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CCCA"/>
          </a:solidFill>
        </a:fill>
      </a:tcStyle>
    </a:wholeTbl>
    <a:band2H>
      <a:tcTxStyle/>
      <a:tcStyle>
        <a:tcBdr/>
        <a:fill>
          <a:solidFill>
            <a:srgbClr val="F0E7E6"/>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D8CF"/>
          </a:solidFill>
        </a:fill>
      </a:tcStyle>
    </a:wholeTbl>
    <a:band2H>
      <a:tcTxStyle/>
      <a:tcStyle>
        <a:tcBdr/>
        <a:fill>
          <a:solidFill>
            <a:srgbClr val="EFECE8"/>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3E2DB"/>
          </a:solidFill>
        </a:fill>
      </a:tcStyle>
    </a:wholeTbl>
    <a:band2H>
      <a:tcTxStyle/>
      <a:tcStyle>
        <a:tcBdr/>
        <a:fill>
          <a:solidFill>
            <a:srgbClr val="EAF1EE"/>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3"/>
    <p:restoredTop sz="94663"/>
  </p:normalViewPr>
  <p:slideViewPr>
    <p:cSldViewPr snapToGrid="0" snapToObjects="1">
      <p:cViewPr varScale="1">
        <p:scale>
          <a:sx n="117" d="100"/>
          <a:sy n="117" d="100"/>
        </p:scale>
        <p:origin x="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49" name="Shape 1849"/>
          <p:cNvSpPr>
            <a:spLocks noGrp="1" noRot="1" noChangeAspect="1"/>
          </p:cNvSpPr>
          <p:nvPr>
            <p:ph type="sldImg"/>
          </p:nvPr>
        </p:nvSpPr>
        <p:spPr>
          <a:xfrm>
            <a:off x="1143000" y="685800"/>
            <a:ext cx="4572000" cy="3429000"/>
          </a:xfrm>
          <a:prstGeom prst="rect">
            <a:avLst/>
          </a:prstGeom>
        </p:spPr>
        <p:txBody>
          <a:bodyPr/>
          <a:lstStyle/>
          <a:p>
            <a:endParaRPr/>
          </a:p>
        </p:txBody>
      </p:sp>
      <p:sp>
        <p:nvSpPr>
          <p:cNvPr id="1850" name="Shape 185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Shape 1947"/>
          <p:cNvSpPr>
            <a:spLocks noGrp="1" noRot="1" noChangeAspect="1"/>
          </p:cNvSpPr>
          <p:nvPr>
            <p:ph type="sldImg"/>
          </p:nvPr>
        </p:nvSpPr>
        <p:spPr>
          <a:prstGeom prst="rect">
            <a:avLst/>
          </a:prstGeom>
        </p:spPr>
        <p:txBody>
          <a:bodyPr/>
          <a:lstStyle/>
          <a:p>
            <a:endParaRPr/>
          </a:p>
        </p:txBody>
      </p:sp>
      <p:sp>
        <p:nvSpPr>
          <p:cNvPr id="1948" name="Shape 194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We’re just going to do it all with words. And we can imagine that later we can attach those words to physical realities. Because as scientists, we make a spherical cow.</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Shape 2088"/>
          <p:cNvSpPr>
            <a:spLocks noGrp="1" noRot="1" noChangeAspect="1"/>
          </p:cNvSpPr>
          <p:nvPr>
            <p:ph type="sldImg"/>
          </p:nvPr>
        </p:nvSpPr>
        <p:spPr>
          <a:prstGeom prst="rect">
            <a:avLst/>
          </a:prstGeom>
        </p:spPr>
        <p:txBody>
          <a:bodyPr/>
          <a:lstStyle/>
          <a:p>
            <a:endParaRPr/>
          </a:p>
        </p:txBody>
      </p:sp>
      <p:sp>
        <p:nvSpPr>
          <p:cNvPr id="2089" name="Shape 2089"/>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So to find the affordant verbs for “tree”, we begin with the point that represents “tree” in the embedding space. Then we add the canonical affordance vector to it, and find the nearest words to the resulting point. What can you do with a tree?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7" name="Shape 2107"/>
          <p:cNvSpPr>
            <a:spLocks noGrp="1" noRot="1" noChangeAspect="1"/>
          </p:cNvSpPr>
          <p:nvPr>
            <p:ph type="sldImg"/>
          </p:nvPr>
        </p:nvSpPr>
        <p:spPr>
          <a:prstGeom prst="rect">
            <a:avLst/>
          </a:prstGeom>
        </p:spPr>
        <p:txBody>
          <a:bodyPr/>
          <a:lstStyle/>
          <a:p>
            <a:endParaRPr/>
          </a:p>
        </p:txBody>
      </p:sp>
      <p:sp>
        <p:nvSpPr>
          <p:cNvPr id="2108" name="Shape 2108"/>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Similarly, the first five results for ‘sword’ are vanquish’, ‘duel’, ‘unsheathe’, ‘wield’, ‘summon’.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6" name="Shape 2136"/>
          <p:cNvSpPr>
            <a:spLocks noGrp="1" noRot="1" noChangeAspect="1"/>
          </p:cNvSpPr>
          <p:nvPr>
            <p:ph type="sldImg"/>
          </p:nvPr>
        </p:nvSpPr>
        <p:spPr>
          <a:prstGeom prst="rect">
            <a:avLst/>
          </a:prstGeom>
        </p:spPr>
        <p:txBody>
          <a:bodyPr/>
          <a:lstStyle/>
          <a:p>
            <a:endParaRPr/>
          </a:p>
        </p:txBody>
      </p:sp>
      <p:sp>
        <p:nvSpPr>
          <p:cNvPr id="2137" name="Shape 2137"/>
          <p:cNvSpPr>
            <a:spLocks noGrp="1"/>
          </p:cNvSpPr>
          <p:nvPr>
            <p:ph type="body" sz="quarter" idx="1"/>
          </p:nvPr>
        </p:nvSpPr>
        <p:spPr>
          <a:prstGeom prst="rect">
            <a:avLst/>
          </a:prstGeom>
        </p:spPr>
        <p:txBody>
          <a:bodyPr/>
          <a:lstStyle/>
          <a:p>
            <a:pPr>
              <a:defRPr sz="1100">
                <a:latin typeface="Arial"/>
                <a:ea typeface="Arial"/>
                <a:cs typeface="Arial"/>
                <a:sym typeface="Arial"/>
              </a:defRPr>
            </a:pPr>
            <a:r>
              <a:t>Objective: get points</a:t>
            </a:r>
            <a:endParaRPr sz="1400"/>
          </a:p>
          <a:p>
            <a:pPr>
              <a:defRPr sz="1100">
                <a:latin typeface="Arial"/>
                <a:ea typeface="Arial"/>
                <a:cs typeface="Arial"/>
                <a:sym typeface="Arial"/>
              </a:defRPr>
            </a:pPr>
            <a:r>
              <a:t>Depending on the game, brute force could take from a few million to a few trillion game steps to fully explore the search space - or more. We turn this loose on 50 games – 1 had a termination error and was excluded from consideration. 31 were unlearnable because our agent didn’t use prepositions, etc. That leaves 18...</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4" name="Shape 2144"/>
          <p:cNvSpPr>
            <a:spLocks noGrp="1" noRot="1" noChangeAspect="1"/>
          </p:cNvSpPr>
          <p:nvPr>
            <p:ph type="sldImg"/>
          </p:nvPr>
        </p:nvSpPr>
        <p:spPr>
          <a:prstGeom prst="rect">
            <a:avLst/>
          </a:prstGeom>
        </p:spPr>
        <p:txBody>
          <a:bodyPr/>
          <a:lstStyle/>
          <a:p>
            <a:endParaRPr/>
          </a:p>
        </p:txBody>
      </p:sp>
      <p:sp>
        <p:nvSpPr>
          <p:cNvPr id="2145" name="Shape 2145"/>
          <p:cNvSpPr>
            <a:spLocks noGrp="1"/>
          </p:cNvSpPr>
          <p:nvPr>
            <p:ph type="body" sz="quarter" idx="1"/>
          </p:nvPr>
        </p:nvSpPr>
        <p:spPr>
          <a:prstGeom prst="rect">
            <a:avLst/>
          </a:prstGeom>
        </p:spPr>
        <p:txBody>
          <a:bodyPr/>
          <a:lstStyle/>
          <a:p>
            <a:pPr>
              <a:defRPr sz="1100">
                <a:latin typeface="Arial"/>
                <a:ea typeface="Arial"/>
                <a:cs typeface="Arial"/>
                <a:sym typeface="Arial"/>
              </a:defRPr>
            </a:pPr>
            <a:r>
              <a:t>The cyan line is our baseline agent – it identifies proximate nouns, but nothing else. The red, green and blue lines are all variations of our algorithm. </a:t>
            </a:r>
            <a:endParaRPr sz="1400"/>
          </a:p>
          <a:p>
            <a:pPr>
              <a:defRPr sz="1100">
                <a:latin typeface="Arial"/>
                <a:ea typeface="Arial"/>
                <a:cs typeface="Arial"/>
                <a:sym typeface="Arial"/>
              </a:defRPr>
            </a:pPr>
            <a:r>
              <a:t>(Talk the audience through a few examples – “in zork1, we see that our affordance knowledge allowed the agent to triple its score”; “In curses, the baseline agent wasn’t able to earn any points at all – but here, our noun selection algorithm betrayed us – it disregarded an object that it should have used.” “Zork3 was particularly interesting. In this game, it was possible for the agent to lose points by dying. The baseline agent never made it far enough in the game to die, but the agents using common sense knowledge not only managed to die, but by the end, they had learned *not* to. And in fact, they even managed to score a point or two in the final 100 training epochs.”)</a:t>
            </a:r>
            <a:endParaRPr sz="1400"/>
          </a:p>
          <a:p>
            <a:pPr>
              <a:defRPr sz="1100">
                <a:latin typeface="Arial"/>
                <a:ea typeface="Arial"/>
                <a:cs typeface="Arial"/>
                <a:sym typeface="Arial"/>
              </a:defRPr>
            </a:pPr>
            <a:r>
              <a:t>Superior performance in 13 games, comparable performance in 3, inferior performance in 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 name="Shape 2151"/>
          <p:cNvSpPr>
            <a:spLocks noGrp="1" noRot="1" noChangeAspect="1"/>
          </p:cNvSpPr>
          <p:nvPr>
            <p:ph type="sldImg"/>
          </p:nvPr>
        </p:nvSpPr>
        <p:spPr>
          <a:prstGeom prst="rect">
            <a:avLst/>
          </a:prstGeom>
        </p:spPr>
        <p:txBody>
          <a:bodyPr/>
          <a:lstStyle/>
          <a:p>
            <a:endParaRPr/>
          </a:p>
        </p:txBody>
      </p:sp>
      <p:sp>
        <p:nvSpPr>
          <p:cNvPr id="2152" name="Shape 2152"/>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Each of these bars represents a game. Using game score as an estimator of quality, we see that affordance reduction performed better than four other ways of reducing the size of the agent’s search space.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 name="Shape 2158"/>
          <p:cNvSpPr>
            <a:spLocks noGrp="1" noRot="1" noChangeAspect="1"/>
          </p:cNvSpPr>
          <p:nvPr>
            <p:ph type="sldImg"/>
          </p:nvPr>
        </p:nvSpPr>
        <p:spPr>
          <a:prstGeom prst="rect">
            <a:avLst/>
          </a:prstGeom>
        </p:spPr>
        <p:txBody>
          <a:bodyPr/>
          <a:lstStyle/>
          <a:p>
            <a:endParaRPr/>
          </a:p>
        </p:txBody>
      </p:sp>
      <p:sp>
        <p:nvSpPr>
          <p:cNvPr id="2159" name="Shape 2159"/>
          <p:cNvSpPr>
            <a:spLocks noGrp="1"/>
          </p:cNvSpPr>
          <p:nvPr>
            <p:ph type="body" sz="quarter" idx="1"/>
          </p:nvPr>
        </p:nvSpPr>
        <p:spPr>
          <a:prstGeom prst="rect">
            <a:avLst/>
          </a:prstGeom>
        </p:spPr>
        <p:txBody>
          <a:bodyPr/>
          <a:lstStyle/>
          <a:p>
            <a:pPr>
              <a:defRPr sz="1800">
                <a:solidFill>
                  <a:srgbClr val="695D46"/>
                </a:solidFill>
                <a:latin typeface="Arial"/>
                <a:ea typeface="Arial"/>
                <a:cs typeface="Arial"/>
                <a:sym typeface="Arial"/>
              </a:defRPr>
            </a:pPr>
            <a:r>
              <a:t>We can extract affordances from unstructured text via word vectors.</a:t>
            </a:r>
            <a:endParaRPr sz="1400"/>
          </a:p>
          <a:p>
            <a:pPr>
              <a:defRPr sz="1800">
                <a:solidFill>
                  <a:srgbClr val="695D46"/>
                </a:solidFill>
                <a:latin typeface="Arial"/>
                <a:ea typeface="Arial"/>
                <a:cs typeface="Arial"/>
                <a:sym typeface="Arial"/>
              </a:defRPr>
            </a:pPr>
            <a:r>
              <a:t>These affordances are high-quality enough to improve agent performance on complex learning tasks. </a:t>
            </a:r>
            <a:endParaRPr sz="1400"/>
          </a:p>
          <a:p>
            <a:pPr>
              <a:defRPr sz="1800">
                <a:solidFill>
                  <a:srgbClr val="695D46"/>
                </a:solidFill>
                <a:latin typeface="Arial"/>
                <a:ea typeface="Arial"/>
                <a:cs typeface="Arial"/>
                <a:sym typeface="Arial"/>
              </a:defRPr>
            </a:pPr>
            <a:r>
              <a:t>Search space reduction is vital because the real world is complicated and robots break easily.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5" name="Shape 2165"/>
          <p:cNvSpPr>
            <a:spLocks noGrp="1" noRot="1" noChangeAspect="1"/>
          </p:cNvSpPr>
          <p:nvPr>
            <p:ph type="sldImg"/>
          </p:nvPr>
        </p:nvSpPr>
        <p:spPr>
          <a:prstGeom prst="rect">
            <a:avLst/>
          </a:prstGeom>
        </p:spPr>
        <p:txBody>
          <a:bodyPr/>
          <a:lstStyle/>
          <a:p>
            <a:endParaRPr/>
          </a:p>
        </p:txBody>
      </p:sp>
      <p:sp>
        <p:nvSpPr>
          <p:cNvPr id="2166" name="Shape 2166"/>
          <p:cNvSpPr>
            <a:spLocks noGrp="1"/>
          </p:cNvSpPr>
          <p:nvPr>
            <p:ph type="body" sz="quarter" idx="1"/>
          </p:nvPr>
        </p:nvSpPr>
        <p:spPr>
          <a:prstGeom prst="rect">
            <a:avLst/>
          </a:prstGeom>
        </p:spPr>
        <p:txBody>
          <a:bodyPr/>
          <a:lstStyle/>
          <a:p>
            <a:pPr>
              <a:defRPr sz="1800">
                <a:solidFill>
                  <a:srgbClr val="695D46"/>
                </a:solidFill>
                <a:latin typeface="Arial"/>
                <a:ea typeface="Arial"/>
                <a:cs typeface="Arial"/>
                <a:sym typeface="Arial"/>
              </a:defRPr>
            </a:pPr>
            <a:r>
              <a:t>We can extract affordances from unstructured text via word vectors.</a:t>
            </a:r>
            <a:endParaRPr sz="1400"/>
          </a:p>
          <a:p>
            <a:pPr>
              <a:defRPr sz="1800">
                <a:solidFill>
                  <a:srgbClr val="695D46"/>
                </a:solidFill>
                <a:latin typeface="Arial"/>
                <a:ea typeface="Arial"/>
                <a:cs typeface="Arial"/>
                <a:sym typeface="Arial"/>
              </a:defRPr>
            </a:pPr>
            <a:r>
              <a:t>These affordances are high-quality enough to improve agent performance on complex learning tasks. </a:t>
            </a:r>
            <a:endParaRPr sz="1400"/>
          </a:p>
          <a:p>
            <a:pPr>
              <a:defRPr sz="1800">
                <a:solidFill>
                  <a:srgbClr val="695D46"/>
                </a:solidFill>
                <a:latin typeface="Arial"/>
                <a:ea typeface="Arial"/>
                <a:cs typeface="Arial"/>
                <a:sym typeface="Arial"/>
              </a:defRPr>
            </a:pPr>
            <a:r>
              <a:t>Search space reduction is vital because the real world is complicated and robots break easily.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Shape 2169"/>
          <p:cNvSpPr>
            <a:spLocks noGrp="1" noRot="1" noChangeAspect="1"/>
          </p:cNvSpPr>
          <p:nvPr>
            <p:ph type="sldImg"/>
          </p:nvPr>
        </p:nvSpPr>
        <p:spPr>
          <a:prstGeom prst="rect">
            <a:avLst/>
          </a:prstGeom>
        </p:spPr>
        <p:txBody>
          <a:bodyPr/>
          <a:lstStyle/>
          <a:p>
            <a:endParaRPr/>
          </a:p>
        </p:txBody>
      </p:sp>
      <p:sp>
        <p:nvSpPr>
          <p:cNvPr id="2170" name="Shape 2170"/>
          <p:cNvSpPr>
            <a:spLocks noGrp="1"/>
          </p:cNvSpPr>
          <p:nvPr>
            <p:ph type="body" sz="quarter" idx="1"/>
          </p:nvPr>
        </p:nvSpPr>
        <p:spPr>
          <a:prstGeom prst="rect">
            <a:avLst/>
          </a:prstGeom>
        </p:spPr>
        <p:txBody>
          <a:bodyPr/>
          <a:lstStyle/>
          <a:p>
            <a:pPr>
              <a:defRPr sz="1100">
                <a:latin typeface="Helvetica Neue"/>
                <a:ea typeface="Helvetica Neue"/>
                <a:cs typeface="Helvetica Neue"/>
                <a:sym typeface="Helvetica Neue"/>
              </a:defRPr>
            </a:pPr>
            <a:r>
              <a:t>For example: this plot shows a 100-dimensional semantic space projected down into just two dimensions: kitchen - refrigerator and kitchen - bathroom.</a:t>
            </a:r>
            <a:endParaRPr sz="1400"/>
          </a:p>
          <a:p>
            <a:pPr>
              <a:defRPr sz="1100">
                <a:latin typeface="Helvetica Neue"/>
                <a:ea typeface="Helvetica Neue"/>
                <a:cs typeface="Helvetica Neue"/>
                <a:sym typeface="Helvetica Neue"/>
              </a:defRPr>
            </a:pPr>
            <a:r>
              <a:t>Household objects are grouped on the left, rooms of a house are found on the right,</a:t>
            </a:r>
            <a:endParaRPr sz="1400"/>
          </a:p>
          <a:p>
            <a:pPr>
              <a:defRPr sz="1100">
                <a:latin typeface="Helvetica Neue"/>
                <a:ea typeface="Helvetica Neue"/>
                <a:cs typeface="Helvetica Neue"/>
                <a:sym typeface="Helvetica Neue"/>
              </a:defRPr>
            </a:pPr>
            <a:r>
              <a:t>And there’s a clear trend in the relationships between objects and the rooms in which they can be found.</a:t>
            </a:r>
            <a:endParaRPr sz="1400"/>
          </a:p>
          <a:p>
            <a:pPr>
              <a:defRPr sz="1100">
                <a:latin typeface="Helvetica Neue"/>
                <a:ea typeface="Helvetica Neue"/>
                <a:cs typeface="Helvetica Neue"/>
                <a:sym typeface="Helvetica Neue"/>
              </a:defRPr>
            </a:pPr>
            <a:r>
              <a:t>And you can kind of imagine that, if we had all 100 dimensions instead of just two, we might see a single vector direction that encodes the relationship</a:t>
            </a:r>
            <a:endParaRPr sz="1400"/>
          </a:p>
          <a:p>
            <a:pPr>
              <a:defRPr sz="1100">
                <a:latin typeface="Helvetica Neue"/>
                <a:ea typeface="Helvetica Neue"/>
                <a:cs typeface="Helvetica Neue"/>
                <a:sym typeface="Helvetica Neue"/>
              </a:defRPr>
            </a:pPr>
            <a:r>
              <a:t>Between an arbitrary household item and the room it belongs to.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9" name="Shape 2189"/>
          <p:cNvSpPr>
            <a:spLocks noGrp="1" noRot="1" noChangeAspect="1"/>
          </p:cNvSpPr>
          <p:nvPr>
            <p:ph type="sldImg"/>
          </p:nvPr>
        </p:nvSpPr>
        <p:spPr>
          <a:prstGeom prst="rect">
            <a:avLst/>
          </a:prstGeom>
        </p:spPr>
        <p:txBody>
          <a:bodyPr/>
          <a:lstStyle/>
          <a:p>
            <a:endParaRPr/>
          </a:p>
        </p:txBody>
      </p:sp>
      <p:sp>
        <p:nvSpPr>
          <p:cNvPr id="2190" name="Shape 2190"/>
          <p:cNvSpPr>
            <a:spLocks noGrp="1"/>
          </p:cNvSpPr>
          <p:nvPr>
            <p:ph type="body" sz="quarter" idx="1"/>
          </p:nvPr>
        </p:nvSpPr>
        <p:spPr>
          <a:prstGeom prst="rect">
            <a:avLst/>
          </a:prstGeom>
        </p:spPr>
        <p:txBody>
          <a:bodyPr/>
          <a:lstStyle/>
          <a:p>
            <a:pPr>
              <a:defRPr sz="1100">
                <a:latin typeface="Helvetica Neue"/>
                <a:ea typeface="Helvetica Neue"/>
                <a:cs typeface="Helvetica Neue"/>
                <a:sym typeface="Helvetica Neue"/>
              </a:defRPr>
            </a:pPr>
            <a:r>
              <a:t>For example: this plot shows a 100-dimensional semantic space projected down into just two dimensions: kitchen - refrigerator and kitchen - bathroom.</a:t>
            </a:r>
            <a:endParaRPr sz="1400"/>
          </a:p>
          <a:p>
            <a:pPr>
              <a:defRPr sz="1100">
                <a:latin typeface="Helvetica Neue"/>
                <a:ea typeface="Helvetica Neue"/>
                <a:cs typeface="Helvetica Neue"/>
                <a:sym typeface="Helvetica Neue"/>
              </a:defRPr>
            </a:pPr>
            <a:r>
              <a:t>Household objects are grouped on the left, rooms of a house are found on the right,</a:t>
            </a:r>
            <a:endParaRPr sz="1400"/>
          </a:p>
          <a:p>
            <a:pPr>
              <a:defRPr sz="1100">
                <a:latin typeface="Helvetica Neue"/>
                <a:ea typeface="Helvetica Neue"/>
                <a:cs typeface="Helvetica Neue"/>
                <a:sym typeface="Helvetica Neue"/>
              </a:defRPr>
            </a:pPr>
            <a:r>
              <a:t>And there’s a clear trend in the relationships between objects and the rooms in which they can be found.</a:t>
            </a:r>
            <a:endParaRPr sz="1400"/>
          </a:p>
          <a:p>
            <a:pPr>
              <a:defRPr sz="1100">
                <a:latin typeface="Helvetica Neue"/>
                <a:ea typeface="Helvetica Neue"/>
                <a:cs typeface="Helvetica Neue"/>
                <a:sym typeface="Helvetica Neue"/>
              </a:defRPr>
            </a:pPr>
            <a:r>
              <a:t>And you can kind of imagine that, if we had all 100 dimensions instead of just two, we might see a single vector direction that encodes the relationship</a:t>
            </a:r>
            <a:endParaRPr sz="1400"/>
          </a:p>
          <a:p>
            <a:pPr>
              <a:defRPr sz="1100">
                <a:latin typeface="Helvetica Neue"/>
                <a:ea typeface="Helvetica Neue"/>
                <a:cs typeface="Helvetica Neue"/>
                <a:sym typeface="Helvetica Neue"/>
              </a:defRPr>
            </a:pPr>
            <a:r>
              <a:t>Between an arbitrary household item and the room it belongs to.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9" name="Shape 2209"/>
          <p:cNvSpPr>
            <a:spLocks noGrp="1" noRot="1" noChangeAspect="1"/>
          </p:cNvSpPr>
          <p:nvPr>
            <p:ph type="sldImg"/>
          </p:nvPr>
        </p:nvSpPr>
        <p:spPr>
          <a:prstGeom prst="rect">
            <a:avLst/>
          </a:prstGeom>
        </p:spPr>
        <p:txBody>
          <a:bodyPr/>
          <a:lstStyle/>
          <a:p>
            <a:endParaRPr/>
          </a:p>
        </p:txBody>
      </p:sp>
      <p:sp>
        <p:nvSpPr>
          <p:cNvPr id="2210" name="Shape 2210"/>
          <p:cNvSpPr>
            <a:spLocks noGrp="1"/>
          </p:cNvSpPr>
          <p:nvPr>
            <p:ph type="body" sz="quarter" idx="1"/>
          </p:nvPr>
        </p:nvSpPr>
        <p:spPr>
          <a:prstGeom prst="rect">
            <a:avLst/>
          </a:prstGeom>
        </p:spPr>
        <p:txBody>
          <a:bodyPr/>
          <a:lstStyle/>
          <a:p>
            <a:pPr>
              <a:defRPr sz="1100">
                <a:latin typeface="Helvetica Neue"/>
                <a:ea typeface="Helvetica Neue"/>
                <a:cs typeface="Helvetica Neue"/>
                <a:sym typeface="Helvetica Neue"/>
              </a:defRPr>
            </a:pPr>
            <a:r>
              <a:t>So let’s apply this idea to a classic robotics problem: Where’s the milk? My human just asked me to bring him some milk. Where can I find it?</a:t>
            </a:r>
            <a:endParaRPr sz="1400"/>
          </a:p>
          <a:p>
            <a:pPr>
              <a:defRPr sz="1100">
                <a:latin typeface="Helvetica Neue"/>
                <a:ea typeface="Helvetica Neue"/>
                <a:cs typeface="Helvetica Neue"/>
                <a:sym typeface="Helvetica Neue"/>
              </a:defRPr>
            </a:pPr>
            <a:r>
              <a:t>We start with a list of 5-10 known examples - maybe these were provided by a human or maybe we learned them through trial and error </a:t>
            </a:r>
            <a:endParaRPr sz="1400"/>
          </a:p>
          <a:p>
            <a:pPr>
              <a:defRPr sz="1100">
                <a:latin typeface="Helvetica Neue"/>
                <a:ea typeface="Helvetica Neue"/>
                <a:cs typeface="Helvetica Neue"/>
                <a:sym typeface="Helvetica Neue"/>
              </a:defRPr>
            </a:pPr>
            <a:r>
              <a:t>(They could even be seeded from a known curated system like KnowRob or ConceptNet)</a:t>
            </a:r>
            <a:endParaRPr sz="1400"/>
          </a:p>
          <a:p>
            <a:pPr>
              <a:defRPr sz="1100">
                <a:latin typeface="Helvetica Neue"/>
                <a:ea typeface="Helvetica Neue"/>
                <a:cs typeface="Helvetica Neue"/>
                <a:sym typeface="Helvetica Neue"/>
              </a:defRPr>
            </a:pPr>
            <a:r>
              <a:t>- but we now want to generalize them to every other household object.</a:t>
            </a:r>
            <a:endParaRPr sz="1400"/>
          </a:p>
          <a:p>
            <a:pPr>
              <a:defRPr sz="1100">
                <a:latin typeface="Helvetica Neue"/>
                <a:ea typeface="Helvetica Neue"/>
                <a:cs typeface="Helvetica Neue"/>
                <a:sym typeface="Helvetica Neue"/>
              </a:defRPr>
            </a:pPr>
            <a:r>
              <a:t>We average the vector differences between the items in column A and column B to obtain a prototypical relationship vector.</a:t>
            </a:r>
            <a:endParaRPr sz="1400"/>
          </a:p>
          <a:p>
            <a:pPr>
              <a:defRPr sz="1100">
                <a:latin typeface="Helvetica Neue"/>
                <a:ea typeface="Helvetica Neue"/>
                <a:cs typeface="Helvetica Neue"/>
                <a:sym typeface="Helvetica Neue"/>
              </a:defRPr>
            </a:pPr>
            <a:r>
              <a:t>The naive hope is that if we add this vector to a new word C - in this case, milk - then the resulting point D</a:t>
            </a:r>
            <a:endParaRPr sz="1400"/>
          </a:p>
          <a:p>
            <a:pPr>
              <a:defRPr sz="1100">
                <a:latin typeface="Helvetica Neue"/>
                <a:ea typeface="Helvetica Neue"/>
                <a:cs typeface="Helvetica Neue"/>
                <a:sym typeface="Helvetica Neue"/>
              </a:defRPr>
            </a:pPr>
            <a:r>
              <a:t>Will be close to the answers we’re looking for, and a simple nearest-neighbor search in the vicinity of D will give you a prioritized list of responses.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9" name="Shape 1959"/>
          <p:cNvSpPr>
            <a:spLocks noGrp="1" noRot="1" noChangeAspect="1"/>
          </p:cNvSpPr>
          <p:nvPr>
            <p:ph type="sldImg"/>
          </p:nvPr>
        </p:nvSpPr>
        <p:spPr>
          <a:prstGeom prst="rect">
            <a:avLst/>
          </a:prstGeom>
        </p:spPr>
        <p:txBody>
          <a:bodyPr/>
          <a:lstStyle/>
          <a:p>
            <a:endParaRPr/>
          </a:p>
        </p:txBody>
      </p:sp>
      <p:sp>
        <p:nvSpPr>
          <p:cNvPr id="1960" name="Shape 1960"/>
          <p:cNvSpPr>
            <a:spLocks noGrp="1"/>
          </p:cNvSpPr>
          <p:nvPr>
            <p:ph type="body" sz="quarter" idx="1"/>
          </p:nvPr>
        </p:nvSpPr>
        <p:spPr>
          <a:prstGeom prst="rect">
            <a:avLst/>
          </a:prstGeom>
        </p:spPr>
        <p:txBody>
          <a:bodyPr/>
          <a:lstStyle/>
          <a:p>
            <a:pPr>
              <a:defRPr sz="1100">
                <a:latin typeface="Arial"/>
                <a:ea typeface="Arial"/>
                <a:cs typeface="Arial"/>
                <a:sym typeface="Arial"/>
              </a:defRPr>
            </a:pPr>
            <a:r>
              <a:t>To recap: In this case, the big idea is that we don’t need to hand-code all the knowledge the agent might need. Why? Because every-day, general purpose common-sense knowledge is already intrinsically present in one of humanity’s most prolific constructs: Literature. Books, news articles, letters, blog posts...</a:t>
            </a:r>
            <a:endParaRPr sz="1400"/>
          </a:p>
          <a:p>
            <a:pPr>
              <a:defRPr sz="1100">
                <a:latin typeface="Arial"/>
                <a:ea typeface="Arial"/>
                <a:cs typeface="Arial"/>
                <a:sym typeface="Arial"/>
              </a:defRPr>
            </a:pPr>
            <a:endParaRPr sz="1400"/>
          </a:p>
          <a:p>
            <a:pPr>
              <a:defRPr sz="1100">
                <a:latin typeface="Arial"/>
                <a:ea typeface="Arial"/>
                <a:cs typeface="Arial"/>
                <a:sym typeface="Arial"/>
              </a:defRPr>
            </a:pPr>
            <a:r>
              <a:t>%So right now you’re thinking, “Well, that sounds great Nancy, but how do you intend to do that exactly? This is starting to sound more like magic than science.”</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 name="Shape 2229"/>
          <p:cNvSpPr>
            <a:spLocks noGrp="1" noRot="1" noChangeAspect="1"/>
          </p:cNvSpPr>
          <p:nvPr>
            <p:ph type="sldImg"/>
          </p:nvPr>
        </p:nvSpPr>
        <p:spPr>
          <a:prstGeom prst="rect">
            <a:avLst/>
          </a:prstGeom>
        </p:spPr>
        <p:txBody>
          <a:bodyPr/>
          <a:lstStyle/>
          <a:p>
            <a:endParaRPr/>
          </a:p>
        </p:txBody>
      </p:sp>
      <p:sp>
        <p:nvSpPr>
          <p:cNvPr id="2230" name="Shape 2230"/>
          <p:cNvSpPr>
            <a:spLocks noGrp="1"/>
          </p:cNvSpPr>
          <p:nvPr>
            <p:ph type="body" sz="quarter" idx="1"/>
          </p:nvPr>
        </p:nvSpPr>
        <p:spPr>
          <a:prstGeom prst="rect">
            <a:avLst/>
          </a:prstGeom>
        </p:spPr>
        <p:txBody>
          <a:bodyPr/>
          <a:lstStyle/>
          <a:p>
            <a:pPr>
              <a:defRPr sz="1100">
                <a:latin typeface="Helvetica Neue"/>
                <a:ea typeface="Helvetica Neue"/>
                <a:cs typeface="Helvetica Neue"/>
                <a:sym typeface="Helvetica Neue"/>
              </a:defRPr>
            </a:pPr>
            <a:r>
              <a:t>A say naive hope because this method doesn’t actually work very well. This approach works well for one-to-one queries between certain groups of words. But when we apply</a:t>
            </a:r>
            <a:endParaRPr sz="1400"/>
          </a:p>
          <a:p>
            <a:pPr>
              <a:defRPr sz="1100">
                <a:latin typeface="Helvetica Neue"/>
                <a:ea typeface="Helvetica Neue"/>
                <a:cs typeface="Helvetica Neue"/>
                <a:sym typeface="Helvetica Neue"/>
              </a:defRPr>
            </a:pPr>
            <a:r>
              <a:t>It to more challenging many-to-many relationships, something very odd happens. </a:t>
            </a:r>
            <a:endParaRPr sz="1400"/>
          </a:p>
          <a:p>
            <a:pPr>
              <a:defRPr sz="1100">
                <a:latin typeface="Helvetica Neue"/>
                <a:ea typeface="Helvetica Neue"/>
                <a:cs typeface="Helvetica Neue"/>
                <a:sym typeface="Helvetica Neue"/>
              </a:defRPr>
            </a:pPr>
            <a:r>
              <a:t>We get words that are related to the source word C of our analogical relation: coffee, bread, meat, unpasteurized - these are all food terms,</a:t>
            </a:r>
            <a:endParaRPr sz="1400"/>
          </a:p>
          <a:p>
            <a:pPr>
              <a:defRPr sz="1100">
                <a:latin typeface="Helvetica Neue"/>
                <a:ea typeface="Helvetica Neue"/>
                <a:cs typeface="Helvetica Neue"/>
                <a:sym typeface="Helvetica Neue"/>
              </a:defRPr>
            </a:pPr>
            <a:r>
              <a:t>not rooms at all.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 name="Shape 2254"/>
          <p:cNvSpPr>
            <a:spLocks noGrp="1" noRot="1" noChangeAspect="1"/>
          </p:cNvSpPr>
          <p:nvPr>
            <p:ph type="sldImg"/>
          </p:nvPr>
        </p:nvSpPr>
        <p:spPr>
          <a:prstGeom prst="rect">
            <a:avLst/>
          </a:prstGeom>
        </p:spPr>
        <p:txBody>
          <a:bodyPr/>
          <a:lstStyle/>
          <a:p>
            <a:endParaRPr/>
          </a:p>
        </p:txBody>
      </p:sp>
      <p:sp>
        <p:nvSpPr>
          <p:cNvPr id="2255" name="Shape 2255"/>
          <p:cNvSpPr>
            <a:spLocks noGrp="1"/>
          </p:cNvSpPr>
          <p:nvPr>
            <p:ph type="body" sz="quarter" idx="1"/>
          </p:nvPr>
        </p:nvSpPr>
        <p:spPr>
          <a:prstGeom prst="rect">
            <a:avLst/>
          </a:prstGeom>
        </p:spPr>
        <p:txBody>
          <a:bodyPr/>
          <a:lstStyle/>
          <a:p>
            <a:pPr>
              <a:defRPr sz="1100">
                <a:latin typeface="Helvetica Neue"/>
                <a:ea typeface="Helvetica Neue"/>
                <a:cs typeface="Helvetica Neue"/>
                <a:sym typeface="Helvetica Neue"/>
              </a:defRPr>
            </a:pPr>
            <a:r>
              <a:t>The closest word to our target point D, our top-ranked response - is the very word we started out with.</a:t>
            </a:r>
            <a:endParaRPr sz="1400"/>
          </a:p>
          <a:p>
            <a:pPr>
              <a:defRPr sz="1100">
                <a:latin typeface="Helvetica Neue"/>
                <a:ea typeface="Helvetica Neue"/>
                <a:cs typeface="Helvetica Neue"/>
                <a:sym typeface="Helvetica Neue"/>
              </a:defRPr>
            </a:pPr>
            <a:r>
              <a:t>And the answer we’re looking for - kitchen - doesn’t show up until word #34</a:t>
            </a:r>
            <a:endParaRPr sz="1400"/>
          </a:p>
          <a:p>
            <a:pPr>
              <a:defRPr sz="1100">
                <a:latin typeface="Helvetica Neue"/>
                <a:ea typeface="Helvetica Neue"/>
                <a:cs typeface="Helvetica Neue"/>
                <a:sym typeface="Helvetica Neue"/>
              </a:defRPr>
            </a:pPr>
            <a:r>
              <a:t>What’s going on?</a:t>
            </a:r>
            <a:endParaRPr sz="1400"/>
          </a:p>
          <a:p>
            <a:pPr>
              <a:defRPr sz="1100">
                <a:latin typeface="Helvetica Neue"/>
                <a:ea typeface="Helvetica Neue"/>
                <a:cs typeface="Helvetica Neue"/>
                <a:sym typeface="Helvetica Neue"/>
              </a:defRPr>
            </a:pPr>
            <a:r>
              <a:t>There are two factors at work.</a:t>
            </a:r>
            <a:endParaRPr sz="1400"/>
          </a:p>
          <a:p>
            <a:pPr>
              <a:defRPr sz="1100">
                <a:latin typeface="Helvetica Neue"/>
                <a:ea typeface="Helvetica Neue"/>
                <a:cs typeface="Helvetica Neue"/>
                <a:sym typeface="Helvetica Neue"/>
              </a:defRPr>
            </a:pPr>
            <a:r>
              <a:t>First, the embedding space we’re working with is extremely sparse. And because the canonical analogy vector is designed to eliminate non-essential variation, many of its component dimensions cancel out or reduce in size during the averaging process. So while we had initially supposed that the space looks like this: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4" name="Shape 2274"/>
          <p:cNvSpPr>
            <a:spLocks noGrp="1" noRot="1" noChangeAspect="1"/>
          </p:cNvSpPr>
          <p:nvPr>
            <p:ph type="sldImg"/>
          </p:nvPr>
        </p:nvSpPr>
        <p:spPr>
          <a:prstGeom prst="rect">
            <a:avLst/>
          </a:prstGeom>
        </p:spPr>
        <p:txBody>
          <a:bodyPr/>
          <a:lstStyle/>
          <a:p>
            <a:endParaRPr/>
          </a:p>
        </p:txBody>
      </p:sp>
      <p:sp>
        <p:nvSpPr>
          <p:cNvPr id="2275" name="Shape 2275"/>
          <p:cNvSpPr>
            <a:spLocks noGrp="1"/>
          </p:cNvSpPr>
          <p:nvPr>
            <p:ph type="body" sz="quarter" idx="1"/>
          </p:nvPr>
        </p:nvSpPr>
        <p:spPr>
          <a:prstGeom prst="rect">
            <a:avLst/>
          </a:prstGeom>
        </p:spPr>
        <p:txBody>
          <a:bodyPr/>
          <a:lstStyle>
            <a:lvl1pPr>
              <a:defRPr sz="1100">
                <a:latin typeface="Helvetica Neue"/>
                <a:ea typeface="Helvetica Neue"/>
                <a:cs typeface="Helvetica Neue"/>
                <a:sym typeface="Helvetica Neue"/>
              </a:defRPr>
            </a:lvl1pPr>
          </a:lstStyle>
          <a:p>
            <a:r>
              <a:t>It’s really more like this. In many cases, the length of the canonical vector is smaller than the distance between a word and its nearest neighbor.</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2" name="Shape 2282"/>
          <p:cNvSpPr>
            <a:spLocks noGrp="1" noRot="1" noChangeAspect="1"/>
          </p:cNvSpPr>
          <p:nvPr>
            <p:ph type="sldImg"/>
          </p:nvPr>
        </p:nvSpPr>
        <p:spPr>
          <a:prstGeom prst="rect">
            <a:avLst/>
          </a:prstGeom>
        </p:spPr>
        <p:txBody>
          <a:bodyPr/>
          <a:lstStyle/>
          <a:p>
            <a:endParaRPr/>
          </a:p>
        </p:txBody>
      </p:sp>
      <p:sp>
        <p:nvSpPr>
          <p:cNvPr id="2283" name="Shape 2283"/>
          <p:cNvSpPr>
            <a:spLocks noGrp="1"/>
          </p:cNvSpPr>
          <p:nvPr>
            <p:ph type="body" sz="quarter" idx="1"/>
          </p:nvPr>
        </p:nvSpPr>
        <p:spPr>
          <a:prstGeom prst="rect">
            <a:avLst/>
          </a:prstGeom>
        </p:spPr>
        <p:txBody>
          <a:bodyPr/>
          <a:lstStyle/>
          <a:p>
            <a:pPr>
              <a:defRPr sz="1100">
                <a:latin typeface="Helvetica Neue"/>
                <a:ea typeface="Helvetica Neue"/>
                <a:cs typeface="Helvetica Neue"/>
                <a:sym typeface="Helvetica Neue"/>
              </a:defRPr>
            </a:pPr>
            <a:r>
              <a:t>This brings us to our contribution, a method of finding the words we’re actually looking for.</a:t>
            </a:r>
            <a:endParaRPr sz="1400"/>
          </a:p>
          <a:p>
            <a:pPr>
              <a:defRPr sz="1100">
                <a:latin typeface="Helvetica Neue"/>
                <a:ea typeface="Helvetica Neue"/>
                <a:cs typeface="Helvetica Neue"/>
                <a:sym typeface="Helvetica Neue"/>
              </a:defRPr>
            </a:pPr>
            <a:r>
              <a:t>We’ve applied a directional scoring mechanism using a weighted average of distance and direction.</a:t>
            </a:r>
            <a:endParaRPr sz="1400"/>
          </a:p>
          <a:p>
            <a:pPr>
              <a:defRPr sz="1100">
                <a:latin typeface="Helvetica Neue"/>
                <a:ea typeface="Helvetica Neue"/>
                <a:cs typeface="Helvetica Neue"/>
                <a:sym typeface="Helvetica Neue"/>
              </a:defRPr>
            </a:pPr>
            <a:r>
              <a:t>Each candidate point p is evaluated, not only based on its Euclidean distance from the offset point, but also based on the size of angle phi. </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9" name="Shape 2309"/>
          <p:cNvSpPr>
            <a:spLocks noGrp="1" noRot="1" noChangeAspect="1"/>
          </p:cNvSpPr>
          <p:nvPr>
            <p:ph type="sldImg"/>
          </p:nvPr>
        </p:nvSpPr>
        <p:spPr>
          <a:prstGeom prst="rect">
            <a:avLst/>
          </a:prstGeom>
        </p:spPr>
        <p:txBody>
          <a:bodyPr/>
          <a:lstStyle/>
          <a:p>
            <a:endParaRPr/>
          </a:p>
        </p:txBody>
      </p:sp>
      <p:sp>
        <p:nvSpPr>
          <p:cNvPr id="2310" name="Shape 2310"/>
          <p:cNvSpPr>
            <a:spLocks noGrp="1"/>
          </p:cNvSpPr>
          <p:nvPr>
            <p:ph type="body" sz="quarter" idx="1"/>
          </p:nvPr>
        </p:nvSpPr>
        <p:spPr>
          <a:prstGeom prst="rect">
            <a:avLst/>
          </a:prstGeom>
        </p:spPr>
        <p:txBody>
          <a:bodyPr/>
          <a:lstStyle/>
          <a:p>
            <a:pPr>
              <a:defRPr sz="1100">
                <a:latin typeface="Helvetica Neue"/>
                <a:ea typeface="Helvetica Neue"/>
                <a:cs typeface="Helvetica Neue"/>
                <a:sym typeface="Helvetica Neue"/>
              </a:defRPr>
            </a:pPr>
            <a:r>
              <a:t>The result is a scoring method that prioritizes words that lie along the extension of the analogical offset vector.</a:t>
            </a:r>
            <a:endParaRPr sz="1400"/>
          </a:p>
          <a:p>
            <a:pPr>
              <a:defRPr sz="1100">
                <a:latin typeface="Helvetica Neue"/>
                <a:ea typeface="Helvetica Neue"/>
                <a:cs typeface="Helvetica Neue"/>
                <a:sym typeface="Helvetica Neue"/>
              </a:defRPr>
            </a:pPr>
            <a:r>
              <a:t>When we apply this method to our previous example, our top-scoring result becomes kitchen, the next-most-likely answer is cellar, </a:t>
            </a:r>
            <a:endParaRPr sz="1400"/>
          </a:p>
          <a:p>
            <a:pPr>
              <a:defRPr sz="1100">
                <a:latin typeface="Helvetica Neue"/>
                <a:ea typeface="Helvetica Neue"/>
                <a:cs typeface="Helvetica Neue"/>
                <a:sym typeface="Helvetica Neue"/>
              </a:defRPr>
            </a:pPr>
            <a:r>
              <a:t>milk and coffee come next, and and pantry comes in at a respectable ranking or #7</a:t>
            </a:r>
            <a:endParaRPr sz="1400"/>
          </a:p>
          <a:p>
            <a:pPr>
              <a:defRPr sz="1100">
                <a:latin typeface="Helvetica Neue"/>
                <a:ea typeface="Helvetica Neue"/>
                <a:cs typeface="Helvetica Neue"/>
                <a:sym typeface="Helvetica Neue"/>
              </a:defRPr>
            </a:pP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2" name="Shape 2322"/>
          <p:cNvSpPr>
            <a:spLocks noGrp="1" noRot="1" noChangeAspect="1"/>
          </p:cNvSpPr>
          <p:nvPr>
            <p:ph type="sldImg"/>
          </p:nvPr>
        </p:nvSpPr>
        <p:spPr>
          <a:prstGeom prst="rect">
            <a:avLst/>
          </a:prstGeom>
        </p:spPr>
        <p:txBody>
          <a:bodyPr/>
          <a:lstStyle/>
          <a:p>
            <a:endParaRPr/>
          </a:p>
        </p:txBody>
      </p:sp>
      <p:sp>
        <p:nvSpPr>
          <p:cNvPr id="2323" name="Shape 2323"/>
          <p:cNvSpPr>
            <a:spLocks noGrp="1"/>
          </p:cNvSpPr>
          <p:nvPr>
            <p:ph type="body" sz="quarter" idx="1"/>
          </p:nvPr>
        </p:nvSpPr>
        <p:spPr>
          <a:prstGeom prst="rect">
            <a:avLst/>
          </a:prstGeom>
        </p:spPr>
        <p:txBody>
          <a:bodyPr/>
          <a:lstStyle/>
          <a:p>
            <a:pPr>
              <a:defRPr sz="1100">
                <a:latin typeface="Helvetica Neue"/>
                <a:ea typeface="Helvetica Neue"/>
                <a:cs typeface="Helvetica Neue"/>
                <a:sym typeface="Helvetica Neue"/>
              </a:defRPr>
            </a:pPr>
            <a:r>
              <a:t>Let’s go back to those three examples from the beginning.</a:t>
            </a:r>
            <a:endParaRPr sz="1400"/>
          </a:p>
          <a:p>
            <a:pPr>
              <a:defRPr sz="1100">
                <a:latin typeface="Helvetica Neue"/>
                <a:ea typeface="Helvetica Neue"/>
                <a:cs typeface="Helvetica Neue"/>
                <a:sym typeface="Helvetica Neue"/>
              </a:defRPr>
            </a:pPr>
            <a:r>
              <a:t>Key advantage - this is all extracted from a single, general-purpose set of word embeddings. Which means that if new needs arise at runtime, the system can immediately query the database and</a:t>
            </a:r>
            <a:endParaRPr sz="1400"/>
          </a:p>
          <a:p>
            <a:pPr>
              <a:defRPr sz="1100">
                <a:latin typeface="Helvetica Neue"/>
                <a:ea typeface="Helvetica Neue"/>
                <a:cs typeface="Helvetica Neue"/>
                <a:sym typeface="Helvetica Neue"/>
              </a:defRPr>
            </a:pPr>
            <a:r>
              <a:t>Get reasonable results, so long as a human collaborator provides a set of example queries and answers.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3" name="Shape 2333"/>
          <p:cNvSpPr>
            <a:spLocks noGrp="1" noRot="1" noChangeAspect="1"/>
          </p:cNvSpPr>
          <p:nvPr>
            <p:ph type="sldImg"/>
          </p:nvPr>
        </p:nvSpPr>
        <p:spPr>
          <a:prstGeom prst="rect">
            <a:avLst/>
          </a:prstGeom>
        </p:spPr>
        <p:txBody>
          <a:bodyPr/>
          <a:lstStyle/>
          <a:p>
            <a:endParaRPr/>
          </a:p>
        </p:txBody>
      </p:sp>
      <p:sp>
        <p:nvSpPr>
          <p:cNvPr id="2334" name="Shape 233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Now, reinforcement learning is really great - it’s learned a lot of cool stuff. BUT.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2" name="Shape 2342"/>
          <p:cNvSpPr>
            <a:spLocks noGrp="1" noRot="1" noChangeAspect="1"/>
          </p:cNvSpPr>
          <p:nvPr>
            <p:ph type="sldImg"/>
          </p:nvPr>
        </p:nvSpPr>
        <p:spPr>
          <a:prstGeom prst="rect">
            <a:avLst/>
          </a:prstGeom>
        </p:spPr>
        <p:txBody>
          <a:bodyPr/>
          <a:lstStyle/>
          <a:p>
            <a:endParaRPr/>
          </a:p>
        </p:txBody>
      </p:sp>
      <p:sp>
        <p:nvSpPr>
          <p:cNvPr id="2343" name="Shape 234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Now, reinforcement learning is really great - it’s learned a lot of cool stuff. BUT.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1" name="Shape 2351"/>
          <p:cNvSpPr>
            <a:spLocks noGrp="1" noRot="1" noChangeAspect="1"/>
          </p:cNvSpPr>
          <p:nvPr>
            <p:ph type="sldImg"/>
          </p:nvPr>
        </p:nvSpPr>
        <p:spPr>
          <a:prstGeom prst="rect">
            <a:avLst/>
          </a:prstGeom>
        </p:spPr>
        <p:txBody>
          <a:bodyPr/>
          <a:lstStyle/>
          <a:p>
            <a:endParaRPr/>
          </a:p>
        </p:txBody>
      </p:sp>
      <p:sp>
        <p:nvSpPr>
          <p:cNvPr id="2352" name="Shape 235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Now, reinforcement learning is really great - it’s learned a lot of cool stuff. BUT.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Shape 2358"/>
          <p:cNvSpPr>
            <a:spLocks noGrp="1" noRot="1" noChangeAspect="1"/>
          </p:cNvSpPr>
          <p:nvPr>
            <p:ph type="sldImg"/>
          </p:nvPr>
        </p:nvSpPr>
        <p:spPr>
          <a:prstGeom prst="rect">
            <a:avLst/>
          </a:prstGeom>
        </p:spPr>
        <p:txBody>
          <a:bodyPr/>
          <a:lstStyle/>
          <a:p>
            <a:endParaRPr/>
          </a:p>
        </p:txBody>
      </p:sp>
      <p:sp>
        <p:nvSpPr>
          <p:cNvPr id="2359" name="Shape 235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What do I mean by that? Well in Zork I you can earn five points by climbing a tree an acquiring a little jeweled egg. Almost every agent architecture I’ve seen has managed to do that. But once the egg is in your pocket, it can’t be fetched from the tree anymore. (not even if you put it back and try to pick it up again.) You only get the points once per game.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 name="Shape 1965"/>
          <p:cNvSpPr>
            <a:spLocks noGrp="1" noRot="1" noChangeAspect="1"/>
          </p:cNvSpPr>
          <p:nvPr>
            <p:ph type="sldImg"/>
          </p:nvPr>
        </p:nvSpPr>
        <p:spPr>
          <a:prstGeom prst="rect">
            <a:avLst/>
          </a:prstGeom>
        </p:spPr>
        <p:txBody>
          <a:bodyPr/>
          <a:lstStyle/>
          <a:p>
            <a:endParaRPr/>
          </a:p>
        </p:txBody>
      </p:sp>
      <p:sp>
        <p:nvSpPr>
          <p:cNvPr id="1966" name="Shape 1966"/>
          <p:cNvSpPr>
            <a:spLocks noGrp="1"/>
          </p:cNvSpPr>
          <p:nvPr>
            <p:ph type="body" sz="quarter" idx="1"/>
          </p:nvPr>
        </p:nvSpPr>
        <p:spPr>
          <a:prstGeom prst="rect">
            <a:avLst/>
          </a:prstGeom>
        </p:spPr>
        <p:txBody>
          <a:bodyPr/>
          <a:lstStyle/>
          <a:p>
            <a:pPr>
              <a:defRPr sz="1100">
                <a:latin typeface="Arial"/>
                <a:ea typeface="Arial"/>
                <a:cs typeface="Arial"/>
                <a:sym typeface="Arial"/>
              </a:defRPr>
            </a:pPr>
            <a:r>
              <a:t>But there is a third alternative. Previous researchers have shown that unstructured text corpora can be used to create an embedding space in which each word is represented as an n-dimensional vector. So we asked ourselves – what if we used Mikolov et al.’s word2vec algorithm on a tagged Wikipedia corpus, and then treated the resulting word vectors as a common sense knowledge base?</a:t>
            </a:r>
            <a:endParaRPr sz="1400"/>
          </a:p>
          <a:p>
            <a:pPr>
              <a:defRPr sz="1100">
                <a:latin typeface="Arial"/>
                <a:ea typeface="Arial"/>
                <a:cs typeface="Arial"/>
                <a:sym typeface="Arial"/>
              </a:defRPr>
            </a:pPr>
            <a:r>
              <a:t>Such a knowledge base would (a) require no explicit maintenance, and (b) would include relationships that human curators might miss.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7" name="Shape 2367"/>
          <p:cNvSpPr>
            <a:spLocks noGrp="1" noRot="1" noChangeAspect="1"/>
          </p:cNvSpPr>
          <p:nvPr>
            <p:ph type="sldImg"/>
          </p:nvPr>
        </p:nvSpPr>
        <p:spPr>
          <a:prstGeom prst="rect">
            <a:avLst/>
          </a:prstGeom>
        </p:spPr>
        <p:txBody>
          <a:bodyPr/>
          <a:lstStyle/>
          <a:p>
            <a:endParaRPr/>
          </a:p>
        </p:txBody>
      </p:sp>
      <p:sp>
        <p:nvSpPr>
          <p:cNvPr id="2368" name="Shape 236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What does this mean for agents who model their environment or try to learn a policy based on environmental rewards?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Shape 2391"/>
          <p:cNvSpPr>
            <a:spLocks noGrp="1" noRot="1" noChangeAspect="1"/>
          </p:cNvSpPr>
          <p:nvPr>
            <p:ph type="sldImg"/>
          </p:nvPr>
        </p:nvSpPr>
        <p:spPr>
          <a:prstGeom prst="rect">
            <a:avLst/>
          </a:prstGeom>
        </p:spPr>
        <p:txBody>
          <a:bodyPr/>
          <a:lstStyle/>
          <a:p>
            <a:endParaRPr/>
          </a:p>
        </p:txBody>
      </p:sp>
      <p:sp>
        <p:nvSpPr>
          <p:cNvPr id="2392" name="Shape 239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What does this mean for agents who model their environment or try to learn a policy based on environmental rewards?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1" name="Shape 2411"/>
          <p:cNvSpPr>
            <a:spLocks noGrp="1" noRot="1" noChangeAspect="1"/>
          </p:cNvSpPr>
          <p:nvPr>
            <p:ph type="sldImg"/>
          </p:nvPr>
        </p:nvSpPr>
        <p:spPr>
          <a:prstGeom prst="rect">
            <a:avLst/>
          </a:prstGeom>
        </p:spPr>
        <p:txBody>
          <a:bodyPr/>
          <a:lstStyle/>
          <a:p>
            <a:endParaRPr/>
          </a:p>
        </p:txBody>
      </p:sp>
      <p:sp>
        <p:nvSpPr>
          <p:cNvPr id="2412" name="Shape 2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And now, when the game resets and the agent tries to apply its learned policy – it turns out, it hasn’t really learned anything at all.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0" name="Shape 2480"/>
          <p:cNvSpPr>
            <a:spLocks noGrp="1" noRot="1" noChangeAspect="1"/>
          </p:cNvSpPr>
          <p:nvPr>
            <p:ph type="sldImg"/>
          </p:nvPr>
        </p:nvSpPr>
        <p:spPr>
          <a:prstGeom prst="rect">
            <a:avLst/>
          </a:prstGeom>
        </p:spPr>
        <p:txBody>
          <a:bodyPr/>
          <a:lstStyle/>
          <a:p>
            <a:endParaRPr/>
          </a:p>
        </p:txBody>
      </p:sp>
      <p:sp>
        <p:nvSpPr>
          <p:cNvPr id="2481" name="Shape 248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One approach is to include the current game score, or a list of rewards received so far, in the agent’s state space representation, but that’s going to increase the agent’s search space by orders of magnitude, and it’s also going to inhibit generalization in cases where rewards aren’t directly dependent on each other. In Zork, for example, the agent would now have to figure out how to get inside the white house twice: once if it has possession of the egg, and once if it hasn’t.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6" name="Shape 2486"/>
          <p:cNvSpPr>
            <a:spLocks noGrp="1" noRot="1" noChangeAspect="1"/>
          </p:cNvSpPr>
          <p:nvPr>
            <p:ph type="sldImg"/>
          </p:nvPr>
        </p:nvSpPr>
        <p:spPr>
          <a:prstGeom prst="rect">
            <a:avLst/>
          </a:prstGeom>
        </p:spPr>
        <p:txBody>
          <a:bodyPr/>
          <a:lstStyle/>
          <a:p>
            <a:endParaRPr/>
          </a:p>
        </p:txBody>
      </p:sp>
      <p:sp>
        <p:nvSpPr>
          <p:cNvPr id="2487" name="Shape 248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approach might be to use policy learning variants that remember the maximum score ever attained for a specific action, rather than just the statistical average.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0" name="Shape 2490"/>
          <p:cNvSpPr>
            <a:spLocks noGrp="1" noRot="1" noChangeAspect="1"/>
          </p:cNvSpPr>
          <p:nvPr>
            <p:ph type="sldImg"/>
          </p:nvPr>
        </p:nvSpPr>
        <p:spPr>
          <a:prstGeom prst="rect">
            <a:avLst/>
          </a:prstGeom>
        </p:spPr>
        <p:txBody>
          <a:bodyPr/>
          <a:lstStyle/>
          <a:p>
            <a:endParaRPr/>
          </a:p>
        </p:txBody>
      </p:sp>
      <p:sp>
        <p:nvSpPr>
          <p:cNvPr id="2491" name="Shape 2491"/>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But I think what we really need in this case is a paradigm shift. We need new ways of thinking about agents, policies, and state space representations.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How are we going to solve this problem?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But, language does give us some key advantages:</a:t>
            </a:r>
          </a:p>
          <a:p>
            <a:pPr defTabSz="457200">
              <a:lnSpc>
                <a:spcPct val="117999"/>
              </a:lnSpc>
              <a:defRPr sz="2200">
                <a:latin typeface="Helvetica Neue"/>
                <a:ea typeface="Helvetica Neue"/>
                <a:cs typeface="Helvetica Neue"/>
                <a:sym typeface="Helvetica Neue"/>
              </a:defRPr>
            </a:pPr>
            <a:r>
              <a:t>For example, symbol grounding: we don’t have to ground words into tangible experiences; we just have to ground them with respect to other words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1" name="Shape 2531"/>
          <p:cNvSpPr>
            <a:spLocks noGrp="1" noRot="1" noChangeAspect="1"/>
          </p:cNvSpPr>
          <p:nvPr>
            <p:ph type="sldImg"/>
          </p:nvPr>
        </p:nvSpPr>
        <p:spPr>
          <a:prstGeom prst="rect">
            <a:avLst/>
          </a:prstGeom>
        </p:spPr>
        <p:txBody>
          <a:bodyPr/>
          <a:lstStyle/>
          <a:p>
            <a:endParaRPr/>
          </a:p>
        </p:txBody>
      </p:sp>
      <p:sp>
        <p:nvSpPr>
          <p:cNvPr id="2532" name="Shape 253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can use these discovered actions to guide the agent’s exploration so that they try the smartest actions first. Maybe we can’t get it right on the first try. But can we get it right on the third try? Or the fourth, or the fifth?</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1" name="Shape 2591"/>
          <p:cNvSpPr>
            <a:spLocks noGrp="1" noRot="1" noChangeAspect="1"/>
          </p:cNvSpPr>
          <p:nvPr>
            <p:ph type="sldImg"/>
          </p:nvPr>
        </p:nvSpPr>
        <p:spPr>
          <a:prstGeom prst="rect">
            <a:avLst/>
          </a:prstGeom>
        </p:spPr>
        <p:txBody>
          <a:bodyPr/>
          <a:lstStyle/>
          <a:p>
            <a:endParaRPr/>
          </a:p>
        </p:txBody>
      </p:sp>
      <p:sp>
        <p:nvSpPr>
          <p:cNvPr id="2592" name="Shape 2592"/>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Thank you for your time. We have a few minutes for questions.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0" name="Shape 2610"/>
          <p:cNvSpPr>
            <a:spLocks noGrp="1" noRot="1" noChangeAspect="1"/>
          </p:cNvSpPr>
          <p:nvPr>
            <p:ph type="sldImg"/>
          </p:nvPr>
        </p:nvSpPr>
        <p:spPr>
          <a:prstGeom prst="rect">
            <a:avLst/>
          </a:prstGeom>
        </p:spPr>
        <p:txBody>
          <a:bodyPr/>
          <a:lstStyle/>
          <a:p>
            <a:endParaRPr/>
          </a:p>
        </p:txBody>
      </p:sp>
      <p:sp>
        <p:nvSpPr>
          <p:cNvPr id="2611" name="Shape 2611"/>
          <p:cNvSpPr>
            <a:spLocks noGrp="1"/>
          </p:cNvSpPr>
          <p:nvPr>
            <p:ph type="body" sz="quarter" idx="1"/>
          </p:nvPr>
        </p:nvSpPr>
        <p:spPr>
          <a:prstGeom prst="rect">
            <a:avLst/>
          </a:prstGeom>
        </p:spPr>
        <p:txBody>
          <a:bodyPr/>
          <a:lstStyle/>
          <a:p>
            <a:pPr>
              <a:defRPr sz="1100">
                <a:latin typeface="Arial"/>
                <a:ea typeface="Arial"/>
                <a:cs typeface="Arial"/>
                <a:sym typeface="Arial"/>
              </a:defRPr>
            </a:pPr>
            <a:r>
              <a:t>Given a screenshot of the game, we want to be able to determine quickly and easily which interaction mode is evoked, and hence which subset of behaviors is most logical.</a:t>
            </a:r>
            <a:endParaRPr sz="1400"/>
          </a:p>
          <a:p>
            <a:pPr>
              <a:defRPr sz="1100">
                <a:latin typeface="Arial"/>
                <a:ea typeface="Arial"/>
                <a:cs typeface="Arial"/>
                <a:sym typeface="Arial"/>
              </a:defRPr>
            </a:pPr>
            <a:r>
              <a:t>Evokes behaviors and to a certain extent constrains them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6" name="Shape 2616"/>
          <p:cNvSpPr>
            <a:spLocks noGrp="1" noRot="1" noChangeAspect="1"/>
          </p:cNvSpPr>
          <p:nvPr>
            <p:ph type="sldImg"/>
          </p:nvPr>
        </p:nvSpPr>
        <p:spPr>
          <a:prstGeom prst="rect">
            <a:avLst/>
          </a:prstGeom>
        </p:spPr>
        <p:txBody>
          <a:bodyPr/>
          <a:lstStyle/>
          <a:p>
            <a:endParaRPr/>
          </a:p>
        </p:txBody>
      </p:sp>
      <p:sp>
        <p:nvSpPr>
          <p:cNvPr id="2617" name="Shape 2617"/>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The current situation evokes a specific and immediate response.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6" name="Shape 2006"/>
          <p:cNvSpPr>
            <a:spLocks noGrp="1" noRot="1" noChangeAspect="1"/>
          </p:cNvSpPr>
          <p:nvPr>
            <p:ph type="sldImg"/>
          </p:nvPr>
        </p:nvSpPr>
        <p:spPr>
          <a:prstGeom prst="rect">
            <a:avLst/>
          </a:prstGeom>
        </p:spPr>
        <p:txBody>
          <a:bodyPr/>
          <a:lstStyle/>
          <a:p>
            <a:endParaRPr/>
          </a:p>
        </p:txBody>
      </p:sp>
      <p:sp>
        <p:nvSpPr>
          <p:cNvPr id="2007" name="Shape 2007"/>
          <p:cNvSpPr>
            <a:spLocks noGrp="1"/>
          </p:cNvSpPr>
          <p:nvPr>
            <p:ph type="body" sz="quarter" idx="1"/>
          </p:nvPr>
        </p:nvSpPr>
        <p:spPr>
          <a:prstGeom prst="rect">
            <a:avLst/>
          </a:prstGeom>
        </p:spPr>
        <p:txBody>
          <a:bodyPr/>
          <a:lstStyle/>
          <a:p>
            <a:pPr>
              <a:defRPr sz="1100">
                <a:latin typeface="Arial"/>
                <a:ea typeface="Arial"/>
                <a:cs typeface="Arial"/>
                <a:sym typeface="Arial"/>
              </a:defRPr>
            </a:pPr>
            <a:r>
              <a:t>So how does this look in practice?</a:t>
            </a:r>
            <a:endParaRPr sz="1400"/>
          </a:p>
          <a:p>
            <a:pPr>
              <a:defRPr sz="1100">
                <a:latin typeface="Arial"/>
                <a:ea typeface="Arial"/>
                <a:cs typeface="Arial"/>
                <a:sym typeface="Arial"/>
              </a:defRPr>
            </a:pPr>
            <a:r>
              <a:t>Well, for one thing, you can use these queries to create a classifier.</a:t>
            </a:r>
            <a:endParaRPr sz="1400"/>
          </a:p>
          <a:p>
            <a:pPr>
              <a:defRPr sz="1100">
                <a:latin typeface="Arial"/>
                <a:ea typeface="Arial"/>
                <a:cs typeface="Arial"/>
                <a:sym typeface="Arial"/>
              </a:defRPr>
            </a:pPr>
            <a:endParaRPr sz="1400"/>
          </a:p>
          <a:p>
            <a:pPr>
              <a:defRPr sz="1100">
                <a:latin typeface="Arial"/>
                <a:ea typeface="Arial"/>
                <a:cs typeface="Arial"/>
                <a:sym typeface="Arial"/>
              </a:defRPr>
            </a:pPr>
            <a:r>
              <a:t>We wanted to go beyond simple analogies. We also wanted to be able to classify and sort words according to user-defined properties. From research done by others, we know that the inherent structure is present in the word embeddings – but extracting that information is not always straightforward. For example, let’s say we want to distinguish between masculine and feminine terms. A simple PCA reduction – which works so well in so many other contexts – does not reveal the structure that we’re looking for.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2" name="Shape 2622"/>
          <p:cNvSpPr>
            <a:spLocks noGrp="1" noRot="1" noChangeAspect="1"/>
          </p:cNvSpPr>
          <p:nvPr>
            <p:ph type="sldImg"/>
          </p:nvPr>
        </p:nvSpPr>
        <p:spPr>
          <a:prstGeom prst="rect">
            <a:avLst/>
          </a:prstGeom>
        </p:spPr>
        <p:txBody>
          <a:bodyPr/>
          <a:lstStyle/>
          <a:p>
            <a:endParaRPr/>
          </a:p>
        </p:txBody>
      </p:sp>
      <p:sp>
        <p:nvSpPr>
          <p:cNvPr id="2623" name="Shape 2623"/>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Similarly, in this scene, it wouldn’t make much sense to attack the firepit or try to barter with the rock. Instead it invites the player to manipulate objects, perhaps to take the soup pot or douse the fire, or open the wooden chest in the background.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7" name="Shape 2627"/>
          <p:cNvSpPr>
            <a:spLocks noGrp="1" noRot="1" noChangeAspect="1"/>
          </p:cNvSpPr>
          <p:nvPr>
            <p:ph type="sldImg"/>
          </p:nvPr>
        </p:nvSpPr>
        <p:spPr>
          <a:prstGeom prst="rect">
            <a:avLst/>
          </a:prstGeom>
        </p:spPr>
        <p:txBody>
          <a:bodyPr/>
          <a:lstStyle/>
          <a:p>
            <a:endParaRPr/>
          </a:p>
        </p:txBody>
      </p:sp>
      <p:sp>
        <p:nvSpPr>
          <p:cNvPr id="2628" name="Shape 2628"/>
          <p:cNvSpPr>
            <a:spLocks noGrp="1"/>
          </p:cNvSpPr>
          <p:nvPr>
            <p:ph type="body" sz="quarter" idx="1"/>
          </p:nvPr>
        </p:nvSpPr>
        <p:spPr>
          <a:prstGeom prst="rect">
            <a:avLst/>
          </a:prstGeom>
        </p:spPr>
        <p:txBody>
          <a:bodyPr/>
          <a:lstStyle/>
          <a:p>
            <a:pPr>
              <a:defRPr sz="1100">
                <a:latin typeface="Arial"/>
                <a:ea typeface="Arial"/>
                <a:cs typeface="Arial"/>
                <a:sym typeface="Arial"/>
              </a:defRPr>
            </a:pPr>
            <a:r>
              <a:t>We believe that all, or nearly all, games have these types of interaction modes. In Mario Kart, sometimes you need to jump and shoot, other times you need to put on the breaks. </a:t>
            </a:r>
            <a:endParaRPr sz="1400"/>
          </a:p>
          <a:p>
            <a:pPr>
              <a:defRPr sz="1100">
                <a:latin typeface="Arial"/>
                <a:ea typeface="Arial"/>
                <a:cs typeface="Arial"/>
                <a:sym typeface="Arial"/>
              </a:defRPr>
            </a:pP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2" name="Shape 2632"/>
          <p:cNvSpPr>
            <a:spLocks noGrp="1" noRot="1" noChangeAspect="1"/>
          </p:cNvSpPr>
          <p:nvPr>
            <p:ph type="sldImg"/>
          </p:nvPr>
        </p:nvSpPr>
        <p:spPr>
          <a:prstGeom prst="rect">
            <a:avLst/>
          </a:prstGeom>
        </p:spPr>
        <p:txBody>
          <a:bodyPr/>
          <a:lstStyle/>
          <a:p>
            <a:endParaRPr/>
          </a:p>
        </p:txBody>
      </p:sp>
      <p:sp>
        <p:nvSpPr>
          <p:cNvPr id="2633" name="Shape 2633"/>
          <p:cNvSpPr>
            <a:spLocks noGrp="1"/>
          </p:cNvSpPr>
          <p:nvPr>
            <p:ph type="body" sz="quarter" idx="1"/>
          </p:nvPr>
        </p:nvSpPr>
        <p:spPr>
          <a:prstGeom prst="rect">
            <a:avLst/>
          </a:prstGeom>
        </p:spPr>
        <p:txBody>
          <a:bodyPr/>
          <a:lstStyle/>
          <a:p>
            <a:pPr>
              <a:defRPr sz="1100">
                <a:latin typeface="Arial"/>
                <a:ea typeface="Arial"/>
                <a:cs typeface="Arial"/>
                <a:sym typeface="Arial"/>
              </a:defRPr>
            </a:pPr>
            <a:endParaRPr sz="1400"/>
          </a:p>
          <a:p>
            <a:pPr>
              <a:defRPr sz="1100">
                <a:latin typeface="Arial"/>
                <a:ea typeface="Arial"/>
                <a:cs typeface="Arial"/>
                <a:sym typeface="Arial"/>
              </a:defRPr>
            </a:pPr>
            <a:r>
              <a:t>In Pac Man, there is a time to eat ghosts and a time to flee from ghosts in order to avoid being eaten…</a:t>
            </a:r>
            <a:endParaRPr sz="1400"/>
          </a:p>
          <a:p>
            <a:pPr>
              <a:buSzPct val="100000"/>
              <a:buChar char="●"/>
              <a:defRPr sz="1100">
                <a:latin typeface="Arial"/>
                <a:ea typeface="Arial"/>
                <a:cs typeface="Arial"/>
                <a:sym typeface="Arial"/>
              </a:defRPr>
            </a:pPr>
            <a:r>
              <a:t>And we feel that distinguishing modes is important both from a game design perspective and from an artificial agent perspective. One could even imagine someday mapping a game based, not on its geographic structures or storyline, but instead based on the transitions between interaction modes, which could lead to some interesting new insights.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1" name="Shape 2651"/>
          <p:cNvSpPr>
            <a:spLocks noGrp="1" noRot="1" noChangeAspect="1"/>
          </p:cNvSpPr>
          <p:nvPr>
            <p:ph type="sldImg"/>
          </p:nvPr>
        </p:nvSpPr>
        <p:spPr>
          <a:prstGeom prst="rect">
            <a:avLst/>
          </a:prstGeom>
        </p:spPr>
        <p:txBody>
          <a:bodyPr/>
          <a:lstStyle/>
          <a:p>
            <a:endParaRPr/>
          </a:p>
        </p:txBody>
      </p:sp>
      <p:sp>
        <p:nvSpPr>
          <p:cNvPr id="2652" name="Shape 2652"/>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In the case of SkyRim (our test environment, by Bethesda SoftWorks) we identified four high-level interaction modes that we’d like to distinguish.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 name="Shape 2672"/>
          <p:cNvSpPr>
            <a:spLocks noGrp="1" noRot="1" noChangeAspect="1"/>
          </p:cNvSpPr>
          <p:nvPr>
            <p:ph type="sldImg"/>
          </p:nvPr>
        </p:nvSpPr>
        <p:spPr>
          <a:prstGeom prst="rect">
            <a:avLst/>
          </a:prstGeom>
        </p:spPr>
        <p:txBody>
          <a:bodyPr/>
          <a:lstStyle/>
          <a:p>
            <a:endParaRPr/>
          </a:p>
        </p:txBody>
      </p:sp>
      <p:sp>
        <p:nvSpPr>
          <p:cNvPr id="2673" name="Shape 2673"/>
          <p:cNvSpPr>
            <a:spLocks noGrp="1"/>
          </p:cNvSpPr>
          <p:nvPr>
            <p:ph type="body" sz="quarter" idx="1"/>
          </p:nvPr>
        </p:nvSpPr>
        <p:spPr>
          <a:prstGeom prst="rect">
            <a:avLst/>
          </a:prstGeom>
        </p:spPr>
        <p:txBody>
          <a:bodyPr/>
          <a:lstStyle/>
          <a:p>
            <a:pPr>
              <a:defRPr sz="1100">
                <a:latin typeface="Arial"/>
                <a:ea typeface="Arial"/>
                <a:cs typeface="Arial"/>
                <a:sym typeface="Arial"/>
              </a:defRPr>
            </a:pPr>
            <a:r>
              <a:t>Why go through text first? Because when we classify interaction modes, we’re dealing with concept space. An interaction mode isn’t just about identifying what’s present, it’s about understanding what those objects mean and how they can be interacted with. Those types of ideas are best understood in language space, not in pixel space.</a:t>
            </a:r>
            <a:endParaRPr sz="1400"/>
          </a:p>
          <a:p>
            <a:pPr>
              <a:defRPr sz="1100">
                <a:latin typeface="Arial"/>
                <a:ea typeface="Arial"/>
                <a:cs typeface="Arial"/>
                <a:sym typeface="Arial"/>
              </a:defRPr>
            </a:pPr>
            <a:endParaRPr sz="1400"/>
          </a:p>
          <a:p>
            <a:pPr>
              <a:defRPr sz="1100">
                <a:latin typeface="Arial"/>
                <a:ea typeface="Arial"/>
                <a:cs typeface="Arial"/>
                <a:sym typeface="Arial"/>
              </a:defRPr>
            </a:pPr>
            <a:r>
              <a:t>The key idea is to see whether we can leverage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 name="Shape 2677"/>
          <p:cNvSpPr>
            <a:spLocks noGrp="1" noRot="1" noChangeAspect="1"/>
          </p:cNvSpPr>
          <p:nvPr>
            <p:ph type="sldImg"/>
          </p:nvPr>
        </p:nvSpPr>
        <p:spPr>
          <a:prstGeom prst="rect">
            <a:avLst/>
          </a:prstGeom>
        </p:spPr>
        <p:txBody>
          <a:bodyPr/>
          <a:lstStyle/>
          <a:p>
            <a:endParaRPr/>
          </a:p>
        </p:txBody>
      </p:sp>
      <p:sp>
        <p:nvSpPr>
          <p:cNvPr id="2678" name="Shape 2678"/>
          <p:cNvSpPr>
            <a:spLocks noGrp="1"/>
          </p:cNvSpPr>
          <p:nvPr>
            <p:ph type="body" sz="quarter" idx="1"/>
          </p:nvPr>
        </p:nvSpPr>
        <p:spPr>
          <a:prstGeom prst="rect">
            <a:avLst/>
          </a:prstGeom>
        </p:spPr>
        <p:txBody>
          <a:bodyPr/>
          <a:lstStyle/>
          <a:p>
            <a:pPr>
              <a:defRPr sz="1100">
                <a:latin typeface="Arial"/>
                <a:ea typeface="Arial"/>
                <a:cs typeface="Arial"/>
                <a:sym typeface="Arial"/>
              </a:defRPr>
            </a:pPr>
            <a:r>
              <a:t>We’ve already got systems that can go from pixels to text. And as we’ll see in a moment, going from text to interaction modes can be accomplished fairly easily. Gestalt representation – a hammer is not inherently threatening, nor is a man who looks angry. But an angry man with a hammer is cause for immediate concern.</a:t>
            </a:r>
            <a:endParaRPr sz="1400"/>
          </a:p>
          <a:p>
            <a:pPr>
              <a:defRPr sz="1100">
                <a:latin typeface="Arial"/>
                <a:ea typeface="Arial"/>
                <a:cs typeface="Arial"/>
                <a:sym typeface="Arial"/>
              </a:defRPr>
            </a:pPr>
            <a:r>
              <a:t>Common-sense reasoning: A cooking pot can be lifted. A key can be turned.</a:t>
            </a:r>
            <a:endParaRPr sz="1400"/>
          </a:p>
          <a:p>
            <a:pPr>
              <a:defRPr sz="1100">
                <a:latin typeface="Arial"/>
                <a:ea typeface="Arial"/>
                <a:cs typeface="Arial"/>
                <a:sym typeface="Arial"/>
              </a:defRPr>
            </a:pPr>
            <a:r>
              <a:t>It’s this cognitive knowledge that we hope to leverage.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3" name="Shape 2683"/>
          <p:cNvSpPr>
            <a:spLocks noGrp="1" noRot="1" noChangeAspect="1"/>
          </p:cNvSpPr>
          <p:nvPr>
            <p:ph type="sldImg"/>
          </p:nvPr>
        </p:nvSpPr>
        <p:spPr>
          <a:prstGeom prst="rect">
            <a:avLst/>
          </a:prstGeom>
        </p:spPr>
        <p:txBody>
          <a:bodyPr/>
          <a:lstStyle/>
          <a:p>
            <a:endParaRPr/>
          </a:p>
        </p:txBody>
      </p:sp>
      <p:sp>
        <p:nvSpPr>
          <p:cNvPr id="2684" name="Shape 2684"/>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These kinds of relationships are difficult to learn from images alone, but they emerge naturally in models trained on text corpora. For example, some of you may have heard of the word2vec algorithm.</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4" name="Shape 2694"/>
          <p:cNvSpPr>
            <a:spLocks noGrp="1" noRot="1" noChangeAspect="1"/>
          </p:cNvSpPr>
          <p:nvPr>
            <p:ph type="sldImg"/>
          </p:nvPr>
        </p:nvSpPr>
        <p:spPr>
          <a:prstGeom prst="rect">
            <a:avLst/>
          </a:prstGeom>
        </p:spPr>
        <p:txBody>
          <a:bodyPr/>
          <a:lstStyle/>
          <a:p>
            <a:endParaRPr/>
          </a:p>
        </p:txBody>
      </p:sp>
      <p:sp>
        <p:nvSpPr>
          <p:cNvPr id="2695" name="Shape 2695"/>
          <p:cNvSpPr>
            <a:spLocks noGrp="1"/>
          </p:cNvSpPr>
          <p:nvPr>
            <p:ph type="body" sz="quarter" idx="1"/>
          </p:nvPr>
        </p:nvSpPr>
        <p:spPr>
          <a:prstGeom prst="rect">
            <a:avLst/>
          </a:prstGeom>
        </p:spPr>
        <p:txBody>
          <a:bodyPr/>
          <a:lstStyle/>
          <a:p>
            <a:pPr>
              <a:defRPr sz="1100">
                <a:latin typeface="Arial"/>
                <a:ea typeface="Arial"/>
                <a:cs typeface="Arial"/>
                <a:sym typeface="Arial"/>
              </a:defRPr>
            </a:pPr>
            <a:r>
              <a:t>We’re using sentence-level representations, but the process is a bit easier to explain at the word level, so let me walk you through that part first.</a:t>
            </a:r>
            <a:endParaRPr sz="1400"/>
          </a:p>
          <a:p>
            <a:pPr>
              <a:defRPr sz="1100">
                <a:latin typeface="Arial"/>
                <a:ea typeface="Arial"/>
                <a:cs typeface="Arial"/>
                <a:sym typeface="Arial"/>
              </a:defRPr>
            </a:pPr>
            <a:endParaRPr sz="1400"/>
          </a:p>
          <a:p>
            <a:pPr>
              <a:defRPr sz="1100">
                <a:latin typeface="Arial"/>
                <a:ea typeface="Arial"/>
                <a:cs typeface="Arial"/>
                <a:sym typeface="Arial"/>
              </a:defRPr>
            </a:pPr>
            <a:r>
              <a:t>Well, it starts with Wikipedia – all 2.9 billion words of it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5" name="Shape 2735"/>
          <p:cNvSpPr>
            <a:spLocks noGrp="1" noRot="1" noChangeAspect="1"/>
          </p:cNvSpPr>
          <p:nvPr>
            <p:ph type="sldImg"/>
          </p:nvPr>
        </p:nvSpPr>
        <p:spPr>
          <a:prstGeom prst="rect">
            <a:avLst/>
          </a:prstGeom>
        </p:spPr>
        <p:txBody>
          <a:bodyPr/>
          <a:lstStyle/>
          <a:p>
            <a:endParaRPr/>
          </a:p>
        </p:txBody>
      </p:sp>
      <p:sp>
        <p:nvSpPr>
          <p:cNvPr id="2736" name="Shape 2736"/>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We’re not actually using word2vec, or not directly. We’re using the same idea trained at the sentence level rather than at the word level, but more on that later…</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7" name="Shape 2757"/>
          <p:cNvSpPr>
            <a:spLocks noGrp="1" noRot="1" noChangeAspect="1"/>
          </p:cNvSpPr>
          <p:nvPr>
            <p:ph type="sldImg"/>
          </p:nvPr>
        </p:nvSpPr>
        <p:spPr>
          <a:prstGeom prst="rect">
            <a:avLst/>
          </a:prstGeom>
        </p:spPr>
        <p:txBody>
          <a:bodyPr/>
          <a:lstStyle/>
          <a:p>
            <a:endParaRPr/>
          </a:p>
        </p:txBody>
      </p:sp>
      <p:sp>
        <p:nvSpPr>
          <p:cNvPr id="2758" name="Shape 2758"/>
          <p:cNvSpPr>
            <a:spLocks noGrp="1"/>
          </p:cNvSpPr>
          <p:nvPr>
            <p:ph type="body" sz="quarter" idx="1"/>
          </p:nvPr>
        </p:nvSpPr>
        <p:spPr>
          <a:prstGeom prst="rect">
            <a:avLst/>
          </a:prstGeom>
        </p:spPr>
        <p:txBody>
          <a:bodyPr/>
          <a:lstStyle/>
          <a:p>
            <a:pPr>
              <a:defRPr sz="1100">
                <a:latin typeface="Arial"/>
                <a:ea typeface="Arial"/>
                <a:cs typeface="Arial"/>
                <a:sym typeface="Arial"/>
              </a:defRPr>
            </a:pPr>
            <a:r>
              <a:t>Why go through text first? Because when we classify interaction modes, we’re dealing with concept space. An interaction mode isn’t just about identifying what’s present, it’s about understanding what those objects mean and how they can be interacted with. Those types of ideas are best understood in language space, not in pixel space.</a:t>
            </a:r>
            <a:endParaRPr sz="1400"/>
          </a:p>
          <a:p>
            <a:pPr>
              <a:defRPr sz="1100">
                <a:latin typeface="Arial"/>
                <a:ea typeface="Arial"/>
                <a:cs typeface="Arial"/>
                <a:sym typeface="Arial"/>
              </a:defRPr>
            </a:pPr>
            <a:endParaRPr sz="1400"/>
          </a:p>
          <a:p>
            <a:pPr>
              <a:defRPr sz="1100">
                <a:latin typeface="Arial"/>
                <a:ea typeface="Arial"/>
                <a:cs typeface="Arial"/>
                <a:sym typeface="Arial"/>
              </a:defRPr>
            </a:pPr>
            <a:r>
              <a:t>The key idea is to see whether we can leverage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 name="Shape 2011"/>
          <p:cNvSpPr>
            <a:spLocks noGrp="1" noRot="1" noChangeAspect="1"/>
          </p:cNvSpPr>
          <p:nvPr>
            <p:ph type="sldImg"/>
          </p:nvPr>
        </p:nvSpPr>
        <p:spPr>
          <a:prstGeom prst="rect">
            <a:avLst/>
          </a:prstGeom>
        </p:spPr>
        <p:txBody>
          <a:bodyPr/>
          <a:lstStyle/>
          <a:p>
            <a:endParaRPr/>
          </a:p>
        </p:txBody>
      </p:sp>
      <p:sp>
        <p:nvSpPr>
          <p:cNvPr id="2012" name="Shape 2012"/>
          <p:cNvSpPr>
            <a:spLocks noGrp="1"/>
          </p:cNvSpPr>
          <p:nvPr>
            <p:ph type="body" sz="quarter" idx="1"/>
          </p:nvPr>
        </p:nvSpPr>
        <p:spPr>
          <a:prstGeom prst="rect">
            <a:avLst/>
          </a:prstGeom>
        </p:spPr>
        <p:txBody>
          <a:bodyPr/>
          <a:lstStyle/>
          <a:p>
            <a:pPr>
              <a:defRPr sz="1100">
                <a:latin typeface="Arial"/>
                <a:ea typeface="Arial"/>
                <a:cs typeface="Arial"/>
                <a:sym typeface="Arial"/>
              </a:defRPr>
            </a:pPr>
            <a:r>
              <a:t>However, if the n-dimensional vectors are projected onto a two-dimensional subspace defined by an analogy query, the structure becomes visible. The masculine and feminine terms are now linearly separable.</a:t>
            </a:r>
            <a:endParaRPr sz="1400"/>
          </a:p>
          <a:p>
            <a:pPr>
              <a:defRPr sz="1100">
                <a:latin typeface="Arial"/>
                <a:ea typeface="Arial"/>
                <a:cs typeface="Arial"/>
                <a:sym typeface="Arial"/>
              </a:defRPr>
            </a:pPr>
            <a:endParaRPr sz="1400"/>
          </a:p>
          <a:p>
            <a:pPr>
              <a:defRPr sz="1100">
                <a:latin typeface="Arial"/>
                <a:ea typeface="Arial"/>
                <a:cs typeface="Arial"/>
                <a:sym typeface="Arial"/>
              </a:defRPr>
            </a:pPr>
            <a:r>
              <a:t>One key advantage of this approach: No technical knowledge is required to set the classifier’s parameters. The user merely gives an example of the type of relationship that is sought. (In fact, “man” – “woman” works much better than “male” – “female”.)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 name="Shape 2765"/>
          <p:cNvSpPr>
            <a:spLocks noGrp="1" noRot="1" noChangeAspect="1"/>
          </p:cNvSpPr>
          <p:nvPr>
            <p:ph type="sldImg"/>
          </p:nvPr>
        </p:nvSpPr>
        <p:spPr>
          <a:prstGeom prst="rect">
            <a:avLst/>
          </a:prstGeom>
        </p:spPr>
        <p:txBody>
          <a:bodyPr/>
          <a:lstStyle/>
          <a:p>
            <a:endParaRPr/>
          </a:p>
        </p:txBody>
      </p:sp>
      <p:sp>
        <p:nvSpPr>
          <p:cNvPr id="2766" name="Shape 2766"/>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The first part of this is fairly easy – caption generation.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 name="Shape 2775"/>
          <p:cNvSpPr>
            <a:spLocks noGrp="1" noRot="1" noChangeAspect="1"/>
          </p:cNvSpPr>
          <p:nvPr>
            <p:ph type="sldImg"/>
          </p:nvPr>
        </p:nvSpPr>
        <p:spPr>
          <a:prstGeom prst="rect">
            <a:avLst/>
          </a:prstGeom>
        </p:spPr>
        <p:txBody>
          <a:bodyPr/>
          <a:lstStyle/>
          <a:p>
            <a:endParaRPr/>
          </a:p>
        </p:txBody>
      </p:sp>
      <p:sp>
        <p:nvSpPr>
          <p:cNvPr id="2776" name="Shape 2776"/>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As a side note, it was fascinating to see how much information her captions inserted that wasn’t actually a part of the image. For example, she’d say, “A woman in front of HER house”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0" name="Shape 2800"/>
          <p:cNvSpPr>
            <a:spLocks noGrp="1" noRot="1" noChangeAspect="1"/>
          </p:cNvSpPr>
          <p:nvPr>
            <p:ph type="sldImg"/>
          </p:nvPr>
        </p:nvSpPr>
        <p:spPr>
          <a:prstGeom prst="rect">
            <a:avLst/>
          </a:prstGeom>
        </p:spPr>
        <p:txBody>
          <a:bodyPr/>
          <a:lstStyle/>
          <a:p>
            <a:endParaRPr/>
          </a:p>
        </p:txBody>
      </p:sp>
      <p:sp>
        <p:nvSpPr>
          <p:cNvPr id="2801" name="Shape 2801"/>
          <p:cNvSpPr>
            <a:spLocks noGrp="1"/>
          </p:cNvSpPr>
          <p:nvPr>
            <p:ph type="body" sz="quarter" idx="1"/>
          </p:nvPr>
        </p:nvSpPr>
        <p:spPr>
          <a:prstGeom prst="rect">
            <a:avLst/>
          </a:prstGeom>
        </p:spPr>
        <p:txBody>
          <a:bodyPr/>
          <a:lstStyle/>
          <a:p>
            <a:pPr>
              <a:defRPr sz="1100">
                <a:latin typeface="Arial"/>
                <a:ea typeface="Arial"/>
                <a:cs typeface="Arial"/>
                <a:sym typeface="Arial"/>
              </a:defRPr>
            </a:pPr>
            <a:r>
              <a:t>Why go through text first? Because when we classify interaction modes, we’re dealing with concept space. An interaction mode isn’t just about identifying what’s present, it’s about understanding what those objects mean and how they can be interacted with. Those types of ideas are best understood in language space, not in pixel space.</a:t>
            </a:r>
            <a:endParaRPr sz="1400"/>
          </a:p>
          <a:p>
            <a:pPr>
              <a:defRPr sz="1100">
                <a:latin typeface="Arial"/>
                <a:ea typeface="Arial"/>
                <a:cs typeface="Arial"/>
                <a:sym typeface="Arial"/>
              </a:defRPr>
            </a:pPr>
            <a:endParaRPr sz="1400"/>
          </a:p>
          <a:p>
            <a:pPr>
              <a:defRPr sz="1100">
                <a:latin typeface="Arial"/>
                <a:ea typeface="Arial"/>
                <a:cs typeface="Arial"/>
                <a:sym typeface="Arial"/>
              </a:defRPr>
            </a:pPr>
            <a:r>
              <a:t>The key idea is to see whether we can leverage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5" name="Shape 2825"/>
          <p:cNvSpPr>
            <a:spLocks noGrp="1" noRot="1" noChangeAspect="1"/>
          </p:cNvSpPr>
          <p:nvPr>
            <p:ph type="sldImg"/>
          </p:nvPr>
        </p:nvSpPr>
        <p:spPr>
          <a:prstGeom prst="rect">
            <a:avLst/>
          </a:prstGeom>
        </p:spPr>
        <p:txBody>
          <a:bodyPr/>
          <a:lstStyle/>
          <a:p>
            <a:endParaRPr/>
          </a:p>
        </p:txBody>
      </p:sp>
      <p:sp>
        <p:nvSpPr>
          <p:cNvPr id="2826" name="Shape 2826"/>
          <p:cNvSpPr>
            <a:spLocks noGrp="1"/>
          </p:cNvSpPr>
          <p:nvPr>
            <p:ph type="body" sz="quarter" idx="1"/>
          </p:nvPr>
        </p:nvSpPr>
        <p:spPr>
          <a:prstGeom prst="rect">
            <a:avLst/>
          </a:prstGeom>
        </p:spPr>
        <p:txBody>
          <a:bodyPr/>
          <a:lstStyle/>
          <a:p>
            <a:pPr>
              <a:defRPr sz="1100">
                <a:latin typeface="Arial"/>
                <a:ea typeface="Arial"/>
                <a:cs typeface="Arial"/>
                <a:sym typeface="Arial"/>
              </a:defRPr>
            </a:pPr>
            <a:r>
              <a:t>Why go through text first? Because when we classify interaction modes, we’re dealing with concept space. An interaction mode isn’t just about identifying what’s present, it’s about understanding what those objects mean and how they can be interacted with. Those types of ideas are best understood in language space, not in pixel space.</a:t>
            </a:r>
            <a:endParaRPr sz="1400"/>
          </a:p>
          <a:p>
            <a:pPr>
              <a:defRPr sz="1100">
                <a:latin typeface="Arial"/>
                <a:ea typeface="Arial"/>
                <a:cs typeface="Arial"/>
                <a:sym typeface="Arial"/>
              </a:defRPr>
            </a:pPr>
            <a:endParaRPr sz="1400"/>
          </a:p>
          <a:p>
            <a:pPr>
              <a:defRPr sz="1100">
                <a:latin typeface="Arial"/>
                <a:ea typeface="Arial"/>
                <a:cs typeface="Arial"/>
                <a:sym typeface="Arial"/>
              </a:defRPr>
            </a:pPr>
            <a:r>
              <a:t>The key idea is to see whether we can leverage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 name="Shape 2846"/>
          <p:cNvSpPr>
            <a:spLocks noGrp="1" noRot="1" noChangeAspect="1"/>
          </p:cNvSpPr>
          <p:nvPr>
            <p:ph type="sldImg"/>
          </p:nvPr>
        </p:nvSpPr>
        <p:spPr>
          <a:prstGeom prst="rect">
            <a:avLst/>
          </a:prstGeom>
        </p:spPr>
        <p:txBody>
          <a:bodyPr/>
          <a:lstStyle/>
          <a:p>
            <a:endParaRPr/>
          </a:p>
        </p:txBody>
      </p:sp>
      <p:sp>
        <p:nvSpPr>
          <p:cNvPr id="2847" name="Shape 2847"/>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In this 4800-dimensional space, we defined a couple of extremely simple cluster-based classifiers. The objective was not to create a final algorithm ready for deployment, but to analyze the inherent potential in this method of information extraction – we anticipate that future researchers will be able to combine these ideas with more sophisticated categorization methods to achieve state of the art results.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5" name="Shape 2865"/>
          <p:cNvSpPr>
            <a:spLocks noGrp="1" noRot="1" noChangeAspect="1"/>
          </p:cNvSpPr>
          <p:nvPr>
            <p:ph type="sldImg"/>
          </p:nvPr>
        </p:nvSpPr>
        <p:spPr>
          <a:prstGeom prst="rect">
            <a:avLst/>
          </a:prstGeom>
        </p:spPr>
        <p:txBody>
          <a:bodyPr/>
          <a:lstStyle/>
          <a:p>
            <a:endParaRPr/>
          </a:p>
        </p:txBody>
      </p:sp>
      <p:sp>
        <p:nvSpPr>
          <p:cNvPr id="2866" name="Shape 2866"/>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In this 4800-dimensional space, we defined a couple of extremely simple cluster-based classifiers. The objective was not to create a final algorithm ready for deployment, but to analyze the inherent potential in this method of information extraction – we anticipate that future researchers will be able to combine these ideas with more sophisticated categorization methods to achieve state of the art results.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4" name="Shape 2884"/>
          <p:cNvSpPr>
            <a:spLocks noGrp="1" noRot="1" noChangeAspect="1"/>
          </p:cNvSpPr>
          <p:nvPr>
            <p:ph type="sldImg"/>
          </p:nvPr>
        </p:nvSpPr>
        <p:spPr>
          <a:prstGeom prst="rect">
            <a:avLst/>
          </a:prstGeom>
        </p:spPr>
        <p:txBody>
          <a:bodyPr/>
          <a:lstStyle/>
          <a:p>
            <a:endParaRPr/>
          </a:p>
        </p:txBody>
      </p:sp>
      <p:sp>
        <p:nvSpPr>
          <p:cNvPr id="2885" name="Shape 2885"/>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In this 4800-dimensional space, we defined a couple of extremely simple cluster-based classifiers. The objective was not to create a final algorithm ready for deployment, but to analyze the inherent potential in this method of information extraction – we anticipate that future researchers will be able to combine these ideas with more sophisticated categorization methods to achieve state of the art results.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 name="Shape 2911"/>
          <p:cNvSpPr>
            <a:spLocks noGrp="1" noRot="1" noChangeAspect="1"/>
          </p:cNvSpPr>
          <p:nvPr>
            <p:ph type="sldImg"/>
          </p:nvPr>
        </p:nvSpPr>
        <p:spPr>
          <a:prstGeom prst="rect">
            <a:avLst/>
          </a:prstGeom>
        </p:spPr>
        <p:txBody>
          <a:bodyPr/>
          <a:lstStyle/>
          <a:p>
            <a:endParaRPr/>
          </a:p>
        </p:txBody>
      </p:sp>
      <p:sp>
        <p:nvSpPr>
          <p:cNvPr id="2912" name="Shape 2912"/>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What did work quite well was to evaluate each interaction mode on its own, rather than attempting to select between four categories. We also created a baseline agent that attempted to accomplish the same task, but without using word representations. Instead, it used a keyword system and searched for trigger words within the caption text.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0" name="Shape 2920"/>
          <p:cNvSpPr>
            <a:spLocks noGrp="1" noRot="1" noChangeAspect="1"/>
          </p:cNvSpPr>
          <p:nvPr>
            <p:ph type="sldImg"/>
          </p:nvPr>
        </p:nvSpPr>
        <p:spPr>
          <a:prstGeom prst="rect">
            <a:avLst/>
          </a:prstGeom>
        </p:spPr>
        <p:txBody>
          <a:bodyPr/>
          <a:lstStyle/>
          <a:p>
            <a:endParaRPr/>
          </a:p>
        </p:txBody>
      </p:sp>
      <p:sp>
        <p:nvSpPr>
          <p:cNvPr id="2921" name="Shape 2921"/>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Constant baseline – how well could we do if we cheated? What if the baseline had some a priori knowledge of the dataset, how well could it do by simply always predicting the most common response? As you can see, we don'</a:t>
            </a:r>
            <a:endParaRPr sz="14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9" name="Shape 2929"/>
          <p:cNvSpPr>
            <a:spLocks noGrp="1" noRot="1" noChangeAspect="1"/>
          </p:cNvSpPr>
          <p:nvPr>
            <p:ph type="sldImg"/>
          </p:nvPr>
        </p:nvSpPr>
        <p:spPr>
          <a:prstGeom prst="rect">
            <a:avLst/>
          </a:prstGeom>
        </p:spPr>
        <p:txBody>
          <a:bodyPr/>
          <a:lstStyle/>
          <a:p>
            <a:endParaRPr/>
          </a:p>
        </p:txBody>
      </p:sp>
      <p:sp>
        <p:nvSpPr>
          <p:cNvPr id="2930" name="Shape 2930"/>
          <p:cNvSpPr>
            <a:spLocks noGrp="1"/>
          </p:cNvSpPr>
          <p:nvPr>
            <p:ph type="body" sz="quarter" idx="1"/>
          </p:nvPr>
        </p:nvSpPr>
        <p:spPr>
          <a:prstGeom prst="rect">
            <a:avLst/>
          </a:prstGeom>
        </p:spPr>
        <p:txBody>
          <a:bodyPr/>
          <a:lstStyle/>
          <a:p>
            <a:pPr>
              <a:defRPr sz="1100">
                <a:latin typeface="Arial"/>
                <a:ea typeface="Arial"/>
                <a:cs typeface="Arial"/>
                <a:sym typeface="Arial"/>
              </a:defRPr>
            </a:pPr>
            <a:r>
              <a:t>No false positives or false negatives</a:t>
            </a:r>
            <a:endParaRPr sz="1400"/>
          </a:p>
          <a:p>
            <a:pPr>
              <a:defRPr sz="1100">
                <a:latin typeface="Arial"/>
                <a:ea typeface="Arial"/>
                <a:cs typeface="Arial"/>
                <a:sym typeface="Arial"/>
              </a:defRPr>
            </a:pPr>
            <a:endParaRPr sz="1400"/>
          </a:p>
          <a:p>
            <a:pPr>
              <a:defRPr sz="1100">
                <a:latin typeface="Arial"/>
                <a:ea typeface="Arial"/>
                <a:cs typeface="Arial"/>
                <a:sym typeface="Arial"/>
              </a:defRPr>
            </a:pPr>
            <a:r>
              <a:t>Here, the constant baseline totally kicks our pants, because it knows something our algorithm doesn’t – most of the time, only one of the four categories is active at a time. So let’s try to match that…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 name="Shape 2017"/>
          <p:cNvSpPr>
            <a:spLocks noGrp="1" noRot="1" noChangeAspect="1"/>
          </p:cNvSpPr>
          <p:nvPr>
            <p:ph type="sldImg"/>
          </p:nvPr>
        </p:nvSpPr>
        <p:spPr>
          <a:prstGeom prst="rect">
            <a:avLst/>
          </a:prstGeom>
        </p:spPr>
        <p:txBody>
          <a:bodyPr/>
          <a:lstStyle/>
          <a:p>
            <a:endParaRPr/>
          </a:p>
        </p:txBody>
      </p:sp>
      <p:sp>
        <p:nvSpPr>
          <p:cNvPr id="2018" name="Shape 2018"/>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Our objective was to take this process even farther. If you can answer an analogy question like “sun is to yellow as grass is to green”, then to a certain extent, the system “knows” that “Grass is green.” Thus, an analogy becomes a query, and the embedding space becomes a database.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6" name="Shape 2936"/>
          <p:cNvSpPr>
            <a:spLocks noGrp="1" noRot="1" noChangeAspect="1"/>
          </p:cNvSpPr>
          <p:nvPr>
            <p:ph type="sldImg"/>
          </p:nvPr>
        </p:nvSpPr>
        <p:spPr>
          <a:prstGeom prst="rect">
            <a:avLst/>
          </a:prstGeom>
        </p:spPr>
        <p:txBody>
          <a:bodyPr/>
          <a:lstStyle/>
          <a:p>
            <a:endParaRPr/>
          </a:p>
        </p:txBody>
      </p:sp>
      <p:sp>
        <p:nvSpPr>
          <p:cNvPr id="2937" name="Shape 2937"/>
          <p:cNvSpPr>
            <a:spLocks noGrp="1"/>
          </p:cNvSpPr>
          <p:nvPr>
            <p:ph type="body" sz="quarter" idx="1"/>
          </p:nvPr>
        </p:nvSpPr>
        <p:spPr>
          <a:prstGeom prst="rect">
            <a:avLst/>
          </a:prstGeom>
        </p:spPr>
        <p:txBody>
          <a:bodyPr/>
          <a:lstStyle/>
          <a:p>
            <a:pPr>
              <a:defRPr sz="1100">
                <a:latin typeface="Arial"/>
                <a:ea typeface="Arial"/>
                <a:cs typeface="Arial"/>
                <a:sym typeface="Arial"/>
              </a:defRPr>
            </a:pPr>
            <a:r>
              <a:t>Partial matches – we treat any of the human-provided categorizations as valid. So the agent uses a nearest-neighbor</a:t>
            </a:r>
            <a:endParaRPr sz="1400"/>
          </a:p>
          <a:p>
            <a:pPr>
              <a:defRPr sz="1100">
                <a:latin typeface="Arial"/>
                <a:ea typeface="Arial"/>
                <a:cs typeface="Arial"/>
                <a:sym typeface="Arial"/>
              </a:defRPr>
            </a:pPr>
            <a:r>
              <a:t>Human performance is twice as good as random, which only guesses the right category out of the four 25% of the time.</a:t>
            </a:r>
            <a:endParaRPr sz="1400"/>
          </a:p>
          <a:p>
            <a:pPr>
              <a:defRPr sz="1100">
                <a:latin typeface="Arial"/>
                <a:ea typeface="Arial"/>
                <a:cs typeface="Arial"/>
                <a:sym typeface="Arial"/>
              </a:defRPr>
            </a:pPr>
            <a:r>
              <a:t>Nearest-neighbor functions much better than nearest-centroid approach.</a:t>
            </a:r>
            <a:endParaRPr sz="1400"/>
          </a:p>
          <a:p>
            <a:pPr>
              <a:defRPr sz="1100">
                <a:latin typeface="Arial"/>
                <a:ea typeface="Arial"/>
                <a:cs typeface="Arial"/>
                <a:sym typeface="Arial"/>
              </a:defRPr>
            </a:pPr>
            <a:r>
              <a:t>So there’s definitely some signal here – without any kind of training and with only 10 examples of each category, we’re doing about twice as well as a random baseline. And as we’d expect, the human-generated captions are doing better, but not by much. Which means that if we can learn to extract the information well, automated caption generators will probably do ok.</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0" name="Shape 2940"/>
          <p:cNvSpPr>
            <a:spLocks noGrp="1" noRot="1" noChangeAspect="1"/>
          </p:cNvSpPr>
          <p:nvPr>
            <p:ph type="sldImg"/>
          </p:nvPr>
        </p:nvSpPr>
        <p:spPr>
          <a:prstGeom prst="rect">
            <a:avLst/>
          </a:prstGeom>
        </p:spPr>
        <p:txBody>
          <a:bodyPr/>
          <a:lstStyle/>
          <a:p>
            <a:endParaRPr/>
          </a:p>
        </p:txBody>
      </p:sp>
      <p:sp>
        <p:nvSpPr>
          <p:cNvPr id="2941" name="Shape 2941"/>
          <p:cNvSpPr>
            <a:spLocks noGrp="1"/>
          </p:cNvSpPr>
          <p:nvPr>
            <p:ph type="body" sz="quarter" idx="1"/>
          </p:nvPr>
        </p:nvSpPr>
        <p:spPr>
          <a:prstGeom prst="rect">
            <a:avLst/>
          </a:prstGeom>
        </p:spPr>
        <p:txBody>
          <a:bodyPr/>
          <a:lstStyle/>
          <a:p>
            <a:pPr>
              <a:defRPr sz="1100">
                <a:latin typeface="Arial"/>
                <a:ea typeface="Arial"/>
                <a:cs typeface="Arial"/>
                <a:sym typeface="Arial"/>
              </a:defRPr>
            </a:pPr>
            <a:r>
              <a:t>So let’s look at some specific cases</a:t>
            </a:r>
            <a:endParaRPr sz="1400"/>
          </a:p>
          <a:p>
            <a:pPr>
              <a:buSzPct val="100000"/>
              <a:buChar char="●"/>
              <a:defRPr sz="1100">
                <a:latin typeface="Arial"/>
                <a:ea typeface="Arial"/>
                <a:cs typeface="Arial"/>
                <a:sym typeface="Arial"/>
              </a:defRPr>
            </a:pPr>
            <a:r>
              <a:t>Overall AEGIM correctly identifies exploration</a:t>
            </a:r>
            <a:endParaRPr sz="1400"/>
          </a:p>
          <a:p>
            <a:pPr>
              <a:buSzPct val="100000"/>
              <a:buChar char="●"/>
              <a:defRPr sz="1100">
                <a:latin typeface="Arial"/>
                <a:ea typeface="Arial"/>
                <a:cs typeface="Arial"/>
                <a:sym typeface="Arial"/>
              </a:defRPr>
            </a:pPr>
            <a:r>
              <a:t>scenes regardless of captioning method, perhaps because</a:t>
            </a:r>
            <a:endParaRPr sz="1400"/>
          </a:p>
          <a:p>
            <a:pPr>
              <a:buSzPct val="100000"/>
              <a:buChar char="●"/>
              <a:defRPr sz="1100">
                <a:latin typeface="Arial"/>
                <a:ea typeface="Arial"/>
                <a:cs typeface="Arial"/>
                <a:sym typeface="Arial"/>
              </a:defRPr>
            </a:pPr>
            <a:r>
              <a:t>Clarifai and CaptionBot both detect landscape elements like</a:t>
            </a:r>
            <a:endParaRPr sz="1400"/>
          </a:p>
          <a:p>
            <a:pPr>
              <a:buSzPct val="100000"/>
              <a:buChar char="●"/>
              <a:defRPr sz="1100">
                <a:latin typeface="Arial"/>
                <a:ea typeface="Arial"/>
                <a:cs typeface="Arial"/>
                <a:sym typeface="Arial"/>
              </a:defRPr>
            </a:pPr>
            <a:r>
              <a:t>hills, clouds, and buildings.</a:t>
            </a:r>
            <a:endParaRPr sz="1400"/>
          </a:p>
          <a:p>
            <a:pPr>
              <a:buSzPct val="100000"/>
              <a:buChar char="●"/>
              <a:defRPr sz="1100">
                <a:latin typeface="Arial"/>
                <a:ea typeface="Arial"/>
                <a:cs typeface="Arial"/>
                <a:sym typeface="Arial"/>
              </a:defRPr>
            </a:pPr>
            <a:r>
              <a:t>tions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4" name="Shape 2944"/>
          <p:cNvSpPr>
            <a:spLocks noGrp="1" noRot="1" noChangeAspect="1"/>
          </p:cNvSpPr>
          <p:nvPr>
            <p:ph type="sldImg"/>
          </p:nvPr>
        </p:nvSpPr>
        <p:spPr>
          <a:prstGeom prst="rect">
            <a:avLst/>
          </a:prstGeom>
        </p:spPr>
        <p:txBody>
          <a:bodyPr/>
          <a:lstStyle/>
          <a:p>
            <a:endParaRPr/>
          </a:p>
        </p:txBody>
      </p:sp>
      <p:sp>
        <p:nvSpPr>
          <p:cNvPr id="2945" name="Shape 2945"/>
          <p:cNvSpPr>
            <a:spLocks noGrp="1"/>
          </p:cNvSpPr>
          <p:nvPr>
            <p:ph type="body" sz="quarter" idx="1"/>
          </p:nvPr>
        </p:nvSpPr>
        <p:spPr>
          <a:prstGeom prst="rect">
            <a:avLst/>
          </a:prstGeom>
        </p:spPr>
        <p:txBody>
          <a:bodyPr/>
          <a:lstStyle/>
          <a:p>
            <a:pPr>
              <a:defRPr sz="1100">
                <a:latin typeface="Arial"/>
                <a:ea typeface="Arial"/>
                <a:cs typeface="Arial"/>
                <a:sym typeface="Arial"/>
              </a:defRPr>
            </a:pPr>
            <a:r>
              <a:t>This is one of the few combat images that was even moderately well-captioned by the automated systems.</a:t>
            </a:r>
            <a:endParaRPr sz="1400"/>
          </a:p>
          <a:p>
            <a:pPr>
              <a:defRPr sz="1100">
                <a:latin typeface="Arial"/>
                <a:ea typeface="Arial"/>
                <a:cs typeface="Arial"/>
                <a:sym typeface="Arial"/>
              </a:defRPr>
            </a:pPr>
            <a:r>
              <a:t>(Scenes with similar elements were described as ‘A group of people jumping’ or ‘a young man practicing his tricks on his</a:t>
            </a:r>
            <a:endParaRPr sz="1400"/>
          </a:p>
          <a:p>
            <a:pPr>
              <a:defRPr sz="1100">
                <a:latin typeface="Arial"/>
                <a:ea typeface="Arial"/>
                <a:cs typeface="Arial"/>
                <a:sym typeface="Arial"/>
              </a:defRPr>
            </a:pPr>
            <a:r>
              <a:t>skateboard’. And dragons are often mistaken for birds.)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8" name="Shape 2948"/>
          <p:cNvSpPr>
            <a:spLocks noGrp="1" noRot="1" noChangeAspect="1"/>
          </p:cNvSpPr>
          <p:nvPr>
            <p:ph type="sldImg"/>
          </p:nvPr>
        </p:nvSpPr>
        <p:spPr>
          <a:prstGeom prst="rect">
            <a:avLst/>
          </a:prstGeom>
        </p:spPr>
        <p:txBody>
          <a:bodyPr/>
          <a:lstStyle/>
          <a:p>
            <a:endParaRPr/>
          </a:p>
        </p:txBody>
      </p:sp>
      <p:sp>
        <p:nvSpPr>
          <p:cNvPr id="2949" name="Shape 2949"/>
          <p:cNvSpPr>
            <a:spLocks noGrp="1"/>
          </p:cNvSpPr>
          <p:nvPr>
            <p:ph type="body" sz="quarter" idx="1"/>
          </p:nvPr>
        </p:nvSpPr>
        <p:spPr>
          <a:prstGeom prst="rect">
            <a:avLst/>
          </a:prstGeom>
        </p:spPr>
        <p:txBody>
          <a:bodyPr/>
          <a:lstStyle/>
          <a:p>
            <a:pPr>
              <a:buSzPct val="100000"/>
              <a:buChar char="●"/>
              <a:defRPr sz="1100">
                <a:latin typeface="Arial"/>
                <a:ea typeface="Arial"/>
                <a:cs typeface="Arial"/>
                <a:sym typeface="Arial"/>
              </a:defRPr>
            </a:pPr>
            <a:r>
              <a:t>It is not difficult to see why CaptionBot mistook</a:t>
            </a:r>
            <a:endParaRPr sz="1400"/>
          </a:p>
          <a:p>
            <a:pPr>
              <a:buSzPct val="100000"/>
              <a:buChar char="●"/>
              <a:defRPr sz="1100">
                <a:latin typeface="Arial"/>
                <a:ea typeface="Arial"/>
                <a:cs typeface="Arial"/>
                <a:sym typeface="Arial"/>
              </a:defRPr>
            </a:pPr>
            <a:r>
              <a:t>the image for a clock. Less obvious is why AEGIM does not</a:t>
            </a:r>
            <a:endParaRPr sz="1400"/>
          </a:p>
          <a:p>
            <a:pPr>
              <a:buSzPct val="100000"/>
              <a:buChar char="●"/>
              <a:defRPr sz="1100">
                <a:latin typeface="Arial"/>
                <a:ea typeface="Arial"/>
                <a:cs typeface="Arial"/>
                <a:sym typeface="Arial"/>
              </a:defRPr>
            </a:pPr>
            <a:r>
              <a:t>consider the clock a puzzle item to be interacted with.</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2" name="Shape 2952"/>
          <p:cNvSpPr>
            <a:spLocks noGrp="1" noRot="1" noChangeAspect="1"/>
          </p:cNvSpPr>
          <p:nvPr>
            <p:ph type="sldImg"/>
          </p:nvPr>
        </p:nvSpPr>
        <p:spPr>
          <a:prstGeom prst="rect">
            <a:avLst/>
          </a:prstGeom>
        </p:spPr>
        <p:txBody>
          <a:bodyPr/>
          <a:lstStyle/>
          <a:p>
            <a:endParaRPr/>
          </a:p>
        </p:txBody>
      </p:sp>
      <p:sp>
        <p:nvSpPr>
          <p:cNvPr id="2953" name="Shape 2953"/>
          <p:cNvSpPr>
            <a:spLocks noGrp="1"/>
          </p:cNvSpPr>
          <p:nvPr>
            <p:ph type="body" sz="quarter" idx="1"/>
          </p:nvPr>
        </p:nvSpPr>
        <p:spPr>
          <a:prstGeom prst="rect">
            <a:avLst/>
          </a:prstGeom>
        </p:spPr>
        <p:txBody>
          <a:bodyPr/>
          <a:lstStyle/>
          <a:p>
            <a:pPr>
              <a:buSzPct val="100000"/>
              <a:buChar char="●"/>
              <a:defRPr sz="1100">
                <a:latin typeface="Arial"/>
                <a:ea typeface="Arial"/>
                <a:cs typeface="Arial"/>
                <a:sym typeface="Arial"/>
              </a:defRPr>
            </a:pPr>
            <a:r>
              <a:t>In this case the human captioner’s commentary on</a:t>
            </a:r>
            <a:endParaRPr sz="1400"/>
          </a:p>
          <a:p>
            <a:pPr>
              <a:buSzPct val="100000"/>
              <a:buChar char="●"/>
              <a:defRPr sz="1100">
                <a:latin typeface="Arial"/>
                <a:ea typeface="Arial"/>
                <a:cs typeface="Arial"/>
                <a:sym typeface="Arial"/>
              </a:defRPr>
            </a:pPr>
            <a:r>
              <a:t>the shopkeeper’s physique obscured the correct classification.</a:t>
            </a:r>
            <a:endParaRPr sz="1400"/>
          </a:p>
          <a:p>
            <a:pPr>
              <a:buSzPct val="100000"/>
              <a:buChar char="●"/>
              <a:defRPr sz="1100">
                <a:latin typeface="Arial"/>
                <a:ea typeface="Arial"/>
                <a:cs typeface="Arial"/>
                <a:sym typeface="Arial"/>
              </a:defRPr>
            </a:pPr>
            <a:r>
              <a:t>AEGIM correctly returns the interaction mode ‘Barter’</a:t>
            </a:r>
            <a:endParaRPr sz="1400"/>
          </a:p>
          <a:p>
            <a:pPr>
              <a:buSzPct val="100000"/>
              <a:buChar char="●"/>
              <a:defRPr sz="1100">
                <a:latin typeface="Arial"/>
                <a:ea typeface="Arial"/>
                <a:cs typeface="Arial"/>
                <a:sym typeface="Arial"/>
              </a:defRPr>
            </a:pPr>
            <a:r>
              <a:t>when given the input text ‘A blacksmith sitting in his shop’.</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0" name="Shape 2980"/>
          <p:cNvSpPr>
            <a:spLocks noGrp="1" noRot="1" noChangeAspect="1"/>
          </p:cNvSpPr>
          <p:nvPr>
            <p:ph type="sldImg"/>
          </p:nvPr>
        </p:nvSpPr>
        <p:spPr>
          <a:prstGeom prst="rect">
            <a:avLst/>
          </a:prstGeom>
        </p:spPr>
        <p:txBody>
          <a:bodyPr/>
          <a:lstStyle/>
          <a:p>
            <a:endParaRPr/>
          </a:p>
        </p:txBody>
      </p:sp>
      <p:sp>
        <p:nvSpPr>
          <p:cNvPr id="2981" name="Shape 2981"/>
          <p:cNvSpPr>
            <a:spLocks noGrp="1"/>
          </p:cNvSpPr>
          <p:nvPr>
            <p:ph type="body" sz="quarter" idx="1"/>
          </p:nvPr>
        </p:nvSpPr>
        <p:spPr>
          <a:prstGeom prst="rect">
            <a:avLst/>
          </a:prstGeom>
        </p:spPr>
        <p:txBody>
          <a:bodyPr/>
          <a:lstStyle/>
          <a:p>
            <a:pPr>
              <a:defRPr sz="1100">
                <a:latin typeface="Arial"/>
                <a:ea typeface="Arial"/>
                <a:cs typeface="Arial"/>
                <a:sym typeface="Arial"/>
              </a:defRPr>
            </a:pPr>
            <a:r>
              <a:t>Why have a knowledge graph at all? Why not just use a generative model and let the neural networks produce all the text? Well, short and simple, because it doesn’t work. </a:t>
            </a:r>
            <a:endParaRPr sz="1400"/>
          </a:p>
          <a:p>
            <a:pPr>
              <a:defRPr sz="1100">
                <a:latin typeface="Arial"/>
                <a:ea typeface="Arial"/>
                <a:cs typeface="Arial"/>
                <a:sym typeface="Arial"/>
              </a:defRPr>
            </a:pPr>
            <a:endParaRPr sz="1400"/>
          </a:p>
          <a:p>
            <a:pPr>
              <a:defRPr sz="1100">
                <a:latin typeface="Arial"/>
                <a:ea typeface="Arial"/>
                <a:cs typeface="Arial"/>
                <a:sym typeface="Arial"/>
              </a:defRPr>
            </a:pPr>
            <a:r>
              <a:t>Not only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9" name="Shape 2989"/>
          <p:cNvSpPr>
            <a:spLocks noGrp="1" noRot="1" noChangeAspect="1"/>
          </p:cNvSpPr>
          <p:nvPr>
            <p:ph type="sldImg"/>
          </p:nvPr>
        </p:nvSpPr>
        <p:spPr>
          <a:prstGeom prst="rect">
            <a:avLst/>
          </a:prstGeom>
        </p:spPr>
        <p:txBody>
          <a:bodyPr/>
          <a:lstStyle/>
          <a:p>
            <a:endParaRPr/>
          </a:p>
        </p:txBody>
      </p:sp>
      <p:sp>
        <p:nvSpPr>
          <p:cNvPr id="2990" name="Shape 2990"/>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Cosine distance is defined as 1 minus the dot product for normalized vectors.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8" name="Shape 2998"/>
          <p:cNvSpPr>
            <a:spLocks noGrp="1" noRot="1" noChangeAspect="1"/>
          </p:cNvSpPr>
          <p:nvPr>
            <p:ph type="sldImg"/>
          </p:nvPr>
        </p:nvSpPr>
        <p:spPr>
          <a:prstGeom prst="rect">
            <a:avLst/>
          </a:prstGeom>
        </p:spPr>
        <p:txBody>
          <a:bodyPr/>
          <a:lstStyle/>
          <a:p>
            <a:endParaRPr/>
          </a:p>
        </p:txBody>
      </p:sp>
      <p:sp>
        <p:nvSpPr>
          <p:cNvPr id="2999" name="Shape 2999"/>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Cosine distance is defined as 1 minus the dot product for normalized vectors.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1" name="Shape 3011"/>
          <p:cNvSpPr>
            <a:spLocks noGrp="1" noRot="1" noChangeAspect="1"/>
          </p:cNvSpPr>
          <p:nvPr>
            <p:ph type="sldImg"/>
          </p:nvPr>
        </p:nvSpPr>
        <p:spPr>
          <a:prstGeom prst="rect">
            <a:avLst/>
          </a:prstGeom>
        </p:spPr>
        <p:txBody>
          <a:bodyPr/>
          <a:lstStyle/>
          <a:p>
            <a:endParaRPr/>
          </a:p>
        </p:txBody>
      </p:sp>
      <p:sp>
        <p:nvSpPr>
          <p:cNvPr id="3012" name="Shape 3012"/>
          <p:cNvSpPr>
            <a:spLocks noGrp="1"/>
          </p:cNvSpPr>
          <p:nvPr>
            <p:ph type="body" sz="quarter" idx="1"/>
          </p:nvPr>
        </p:nvSpPr>
        <p:spPr>
          <a:prstGeom prst="rect">
            <a:avLst/>
          </a:prstGeom>
        </p:spPr>
        <p:txBody>
          <a:bodyPr/>
          <a:lstStyle/>
          <a:p>
            <a:pPr>
              <a:defRPr sz="1400">
                <a:latin typeface="Arial"/>
                <a:ea typeface="Arial"/>
                <a:cs typeface="Arial"/>
                <a:sym typeface="Arial"/>
              </a:defRPr>
            </a:pPr>
            <a:r>
              <a:t>Well, aside from the fact that it would be great if you could get your automated voice assistant to actually play the right song…</a:t>
            </a:r>
          </a:p>
          <a:p>
            <a:pPr>
              <a:defRPr sz="1400">
                <a:latin typeface="Arial"/>
                <a:ea typeface="Arial"/>
                <a:cs typeface="Arial"/>
                <a:sym typeface="Arial"/>
              </a:defRPr>
            </a:pPr>
            <a:r>
              <a:t> If we had a system capable of this kind of common-sense inference, what would that mean?</a:t>
            </a:r>
          </a:p>
          <a:p>
            <a:pPr>
              <a:defRPr sz="1400">
                <a:latin typeface="Arial"/>
                <a:ea typeface="Arial"/>
                <a:cs typeface="Arial"/>
                <a:sym typeface="Arial"/>
              </a:defRPr>
            </a:pPr>
            <a:r>
              <a:t>Well, In addition to the fact that more complex tasks could be performed with less training…</a:t>
            </a:r>
          </a:p>
          <a:p>
            <a:pPr>
              <a:defRPr sz="1400">
                <a:latin typeface="Arial"/>
                <a:ea typeface="Arial"/>
                <a:cs typeface="Arial"/>
                <a:sym typeface="Arial"/>
              </a:defRPr>
            </a:pPr>
            <a:r>
              <a:t>We’d also have better hands-free interfaces (for vehicles and or other situations)</a:t>
            </a:r>
          </a:p>
          <a:p>
            <a:pPr>
              <a:defRPr sz="1100">
                <a:latin typeface="Arial"/>
                <a:ea typeface="Arial"/>
                <a:cs typeface="Arial"/>
                <a:sym typeface="Arial"/>
              </a:defRPr>
            </a:pPr>
            <a:endParaRPr/>
          </a:p>
          <a:p>
            <a:pPr>
              <a:defRPr sz="1400">
                <a:latin typeface="Arial"/>
                <a:ea typeface="Arial"/>
                <a:cs typeface="Arial"/>
                <a:sym typeface="Arial"/>
              </a:defRPr>
            </a:pPr>
            <a:r>
              <a:t>But for me, the most exciting aspect of this idea is its potential to improve access to sophisticated technology. As of 2015, 17% of the world was illiterate. That’s 775 million people (⅔ women) around the globe who can’t use search engines, educate themselves through online classes, or otherwise access the vast wealth of the information superhighway that you and I tap into without thinking, every day. In addition to that group, we have a large percentage of elderly who can’t easily read computer screens or whose hands tremble too much to use a computer keyboard - and then there’s an even larger group of people who, while nominally literate, aren’t computer literate, and struggle to interface with systems that rely on keyboards, command menus, and obscure buttons whose meanings often aren’t adequately labeled.</a:t>
            </a:r>
          </a:p>
          <a:p>
            <a:pPr>
              <a:defRPr sz="1100">
                <a:latin typeface="Arial"/>
                <a:ea typeface="Arial"/>
                <a:cs typeface="Arial"/>
                <a:sym typeface="Arial"/>
              </a:defRPr>
            </a:pPr>
            <a:endParaRPr/>
          </a:p>
          <a:p>
            <a:pPr>
              <a:defRPr sz="1400">
                <a:latin typeface="Arial"/>
                <a:ea typeface="Arial"/>
                <a:cs typeface="Arial"/>
                <a:sym typeface="Arial"/>
              </a:defRPr>
            </a:pPr>
            <a:r>
              <a:t>If we can create software that interacts with humans on our own terms - using the words, language and colloquialisms that humans are naturally proficient at - we can potentially extend access to technology to some of the most disadvantaged groups on the globe.</a:t>
            </a:r>
          </a:p>
          <a:p>
            <a:pPr>
              <a:defRPr sz="1100">
                <a:latin typeface="Arial"/>
                <a:ea typeface="Arial"/>
                <a:cs typeface="Arial"/>
                <a:sym typeface="Arial"/>
              </a:defRPr>
            </a:pPr>
            <a:endParaRPr/>
          </a:p>
          <a:p>
            <a:pPr>
              <a:defRPr sz="1400">
                <a:latin typeface="Arial"/>
                <a:ea typeface="Arial"/>
                <a:cs typeface="Arial"/>
                <a:sym typeface="Arial"/>
              </a:defRPr>
            </a:pPr>
            <a:r>
              <a:t>Now, you’re sitting here listening to me and you’re thinking, Well, that sounds great Nancy, but how do you intend to actually DO that?</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5" name="Shape 3015"/>
          <p:cNvSpPr>
            <a:spLocks noGrp="1" noRot="1" noChangeAspect="1"/>
          </p:cNvSpPr>
          <p:nvPr>
            <p:ph type="sldImg"/>
          </p:nvPr>
        </p:nvSpPr>
        <p:spPr>
          <a:prstGeom prst="rect">
            <a:avLst/>
          </a:prstGeom>
        </p:spPr>
        <p:txBody>
          <a:bodyPr/>
          <a:lstStyle/>
          <a:p>
            <a:endParaRPr/>
          </a:p>
        </p:txBody>
      </p:sp>
      <p:sp>
        <p:nvSpPr>
          <p:cNvPr id="3016" name="Shape 3016"/>
          <p:cNvSpPr>
            <a:spLocks noGrp="1"/>
          </p:cNvSpPr>
          <p:nvPr>
            <p:ph type="body" sz="quarter" idx="1"/>
          </p:nvPr>
        </p:nvSpPr>
        <p:spPr>
          <a:prstGeom prst="rect">
            <a:avLst/>
          </a:prstGeom>
        </p:spPr>
        <p:txBody>
          <a:bodyPr/>
          <a:lstStyle/>
          <a:p>
            <a:pPr>
              <a:defRPr sz="1100">
                <a:latin typeface="Arial"/>
                <a:ea typeface="Arial"/>
                <a:cs typeface="Arial"/>
                <a:sym typeface="Arial"/>
              </a:defRPr>
            </a:pPr>
            <a:r>
              <a:t>So if all this is possible with flawed embeddings… what could we do if the embeddings were better structured?</a:t>
            </a:r>
            <a:endParaRPr sz="1400"/>
          </a:p>
          <a:p>
            <a:pPr>
              <a:defRPr sz="1100">
                <a:latin typeface="Arial"/>
                <a:ea typeface="Arial"/>
                <a:cs typeface="Arial"/>
                <a:sym typeface="Arial"/>
              </a:defRPr>
            </a:pPr>
            <a:endParaRPr sz="1400"/>
          </a:p>
          <a:p>
            <a:pPr>
              <a:defRPr sz="1100">
                <a:latin typeface="Arial"/>
                <a:ea typeface="Arial"/>
                <a:cs typeface="Arial"/>
                <a:sym typeface="Arial"/>
              </a:defRPr>
            </a:pPr>
            <a:r>
              <a:t>And if we were going to make better embeddings, what would they look like?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Shape 2030"/>
          <p:cNvSpPr>
            <a:spLocks noGrp="1" noRot="1" noChangeAspect="1"/>
          </p:cNvSpPr>
          <p:nvPr>
            <p:ph type="sldImg"/>
          </p:nvPr>
        </p:nvSpPr>
        <p:spPr>
          <a:prstGeom prst="rect">
            <a:avLst/>
          </a:prstGeom>
        </p:spPr>
        <p:txBody>
          <a:bodyPr/>
          <a:lstStyle/>
          <a:p>
            <a:endParaRPr/>
          </a:p>
        </p:txBody>
      </p:sp>
      <p:sp>
        <p:nvSpPr>
          <p:cNvPr id="2031" name="Shape 2031"/>
          <p:cNvSpPr>
            <a:spLocks noGrp="1"/>
          </p:cNvSpPr>
          <p:nvPr>
            <p:ph type="body" sz="quarter" idx="1"/>
          </p:nvPr>
        </p:nvSpPr>
        <p:spPr>
          <a:prstGeom prst="rect">
            <a:avLst/>
          </a:prstGeom>
        </p:spPr>
        <p:txBody>
          <a:bodyPr/>
          <a:lstStyle/>
          <a:p>
            <a:pPr>
              <a:defRPr sz="1100">
                <a:latin typeface="Arial"/>
                <a:ea typeface="Arial"/>
                <a:cs typeface="Arial"/>
                <a:sym typeface="Arial"/>
              </a:defRPr>
            </a:pPr>
            <a:r>
              <a:t>So we said, “All right. This is cool, but can we extract knowledge that’s actually useful for decision-making? How far can we take this?”</a:t>
            </a:r>
            <a:endParaRPr sz="1400"/>
          </a:p>
          <a:p>
            <a:pPr>
              <a:defRPr sz="1100">
                <a:latin typeface="Arial"/>
                <a:ea typeface="Arial"/>
                <a:cs typeface="Arial"/>
                <a:sym typeface="Arial"/>
              </a:defRPr>
            </a:pPr>
            <a:r>
              <a:t>To test our ideas, we created an agent that exists entirely in the linguistic realm. What does that mean? It means that all video input, sensor data, etc. is supplanted by a sophisticated, abstract representation that we call ‘words’. And the agent’s action space is also represented in the same way. </a:t>
            </a:r>
            <a:endParaRPr sz="1400"/>
          </a:p>
          <a:p>
            <a:pPr>
              <a:defRPr sz="1100">
                <a:latin typeface="Arial"/>
                <a:ea typeface="Arial"/>
                <a:cs typeface="Arial"/>
                <a:sym typeface="Arial"/>
              </a:defRPr>
            </a:pPr>
            <a:r>
              <a:t>So this is what the world looks like to the agent: He gets some text describing the environment. The text is parsed to obtain a list of nearby objects, much as an image processing algorithm might produce a list of object labels. And then, the agent is asked to construct simple two-word commands like “climb trees” or “follow path”. Notably, we *don’t* want the agent to attempt unreasonable commands like “eat forest” or “reboot path”.</a:t>
            </a:r>
            <a:endParaRPr sz="1400"/>
          </a:p>
          <a:p>
            <a:pPr>
              <a:defRPr sz="1100">
                <a:latin typeface="Arial"/>
                <a:ea typeface="Arial"/>
                <a:cs typeface="Arial"/>
                <a:sym typeface="Arial"/>
              </a:defRPr>
            </a:pPr>
            <a:r>
              <a:t>Now, lest anyone mistake this for a trivial problem, let me point out that there are over 85,000 nouns and at least 10,000 verbs in the English language, and most of those verb/noun pairs are not affordant combinations. And… I’m not even going to speculate about the size of the state space.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0" name="Shape 3060"/>
          <p:cNvSpPr>
            <a:spLocks noGrp="1" noRot="1" noChangeAspect="1"/>
          </p:cNvSpPr>
          <p:nvPr>
            <p:ph type="sldImg"/>
          </p:nvPr>
        </p:nvSpPr>
        <p:spPr>
          <a:prstGeom prst="rect">
            <a:avLst/>
          </a:prstGeom>
        </p:spPr>
        <p:txBody>
          <a:bodyPr/>
          <a:lstStyle/>
          <a:p>
            <a:endParaRPr/>
          </a:p>
        </p:txBody>
      </p:sp>
      <p:sp>
        <p:nvSpPr>
          <p:cNvPr id="3061" name="Shape 3061"/>
          <p:cNvSpPr>
            <a:spLocks noGrp="1"/>
          </p:cNvSpPr>
          <p:nvPr>
            <p:ph type="body" sz="quarter" idx="1"/>
          </p:nvPr>
        </p:nvSpPr>
        <p:spPr>
          <a:prstGeom prst="rect">
            <a:avLst/>
          </a:prstGeom>
        </p:spPr>
        <p:txBody>
          <a:bodyPr/>
          <a:lstStyle/>
          <a:p>
            <a:pPr>
              <a:defRPr sz="1400">
                <a:latin typeface="Arial"/>
                <a:ea typeface="Arial"/>
                <a:cs typeface="Arial"/>
                <a:sym typeface="Arial"/>
              </a:defRPr>
            </a:pPr>
            <a:r>
              <a:t>Well, aside from the fact that it would be great if you could get your automated voice assistant to actually play the right song…</a:t>
            </a:r>
          </a:p>
          <a:p>
            <a:pPr>
              <a:defRPr sz="1400">
                <a:latin typeface="Arial"/>
                <a:ea typeface="Arial"/>
                <a:cs typeface="Arial"/>
                <a:sym typeface="Arial"/>
              </a:defRPr>
            </a:pPr>
            <a:r>
              <a:t> If we had a system capable of this kind of common-sense inference, what would that mean?</a:t>
            </a:r>
          </a:p>
          <a:p>
            <a:pPr>
              <a:defRPr sz="1400">
                <a:latin typeface="Arial"/>
                <a:ea typeface="Arial"/>
                <a:cs typeface="Arial"/>
                <a:sym typeface="Arial"/>
              </a:defRPr>
            </a:pPr>
            <a:r>
              <a:t>Well, In addition to the fact that more complex tasks could be performed with less training…</a:t>
            </a:r>
          </a:p>
          <a:p>
            <a:pPr>
              <a:defRPr sz="1400">
                <a:latin typeface="Arial"/>
                <a:ea typeface="Arial"/>
                <a:cs typeface="Arial"/>
                <a:sym typeface="Arial"/>
              </a:defRPr>
            </a:pPr>
            <a:r>
              <a:t>We’d also have better hands-free interfaces (for vehicles and or other situations)</a:t>
            </a:r>
          </a:p>
          <a:p>
            <a:pPr>
              <a:defRPr sz="1100">
                <a:latin typeface="Arial"/>
                <a:ea typeface="Arial"/>
                <a:cs typeface="Arial"/>
                <a:sym typeface="Arial"/>
              </a:defRPr>
            </a:pPr>
            <a:endParaRPr/>
          </a:p>
          <a:p>
            <a:pPr>
              <a:defRPr sz="1400">
                <a:latin typeface="Arial"/>
                <a:ea typeface="Arial"/>
                <a:cs typeface="Arial"/>
                <a:sym typeface="Arial"/>
              </a:defRPr>
            </a:pPr>
            <a:r>
              <a:t>But for me, the most exciting aspect of this idea is its potential to improve access to sophisticated technology. As of 2015, 17% of the world was illiterate. That’s 775 million people (⅔ women) around the globe who can’t use search engines, educate themselves through online classes, or otherwise access the vast wealth of the information superhighway that you and I tap into without thinking, every day. In addition to that group, we have a large percentage of elderly who can’t easily read computer screens or whose hands tremble too much to use a computer keyboard - and then there’s an even larger group of people who, while nominally literate, aren’t computer literate, and struggle to interface with systems that rely on keyboards, command menus, and obscure buttons whose meanings often aren’t adequately labeled.</a:t>
            </a:r>
          </a:p>
          <a:p>
            <a:pPr>
              <a:defRPr sz="1100">
                <a:latin typeface="Arial"/>
                <a:ea typeface="Arial"/>
                <a:cs typeface="Arial"/>
                <a:sym typeface="Arial"/>
              </a:defRPr>
            </a:pPr>
            <a:endParaRPr/>
          </a:p>
          <a:p>
            <a:pPr>
              <a:defRPr sz="1400">
                <a:latin typeface="Arial"/>
                <a:ea typeface="Arial"/>
                <a:cs typeface="Arial"/>
                <a:sym typeface="Arial"/>
              </a:defRPr>
            </a:pPr>
            <a:r>
              <a:t>If we can create software that interacts with humans on our own terms - using the words, language and colloquialisms that humans are naturally proficient at - we can potentially extend access to technology to some of the most disadvantaged groups on the globe.</a:t>
            </a:r>
          </a:p>
          <a:p>
            <a:pPr>
              <a:defRPr sz="1100">
                <a:latin typeface="Arial"/>
                <a:ea typeface="Arial"/>
                <a:cs typeface="Arial"/>
                <a:sym typeface="Arial"/>
              </a:defRPr>
            </a:pPr>
            <a:endParaRPr/>
          </a:p>
          <a:p>
            <a:pPr>
              <a:defRPr sz="1400">
                <a:latin typeface="Arial"/>
                <a:ea typeface="Arial"/>
                <a:cs typeface="Arial"/>
                <a:sym typeface="Arial"/>
              </a:defRPr>
            </a:pPr>
            <a:r>
              <a:t>Now, you’re sitting here listening to me and you’re thinking, Well, that sounds great Nancy, but how do you intend to actually DO that?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Shape 3073"/>
          <p:cNvSpPr>
            <a:spLocks noGrp="1" noRot="1" noChangeAspect="1"/>
          </p:cNvSpPr>
          <p:nvPr>
            <p:ph type="sldImg"/>
          </p:nvPr>
        </p:nvSpPr>
        <p:spPr>
          <a:prstGeom prst="rect">
            <a:avLst/>
          </a:prstGeom>
        </p:spPr>
        <p:txBody>
          <a:bodyPr/>
          <a:lstStyle/>
          <a:p>
            <a:endParaRPr/>
          </a:p>
        </p:txBody>
      </p:sp>
      <p:sp>
        <p:nvSpPr>
          <p:cNvPr id="3074" name="Shape 3074"/>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That’s our advisor in the back, the rest of us are students. I was the team lead, which means not only did I write the bulk of the funding proposal, but I also got to design the high-level architecture, manage the infrastructure pipeline that kept our bot live in the cloud, and oversee our communications with Amazon. I was also the person Amazon called when our bot started throwing insults at customers.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3" name="Shape 3083"/>
          <p:cNvSpPr>
            <a:spLocks noGrp="1" noRot="1" noChangeAspect="1"/>
          </p:cNvSpPr>
          <p:nvPr>
            <p:ph type="sldImg"/>
          </p:nvPr>
        </p:nvSpPr>
        <p:spPr>
          <a:prstGeom prst="rect">
            <a:avLst/>
          </a:prstGeom>
        </p:spPr>
        <p:txBody>
          <a:bodyPr/>
          <a:lstStyle/>
          <a:p>
            <a:endParaRPr/>
          </a:p>
        </p:txBody>
      </p:sp>
      <p:sp>
        <p:nvSpPr>
          <p:cNvPr id="3084" name="Shape 3084"/>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The reward for a well written proposal is a gargantuan task on a  really tight schedule.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Shape 3090"/>
          <p:cNvSpPr>
            <a:spLocks noGrp="1" noRot="1" noChangeAspect="1"/>
          </p:cNvSpPr>
          <p:nvPr>
            <p:ph type="sldImg"/>
          </p:nvPr>
        </p:nvSpPr>
        <p:spPr>
          <a:prstGeom prst="rect">
            <a:avLst/>
          </a:prstGeom>
        </p:spPr>
        <p:txBody>
          <a:bodyPr/>
          <a:lstStyle/>
          <a:p>
            <a:endParaRPr/>
          </a:p>
        </p:txBody>
      </p:sp>
      <p:sp>
        <p:nvSpPr>
          <p:cNvPr id="3091" name="Shape 3091"/>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The reward for a well written proposal is a gargantuan task on a  really tight schedule.</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6" name="Shape 3096"/>
          <p:cNvSpPr>
            <a:spLocks noGrp="1" noRot="1" noChangeAspect="1"/>
          </p:cNvSpPr>
          <p:nvPr>
            <p:ph type="sldImg"/>
          </p:nvPr>
        </p:nvSpPr>
        <p:spPr>
          <a:prstGeom prst="rect">
            <a:avLst/>
          </a:prstGeom>
        </p:spPr>
        <p:txBody>
          <a:bodyPr/>
          <a:lstStyle/>
          <a:p>
            <a:endParaRPr/>
          </a:p>
        </p:txBody>
      </p:sp>
      <p:sp>
        <p:nvSpPr>
          <p:cNvPr id="3097" name="Shape 3097"/>
          <p:cNvSpPr>
            <a:spLocks noGrp="1"/>
          </p:cNvSpPr>
          <p:nvPr>
            <p:ph type="body" sz="quarter" idx="1"/>
          </p:nvPr>
        </p:nvSpPr>
        <p:spPr>
          <a:prstGeom prst="rect">
            <a:avLst/>
          </a:prstGeom>
        </p:spPr>
        <p:txBody>
          <a:bodyPr/>
          <a:lstStyle/>
          <a:p>
            <a:pPr>
              <a:defRPr sz="1100">
                <a:latin typeface="Arial"/>
                <a:ea typeface="Arial"/>
                <a:cs typeface="Arial"/>
                <a:sym typeface="Arial"/>
              </a:defRPr>
            </a:pPr>
            <a:r>
              <a:t>Why have a knowledge graph at all? Why not just use a generative model and let the neural networks produce all the text? Well, short and simple, because it doesn’t work. </a:t>
            </a:r>
            <a:endParaRPr sz="1400"/>
          </a:p>
          <a:p>
            <a:pPr>
              <a:defRPr sz="1100">
                <a:latin typeface="Arial"/>
                <a:ea typeface="Arial"/>
                <a:cs typeface="Arial"/>
                <a:sym typeface="Arial"/>
              </a:defRPr>
            </a:pPr>
            <a:endParaRPr sz="1400"/>
          </a:p>
          <a:p>
            <a:pPr>
              <a:defRPr sz="1100">
                <a:latin typeface="Arial"/>
                <a:ea typeface="Arial"/>
                <a:cs typeface="Arial"/>
                <a:sym typeface="Arial"/>
              </a:defRPr>
            </a:pPr>
            <a:r>
              <a:t>Not only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5" name="Shape 3115"/>
          <p:cNvSpPr>
            <a:spLocks noGrp="1" noRot="1" noChangeAspect="1"/>
          </p:cNvSpPr>
          <p:nvPr>
            <p:ph type="sldImg"/>
          </p:nvPr>
        </p:nvSpPr>
        <p:spPr>
          <a:prstGeom prst="rect">
            <a:avLst/>
          </a:prstGeom>
        </p:spPr>
        <p:txBody>
          <a:bodyPr/>
          <a:lstStyle/>
          <a:p>
            <a:endParaRPr/>
          </a:p>
        </p:txBody>
      </p:sp>
      <p:sp>
        <p:nvSpPr>
          <p:cNvPr id="3116" name="Shape 3116"/>
          <p:cNvSpPr>
            <a:spLocks noGrp="1"/>
          </p:cNvSpPr>
          <p:nvPr>
            <p:ph type="body" sz="quarter" idx="1"/>
          </p:nvPr>
        </p:nvSpPr>
        <p:spPr>
          <a:prstGeom prst="rect">
            <a:avLst/>
          </a:prstGeom>
        </p:spPr>
        <p:txBody>
          <a:bodyPr/>
          <a:lstStyle/>
          <a:p>
            <a:pPr>
              <a:defRPr sz="1100">
                <a:latin typeface="Arial"/>
                <a:ea typeface="Arial"/>
                <a:cs typeface="Arial"/>
                <a:sym typeface="Arial"/>
              </a:defRPr>
            </a:pPr>
            <a:r>
              <a:t>Why have a knowledge graph at all? Why not just use a generative model and let the neural networks produce all the text? Well, short and simple, because it doesn’t work. </a:t>
            </a:r>
            <a:endParaRPr sz="1400"/>
          </a:p>
          <a:p>
            <a:pPr>
              <a:defRPr sz="1100">
                <a:latin typeface="Arial"/>
                <a:ea typeface="Arial"/>
                <a:cs typeface="Arial"/>
                <a:sym typeface="Arial"/>
              </a:defRPr>
            </a:pPr>
            <a:endParaRPr sz="1400"/>
          </a:p>
          <a:p>
            <a:pPr>
              <a:defRPr sz="1100">
                <a:latin typeface="Arial"/>
                <a:ea typeface="Arial"/>
                <a:cs typeface="Arial"/>
                <a:sym typeface="Arial"/>
              </a:defRPr>
            </a:pPr>
            <a:r>
              <a:t>Not only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0" name="Shape 3120"/>
          <p:cNvSpPr>
            <a:spLocks noGrp="1" noRot="1" noChangeAspect="1"/>
          </p:cNvSpPr>
          <p:nvPr>
            <p:ph type="sldImg"/>
          </p:nvPr>
        </p:nvSpPr>
        <p:spPr>
          <a:prstGeom prst="rect">
            <a:avLst/>
          </a:prstGeom>
        </p:spPr>
        <p:txBody>
          <a:bodyPr/>
          <a:lstStyle/>
          <a:p>
            <a:endParaRPr/>
          </a:p>
        </p:txBody>
      </p:sp>
      <p:sp>
        <p:nvSpPr>
          <p:cNvPr id="3121" name="Shape 3121"/>
          <p:cNvSpPr>
            <a:spLocks noGrp="1"/>
          </p:cNvSpPr>
          <p:nvPr>
            <p:ph type="body" sz="quarter" idx="1"/>
          </p:nvPr>
        </p:nvSpPr>
        <p:spPr>
          <a:prstGeom prst="rect">
            <a:avLst/>
          </a:prstGeom>
        </p:spPr>
        <p:txBody>
          <a:bodyPr/>
          <a:lstStyle/>
          <a:p>
            <a:pPr>
              <a:defRPr sz="1100">
                <a:latin typeface="Arial"/>
                <a:ea typeface="Arial"/>
                <a:cs typeface="Arial"/>
                <a:sym typeface="Arial"/>
              </a:defRPr>
            </a:pPr>
            <a:r>
              <a:t>Property graph (as opposed to RDF framework) - Gremlin queries. Related ideas are kept close to one another via edges - by traversing edges, you can subtly shift the conversation from one topic to another.</a:t>
            </a:r>
            <a:endParaRPr sz="1400"/>
          </a:p>
          <a:p>
            <a:pPr>
              <a:defRPr sz="1100">
                <a:latin typeface="Arial"/>
                <a:ea typeface="Arial"/>
                <a:cs typeface="Arial"/>
                <a:sym typeface="Arial"/>
              </a:defRPr>
            </a:pPr>
            <a:r>
              <a:t>But as always in artificial intelligence, you sometimes get more than you bargained for. In addition to really smooth conversational transitions like “Brandon Sanderson is a great author, have you read his book Warbreaker?”, we also got stuff like: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8" name="Shape 3128"/>
          <p:cNvSpPr>
            <a:spLocks noGrp="1" noRot="1" noChangeAspect="1"/>
          </p:cNvSpPr>
          <p:nvPr>
            <p:ph type="sldImg"/>
          </p:nvPr>
        </p:nvSpPr>
        <p:spPr>
          <a:prstGeom prst="rect">
            <a:avLst/>
          </a:prstGeom>
        </p:spPr>
        <p:txBody>
          <a:bodyPr/>
          <a:lstStyle/>
          <a:p>
            <a:endParaRPr/>
          </a:p>
        </p:txBody>
      </p:sp>
      <p:sp>
        <p:nvSpPr>
          <p:cNvPr id="3129" name="Shape 3129"/>
          <p:cNvSpPr>
            <a:spLocks noGrp="1"/>
          </p:cNvSpPr>
          <p:nvPr>
            <p:ph type="body" sz="quarter" idx="1"/>
          </p:nvPr>
        </p:nvSpPr>
        <p:spPr>
          <a:prstGeom prst="rect">
            <a:avLst/>
          </a:prstGeom>
        </p:spPr>
        <p:txBody>
          <a:bodyPr/>
          <a:lstStyle/>
          <a:p>
            <a:pPr>
              <a:defRPr sz="1100">
                <a:latin typeface="Arial"/>
                <a:ea typeface="Arial"/>
                <a:cs typeface="Arial"/>
                <a:sym typeface="Arial"/>
              </a:defRPr>
            </a:pPr>
            <a:endParaRPr sz="1400"/>
          </a:p>
          <a:p>
            <a:pPr>
              <a:defRPr sz="1100">
                <a:latin typeface="Arial"/>
                <a:ea typeface="Arial"/>
                <a:cs typeface="Arial"/>
                <a:sym typeface="Arial"/>
              </a:defRPr>
            </a:pPr>
            <a:endParaRPr sz="1400"/>
          </a:p>
          <a:p>
            <a:pPr>
              <a:defRPr sz="1100">
                <a:latin typeface="Arial"/>
                <a:ea typeface="Arial"/>
                <a:cs typeface="Arial"/>
                <a:sym typeface="Arial"/>
              </a:defRPr>
            </a:pPr>
            <a:r>
              <a:t>Not only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7" name="Shape 3137"/>
          <p:cNvSpPr>
            <a:spLocks noGrp="1" noRot="1" noChangeAspect="1"/>
          </p:cNvSpPr>
          <p:nvPr>
            <p:ph type="sldImg"/>
          </p:nvPr>
        </p:nvSpPr>
        <p:spPr>
          <a:prstGeom prst="rect">
            <a:avLst/>
          </a:prstGeom>
        </p:spPr>
        <p:txBody>
          <a:bodyPr/>
          <a:lstStyle/>
          <a:p>
            <a:endParaRPr/>
          </a:p>
        </p:txBody>
      </p:sp>
      <p:sp>
        <p:nvSpPr>
          <p:cNvPr id="3138" name="Shape 3138"/>
          <p:cNvSpPr>
            <a:spLocks noGrp="1"/>
          </p:cNvSpPr>
          <p:nvPr>
            <p:ph type="body" sz="quarter" idx="1"/>
          </p:nvPr>
        </p:nvSpPr>
        <p:spPr>
          <a:prstGeom prst="rect">
            <a:avLst/>
          </a:prstGeom>
        </p:spPr>
        <p:txBody>
          <a:bodyPr/>
          <a:lstStyle/>
          <a:p>
            <a:pPr>
              <a:defRPr sz="1100">
                <a:latin typeface="Arial"/>
                <a:ea typeface="Arial"/>
                <a:cs typeface="Arial"/>
                <a:sym typeface="Arial"/>
              </a:defRPr>
            </a:pPr>
            <a:r>
              <a:t>So this is a classic case of the knowledge graph generators being too smart for their own good. We end up with something like an idiot savant who comes up with some really awesome ideas but has no concept of social appropriateness.</a:t>
            </a:r>
            <a:endParaRPr sz="1400"/>
          </a:p>
          <a:p>
            <a:pPr>
              <a:defRPr sz="1100">
                <a:latin typeface="Arial"/>
                <a:ea typeface="Arial"/>
                <a:cs typeface="Arial"/>
                <a:sym typeface="Arial"/>
              </a:defRPr>
            </a:pPr>
            <a:r>
              <a:t>Not only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3" name="Shape 3163"/>
          <p:cNvSpPr>
            <a:spLocks noGrp="1" noRot="1" noChangeAspect="1"/>
          </p:cNvSpPr>
          <p:nvPr>
            <p:ph type="sldImg"/>
          </p:nvPr>
        </p:nvSpPr>
        <p:spPr>
          <a:prstGeom prst="rect">
            <a:avLst/>
          </a:prstGeom>
        </p:spPr>
        <p:txBody>
          <a:bodyPr/>
          <a:lstStyle/>
          <a:p>
            <a:endParaRPr/>
          </a:p>
        </p:txBody>
      </p:sp>
      <p:sp>
        <p:nvSpPr>
          <p:cNvPr id="3164" name="Shape 3164"/>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We had several rankers, most of which I coded. But the conversational scaffolding ranker was by far my favorite, and in my opinion the most impactful.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 name="Shape 2045"/>
          <p:cNvSpPr>
            <a:spLocks noGrp="1" noRot="1" noChangeAspect="1"/>
          </p:cNvSpPr>
          <p:nvPr>
            <p:ph type="sldImg"/>
          </p:nvPr>
        </p:nvSpPr>
        <p:spPr>
          <a:prstGeom prst="rect">
            <a:avLst/>
          </a:prstGeom>
        </p:spPr>
        <p:txBody>
          <a:bodyPr/>
          <a:lstStyle/>
          <a:p>
            <a:endParaRPr/>
          </a:p>
        </p:txBody>
      </p:sp>
      <p:sp>
        <p:nvSpPr>
          <p:cNvPr id="2046" name="Shape 204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it just happens there’s a whole suite of games like this, and kind people have collected them and saved them, and now we can evaluate our methods on a system we didn’t design - it’s somebody else’s system.</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 name="Shape 3174"/>
          <p:cNvSpPr>
            <a:spLocks noGrp="1" noRot="1" noChangeAspect="1"/>
          </p:cNvSpPr>
          <p:nvPr>
            <p:ph type="sldImg"/>
          </p:nvPr>
        </p:nvSpPr>
        <p:spPr>
          <a:prstGeom prst="rect">
            <a:avLst/>
          </a:prstGeom>
        </p:spPr>
        <p:txBody>
          <a:bodyPr/>
          <a:lstStyle/>
          <a:p>
            <a:endParaRPr/>
          </a:p>
        </p:txBody>
      </p:sp>
      <p:sp>
        <p:nvSpPr>
          <p:cNvPr id="3175" name="Shape 3175"/>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So we said, let’s take that same idea, and that same semantic structure, and let’s apply it to response ranking. Specifically, let’s use a scaffold corpus to embody the conversational patterns we want our bot to emulate.</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3" name="Shape 3183"/>
          <p:cNvSpPr>
            <a:spLocks noGrp="1" noRot="1" noChangeAspect="1"/>
          </p:cNvSpPr>
          <p:nvPr>
            <p:ph type="sldImg"/>
          </p:nvPr>
        </p:nvSpPr>
        <p:spPr>
          <a:prstGeom prst="rect">
            <a:avLst/>
          </a:prstGeom>
        </p:spPr>
        <p:txBody>
          <a:bodyPr/>
          <a:lstStyle/>
          <a:p>
            <a:endParaRPr/>
          </a:p>
        </p:txBody>
      </p:sp>
      <p:sp>
        <p:nvSpPr>
          <p:cNvPr id="3184" name="Shape 3184"/>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So we said, let’s take that same idea, and that same semantic structure, and let’s apply it to response ranking. Specifically, let’s use a scaffold corpus to embody the conversational patterns we want our bot to emulate.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 name="Shape 3194"/>
          <p:cNvSpPr>
            <a:spLocks noGrp="1" noRot="1" noChangeAspect="1"/>
          </p:cNvSpPr>
          <p:nvPr>
            <p:ph type="sldImg"/>
          </p:nvPr>
        </p:nvSpPr>
        <p:spPr>
          <a:prstGeom prst="rect">
            <a:avLst/>
          </a:prstGeom>
        </p:spPr>
        <p:txBody>
          <a:bodyPr/>
          <a:lstStyle/>
          <a:p>
            <a:endParaRPr/>
          </a:p>
        </p:txBody>
      </p:sp>
      <p:sp>
        <p:nvSpPr>
          <p:cNvPr id="3195" name="Shape 3195"/>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We actually tested and compared three methods, but we’ll only go into one of them here.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1" name="Shape 3221"/>
          <p:cNvSpPr>
            <a:spLocks noGrp="1" noRot="1" noChangeAspect="1"/>
          </p:cNvSpPr>
          <p:nvPr>
            <p:ph type="sldImg"/>
          </p:nvPr>
        </p:nvSpPr>
        <p:spPr>
          <a:prstGeom prst="rect">
            <a:avLst/>
          </a:prstGeom>
        </p:spPr>
        <p:txBody>
          <a:bodyPr/>
          <a:lstStyle/>
          <a:p>
            <a:endParaRPr/>
          </a:p>
        </p:txBody>
      </p:sp>
      <p:sp>
        <p:nvSpPr>
          <p:cNvPr id="3222" name="Shape 3222"/>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Experimental setup</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0" name="Shape 3230"/>
          <p:cNvSpPr>
            <a:spLocks noGrp="1" noRot="1" noChangeAspect="1"/>
          </p:cNvSpPr>
          <p:nvPr>
            <p:ph type="sldImg"/>
          </p:nvPr>
        </p:nvSpPr>
        <p:spPr>
          <a:prstGeom prst="rect">
            <a:avLst/>
          </a:prstGeom>
        </p:spPr>
        <p:txBody>
          <a:bodyPr/>
          <a:lstStyle/>
          <a:p>
            <a:endParaRPr/>
          </a:p>
        </p:txBody>
      </p:sp>
      <p:sp>
        <p:nvSpPr>
          <p:cNvPr id="3231" name="Shape 3231"/>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In a competition where teams were scrambling over tenths of percentage points, this was huge. It jolted us way forward in the rankings, and for a while we were leading the pack.</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9" name="Shape 3239"/>
          <p:cNvSpPr>
            <a:spLocks noGrp="1" noRot="1" noChangeAspect="1"/>
          </p:cNvSpPr>
          <p:nvPr>
            <p:ph type="sldImg"/>
          </p:nvPr>
        </p:nvSpPr>
        <p:spPr>
          <a:prstGeom prst="rect">
            <a:avLst/>
          </a:prstGeom>
        </p:spPr>
        <p:txBody>
          <a:bodyPr/>
          <a:lstStyle/>
          <a:p>
            <a:endParaRPr/>
          </a:p>
        </p:txBody>
      </p:sp>
      <p:sp>
        <p:nvSpPr>
          <p:cNvPr id="3240" name="Shape 3240"/>
          <p:cNvSpPr>
            <a:spLocks noGrp="1"/>
          </p:cNvSpPr>
          <p:nvPr>
            <p:ph type="body" sz="quarter" idx="1"/>
          </p:nvPr>
        </p:nvSpPr>
        <p:spPr>
          <a:prstGeom prst="rect">
            <a:avLst/>
          </a:prstGeom>
        </p:spPr>
        <p:txBody>
          <a:bodyPr/>
          <a:lstStyle>
            <a:lvl1pPr>
              <a:defRPr sz="1100">
                <a:latin typeface="Arial"/>
                <a:ea typeface="Arial"/>
                <a:cs typeface="Arial"/>
                <a:sym typeface="Arial"/>
              </a:defRPr>
            </a:lvl1pPr>
          </a:lstStyle>
          <a:p>
            <a:r>
              <a:t>In online testing with real customers, use of the flow vectors algorithm improved the average customer rating from 2.99 to 3.25 - a phenominal jump, and the most effective augmentation we tried, yada yada...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9" name="Shape 2069"/>
          <p:cNvSpPr>
            <a:spLocks noGrp="1" noRot="1" noChangeAspect="1"/>
          </p:cNvSpPr>
          <p:nvPr>
            <p:ph type="sldImg"/>
          </p:nvPr>
        </p:nvSpPr>
        <p:spPr>
          <a:prstGeom prst="rect">
            <a:avLst/>
          </a:prstGeom>
        </p:spPr>
        <p:txBody>
          <a:bodyPr/>
          <a:lstStyle/>
          <a:p>
            <a:endParaRPr/>
          </a:p>
        </p:txBody>
      </p:sp>
      <p:sp>
        <p:nvSpPr>
          <p:cNvPr id="2070" name="Shape 2070"/>
          <p:cNvSpPr>
            <a:spLocks noGrp="1"/>
          </p:cNvSpPr>
          <p:nvPr>
            <p:ph type="body" sz="quarter" idx="1"/>
          </p:nvPr>
        </p:nvSpPr>
        <p:spPr>
          <a:prstGeom prst="rect">
            <a:avLst/>
          </a:prstGeom>
        </p:spPr>
        <p:txBody>
          <a:bodyPr/>
          <a:lstStyle/>
          <a:p>
            <a:pPr>
              <a:defRPr sz="1100">
                <a:latin typeface="Arial"/>
                <a:ea typeface="Arial"/>
                <a:cs typeface="Arial"/>
                <a:sym typeface="Arial"/>
              </a:defRPr>
            </a:pPr>
            <a:r>
              <a:t>Ok, so we’ve got our object, represented as a noun. And we’ve got 10,000 or more verbs to choose from. How do we </a:t>
            </a:r>
            <a:endParaRPr sz="1400"/>
          </a:p>
          <a:p>
            <a:pPr>
              <a:defRPr sz="1100">
                <a:latin typeface="Arial"/>
                <a:ea typeface="Arial"/>
                <a:cs typeface="Arial"/>
                <a:sym typeface="Arial"/>
              </a:defRPr>
            </a:pPr>
            <a:r>
              <a:t>Answer: We query the database!</a:t>
            </a:r>
            <a:endParaRPr sz="1400"/>
          </a:p>
          <a:p>
            <a:pPr>
              <a:defRPr sz="1100">
                <a:latin typeface="Arial"/>
                <a:ea typeface="Arial"/>
                <a:cs typeface="Arial"/>
                <a:sym typeface="Arial"/>
              </a:defRPr>
            </a:pPr>
            <a:r>
              <a:t>Affordance is a sophisticated concept – far trickier than matching countries to capitals or swapping between verb tenses. So instead of using a single exemplar to construct our query, we construct something we call a canonical example. We start by taking a set of exemplars of the type of relationship we’re looking for, then subtracting the average of the nouns from the average of the verbs to create what we call a canonical affordance vector. Conceptually, this vector represents the query “What can you do with item X”?</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51" name="Group 22"/>
          <p:cNvGrpSpPr/>
          <p:nvPr/>
        </p:nvGrpSpPr>
        <p:grpSpPr>
          <a:xfrm>
            <a:off x="1" y="228600"/>
            <a:ext cx="2851517" cy="6638629"/>
            <a:chOff x="0" y="0"/>
            <a:chExt cx="2851516" cy="6638628"/>
          </a:xfrm>
        </p:grpSpPr>
        <p:sp>
          <p:nvSpPr>
            <p:cNvPr id="39" name="Freeform 11"/>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40" name="Freeform 12"/>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41" name="Freeform 13"/>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42" name="Freeform 14"/>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43" name="Freeform 15"/>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44" name="Freeform 16"/>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45" name="Freeform 1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46" name="Freeform 18"/>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47" name="Freeform 19"/>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48" name="Freeform 20"/>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49" name="Freeform 21"/>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50" name="Freeform 22"/>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grpSp>
      <p:grpSp>
        <p:nvGrpSpPr>
          <p:cNvPr id="64" name="Group 9"/>
          <p:cNvGrpSpPr/>
          <p:nvPr/>
        </p:nvGrpSpPr>
        <p:grpSpPr>
          <a:xfrm>
            <a:off x="27221" y="-786"/>
            <a:ext cx="2356675" cy="6854040"/>
            <a:chOff x="0" y="0"/>
            <a:chExt cx="2356673" cy="6854039"/>
          </a:xfrm>
        </p:grpSpPr>
        <p:sp>
          <p:nvSpPr>
            <p:cNvPr id="52" name="Freeform 27"/>
            <p:cNvSpPr/>
            <p:nvPr/>
          </p:nvSpPr>
          <p:spPr>
            <a:xfrm>
              <a:off x="0" y="-1"/>
              <a:ext cx="494327" cy="4401046"/>
            </a:xfrm>
            <a:custGeom>
              <a:avLst/>
              <a:gdLst/>
              <a:ahLst/>
              <a:cxnLst>
                <a:cxn ang="0">
                  <a:pos x="wd2" y="hd2"/>
                </a:cxn>
                <a:cxn ang="5400000">
                  <a:pos x="wd2" y="hd2"/>
                </a:cxn>
                <a:cxn ang="10800000">
                  <a:pos x="wd2" y="hd2"/>
                </a:cxn>
                <a:cxn ang="16200000">
                  <a:pos x="wd2" y="hd2"/>
                </a:cxn>
              </a:cxnLst>
              <a:rect l="0" t="0" r="r" b="b"/>
              <a:pathLst>
                <a:path w="21600" h="21600"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53" name="Freeform 28"/>
            <p:cNvSpPr/>
            <p:nvPr/>
          </p:nvSpPr>
          <p:spPr>
            <a:xfrm>
              <a:off x="523067" y="4317258"/>
              <a:ext cx="423436" cy="1580699"/>
            </a:xfrm>
            <a:custGeom>
              <a:avLst/>
              <a:gdLst/>
              <a:ahLst/>
              <a:cxnLst>
                <a:cxn ang="0">
                  <a:pos x="wd2" y="hd2"/>
                </a:cxn>
                <a:cxn ang="5400000">
                  <a:pos x="wd2" y="hd2"/>
                </a:cxn>
                <a:cxn ang="10800000">
                  <a:pos x="wd2" y="hd2"/>
                </a:cxn>
                <a:cxn ang="16200000">
                  <a:pos x="wd2" y="hd2"/>
                </a:cxn>
              </a:cxnLst>
              <a:rect l="0" t="0" r="r" b="b"/>
              <a:pathLst>
                <a:path w="21600" h="21600"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54" name="Freeform 29"/>
            <p:cNvSpPr/>
            <p:nvPr/>
          </p:nvSpPr>
          <p:spPr>
            <a:xfrm>
              <a:off x="979074" y="5863468"/>
              <a:ext cx="431100" cy="990571"/>
            </a:xfrm>
            <a:custGeom>
              <a:avLst/>
              <a:gdLst/>
              <a:ahLst/>
              <a:cxnLst>
                <a:cxn ang="0">
                  <a:pos x="wd2" y="hd2"/>
                </a:cxn>
                <a:cxn ang="5400000">
                  <a:pos x="wd2" y="hd2"/>
                </a:cxn>
                <a:cxn ang="10800000">
                  <a:pos x="wd2" y="hd2"/>
                </a:cxn>
                <a:cxn ang="16200000">
                  <a:pos x="wd2" y="hd2"/>
                </a:cxn>
              </a:cxnLst>
              <a:rect l="0" t="0" r="r" b="b"/>
              <a:pathLst>
                <a:path w="21600" h="21600"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55" name="Freeform 30"/>
            <p:cNvSpPr/>
            <p:nvPr/>
          </p:nvSpPr>
          <p:spPr>
            <a:xfrm>
              <a:off x="494326" y="4365158"/>
              <a:ext cx="551808" cy="2235970"/>
            </a:xfrm>
            <a:custGeom>
              <a:avLst/>
              <a:gdLst/>
              <a:ahLst/>
              <a:cxnLst>
                <a:cxn ang="0">
                  <a:pos x="wd2" y="hd2"/>
                </a:cxn>
                <a:cxn ang="5400000">
                  <a:pos x="wd2" y="hd2"/>
                </a:cxn>
                <a:cxn ang="10800000">
                  <a:pos x="wd2" y="hd2"/>
                </a:cxn>
                <a:cxn ang="16200000">
                  <a:pos x="wd2" y="hd2"/>
                </a:cxn>
              </a:cxnLst>
              <a:rect l="0" t="0" r="r" b="b"/>
              <a:pathLst>
                <a:path w="21600" h="21600"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56" name="Freeform 31"/>
            <p:cNvSpPr/>
            <p:nvPr/>
          </p:nvSpPr>
          <p:spPr>
            <a:xfrm>
              <a:off x="444311" y="1289983"/>
              <a:ext cx="170725" cy="3027276"/>
            </a:xfrm>
            <a:custGeom>
              <a:avLst/>
              <a:gdLst/>
              <a:ahLst/>
              <a:cxnLst>
                <a:cxn ang="0">
                  <a:pos x="wd2" y="hd2"/>
                </a:cxn>
                <a:cxn ang="5400000">
                  <a:pos x="wd2" y="hd2"/>
                </a:cxn>
                <a:cxn ang="10800000">
                  <a:pos x="wd2" y="hd2"/>
                </a:cxn>
                <a:cxn ang="16200000">
                  <a:pos x="wd2" y="hd2"/>
                </a:cxn>
              </a:cxnLst>
              <a:rect l="0" t="0" r="r" b="b"/>
              <a:pathLst>
                <a:path w="21150" h="21600"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57" name="Freeform 32"/>
            <p:cNvSpPr/>
            <p:nvPr/>
          </p:nvSpPr>
          <p:spPr>
            <a:xfrm>
              <a:off x="1084453" y="6572387"/>
              <a:ext cx="134120" cy="281653"/>
            </a:xfrm>
            <a:custGeom>
              <a:avLst/>
              <a:gdLst/>
              <a:ahLst/>
              <a:cxnLst>
                <a:cxn ang="0">
                  <a:pos x="wd2" y="hd2"/>
                </a:cxn>
                <a:cxn ang="5400000">
                  <a:pos x="wd2" y="hd2"/>
                </a:cxn>
                <a:cxn ang="10800000">
                  <a:pos x="wd2" y="hd2"/>
                </a:cxn>
                <a:cxn ang="16200000">
                  <a:pos x="wd2" y="hd2"/>
                </a:cxn>
              </a:cxnLst>
              <a:rect l="0" t="0" r="r" b="b"/>
              <a:pathLst>
                <a:path w="21600" h="21600"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58" name="Freeform 33"/>
            <p:cNvSpPr/>
            <p:nvPr/>
          </p:nvSpPr>
          <p:spPr>
            <a:xfrm>
              <a:off x="475166" y="4108415"/>
              <a:ext cx="82390" cy="511573"/>
            </a:xfrm>
            <a:custGeom>
              <a:avLst/>
              <a:gdLst/>
              <a:ahLst/>
              <a:cxnLst>
                <a:cxn ang="0">
                  <a:pos x="wd2" y="hd2"/>
                </a:cxn>
                <a:cxn ang="5400000">
                  <a:pos x="wd2" y="hd2"/>
                </a:cxn>
                <a:cxn ang="10800000">
                  <a:pos x="wd2" y="hd2"/>
                </a:cxn>
                <a:cxn ang="16200000">
                  <a:pos x="wd2" y="hd2"/>
                </a:cxn>
              </a:cxnLst>
              <a:rect l="0" t="0" r="r" b="b"/>
              <a:pathLst>
                <a:path w="21600" h="21600"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59" name="Freeform 34"/>
            <p:cNvSpPr/>
            <p:nvPr/>
          </p:nvSpPr>
          <p:spPr>
            <a:xfrm>
              <a:off x="946501" y="3146585"/>
              <a:ext cx="1410173" cy="2716884"/>
            </a:xfrm>
            <a:custGeom>
              <a:avLst/>
              <a:gdLst/>
              <a:ahLst/>
              <a:cxnLst>
                <a:cxn ang="0">
                  <a:pos x="wd2" y="hd2"/>
                </a:cxn>
                <a:cxn ang="5400000">
                  <a:pos x="wd2" y="hd2"/>
                </a:cxn>
                <a:cxn ang="10800000">
                  <a:pos x="wd2" y="hd2"/>
                </a:cxn>
                <a:cxn ang="16200000">
                  <a:pos x="wd2" y="hd2"/>
                </a:cxn>
              </a:cxnLst>
              <a:rect l="0" t="0" r="r" b="b"/>
              <a:pathLst>
                <a:path w="21600" h="21600"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60" name="Freeform 35"/>
            <p:cNvSpPr/>
            <p:nvPr/>
          </p:nvSpPr>
          <p:spPr>
            <a:xfrm>
              <a:off x="1046133" y="6601126"/>
              <a:ext cx="120709" cy="2529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61" name="Freeform 36"/>
            <p:cNvSpPr/>
            <p:nvPr/>
          </p:nvSpPr>
          <p:spPr>
            <a:xfrm>
              <a:off x="946501" y="5897956"/>
              <a:ext cx="137953" cy="674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62" name="Freeform 37"/>
            <p:cNvSpPr/>
            <p:nvPr/>
          </p:nvSpPr>
          <p:spPr>
            <a:xfrm>
              <a:off x="946501" y="5773415"/>
              <a:ext cx="38321" cy="228005"/>
            </a:xfrm>
            <a:custGeom>
              <a:avLst/>
              <a:gdLst/>
              <a:ahLst/>
              <a:cxnLst>
                <a:cxn ang="0">
                  <a:pos x="wd2" y="hd2"/>
                </a:cxn>
                <a:cxn ang="5400000">
                  <a:pos x="wd2" y="hd2"/>
                </a:cxn>
                <a:cxn ang="10800000">
                  <a:pos x="wd2" y="hd2"/>
                </a:cxn>
                <a:cxn ang="16200000">
                  <a:pos x="wd2" y="hd2"/>
                </a:cxn>
              </a:cxnLst>
              <a:rect l="0" t="0" r="r" b="b"/>
              <a:pathLst>
                <a:path w="21600" h="21600"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63" name="Freeform 38"/>
            <p:cNvSpPr/>
            <p:nvPr/>
          </p:nvSpPr>
          <p:spPr>
            <a:xfrm>
              <a:off x="979074" y="6323307"/>
              <a:ext cx="210760" cy="530733"/>
            </a:xfrm>
            <a:custGeom>
              <a:avLst/>
              <a:gdLst/>
              <a:ahLst/>
              <a:cxnLst>
                <a:cxn ang="0">
                  <a:pos x="wd2" y="hd2"/>
                </a:cxn>
                <a:cxn ang="5400000">
                  <a:pos x="wd2" y="hd2"/>
                </a:cxn>
                <a:cxn ang="10800000">
                  <a:pos x="wd2" y="hd2"/>
                </a:cxn>
                <a:cxn ang="16200000">
                  <a:pos x="wd2" y="hd2"/>
                </a:cxn>
              </a:cxnLst>
              <a:rect l="0" t="0" r="r" b="b"/>
              <a:pathLst>
                <a:path w="21600" h="21600"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grpSp>
      <p:sp>
        <p:nvSpPr>
          <p:cNvPr id="65" name="Rectangle 6"/>
          <p:cNvSpPr/>
          <p:nvPr/>
        </p:nvSpPr>
        <p:spPr>
          <a:xfrm>
            <a:off x="-1" y="0"/>
            <a:ext cx="182882" cy="6858000"/>
          </a:xfrm>
          <a:prstGeom prst="rect">
            <a:avLst/>
          </a:prstGeom>
          <a:solidFill>
            <a:srgbClr val="766F54"/>
          </a:solidFill>
          <a:ln w="12700">
            <a:miter lim="400000"/>
          </a:ln>
        </p:spPr>
        <p:txBody>
          <a:bodyPr lIns="45719" rIns="45719"/>
          <a:lstStyle/>
          <a:p>
            <a:endParaRPr/>
          </a:p>
        </p:txBody>
      </p:sp>
      <p:sp>
        <p:nvSpPr>
          <p:cNvPr id="66" name="Title Text"/>
          <p:cNvSpPr txBox="1">
            <a:spLocks noGrp="1"/>
          </p:cNvSpPr>
          <p:nvPr>
            <p:ph type="title"/>
          </p:nvPr>
        </p:nvSpPr>
        <p:spPr>
          <a:xfrm>
            <a:off x="2589213" y="2514600"/>
            <a:ext cx="8915400" cy="2262782"/>
          </a:xfrm>
          <a:prstGeom prst="rect">
            <a:avLst/>
          </a:prstGeom>
        </p:spPr>
        <p:txBody>
          <a:bodyPr anchor="b"/>
          <a:lstStyle>
            <a:lvl1pPr>
              <a:defRPr sz="5400"/>
            </a:lvl1pPr>
          </a:lstStyle>
          <a:p>
            <a:r>
              <a:t>Title Text</a:t>
            </a:r>
          </a:p>
        </p:txBody>
      </p:sp>
      <p:sp>
        <p:nvSpPr>
          <p:cNvPr id="67" name="Body Level One…"/>
          <p:cNvSpPr txBox="1">
            <a:spLocks noGrp="1"/>
          </p:cNvSpPr>
          <p:nvPr>
            <p:ph type="body" sz="quarter" idx="1"/>
          </p:nvPr>
        </p:nvSpPr>
        <p:spPr>
          <a:xfrm>
            <a:off x="2589213" y="4777378"/>
            <a:ext cx="8915400" cy="1126284"/>
          </a:xfrm>
          <a:prstGeom prst="rect">
            <a:avLst/>
          </a:prstGeom>
        </p:spPr>
        <p:txBody>
          <a:bodyPr/>
          <a:lstStyle>
            <a:lvl1pPr marL="0" indent="0">
              <a:buClrTx/>
              <a:buSzTx/>
              <a:buNone/>
              <a:defRPr>
                <a:solidFill>
                  <a:srgbClr val="595959"/>
                </a:solidFill>
              </a:defRPr>
            </a:lvl1pPr>
            <a:lvl2pPr marL="0" indent="457200">
              <a:buClrTx/>
              <a:buSzTx/>
              <a:buNone/>
              <a:defRPr>
                <a:solidFill>
                  <a:srgbClr val="595959"/>
                </a:solidFill>
              </a:defRPr>
            </a:lvl2pPr>
            <a:lvl3pPr marL="0" indent="914400">
              <a:buClrTx/>
              <a:buSzTx/>
              <a:buNone/>
              <a:defRPr>
                <a:solidFill>
                  <a:srgbClr val="595959"/>
                </a:solidFill>
              </a:defRPr>
            </a:lvl3pPr>
            <a:lvl4pPr marL="0" indent="1371600">
              <a:buClrTx/>
              <a:buSzTx/>
              <a:buNone/>
              <a:defRPr>
                <a:solidFill>
                  <a:srgbClr val="595959"/>
                </a:solidFill>
              </a:defRPr>
            </a:lvl4pPr>
            <a:lvl5pPr marL="0" indent="1828800">
              <a:buClrTx/>
              <a:buSzTx/>
              <a:buNone/>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68" name="Freeform 6"/>
          <p:cNvSpPr/>
          <p:nvPr/>
        </p:nvSpPr>
        <p:spPr>
          <a:xfrm>
            <a:off x="-1" y="4323810"/>
            <a:ext cx="1742308" cy="778590"/>
          </a:xfrm>
          <a:custGeom>
            <a:avLst/>
            <a:gdLst/>
            <a:ahLst/>
            <a:cxnLst>
              <a:cxn ang="0">
                <a:pos x="wd2" y="hd2"/>
              </a:cxn>
              <a:cxn ang="5400000">
                <a:pos x="wd2" y="hd2"/>
              </a:cxn>
              <a:cxn ang="10800000">
                <a:pos x="wd2" y="hd2"/>
              </a:cxn>
              <a:cxn ang="16200000">
                <a:pos x="wd2" y="hd2"/>
              </a:cxn>
            </a:cxnLst>
            <a:rect l="0" t="0" r="r" b="b"/>
            <a:pathLst>
              <a:path w="21571" h="21600"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9" rIns="45719"/>
          <a:lstStyle/>
          <a:p>
            <a:endParaRPr/>
          </a:p>
        </p:txBody>
      </p:sp>
      <p:sp>
        <p:nvSpPr>
          <p:cNvPr id="69" name="Slide Number"/>
          <p:cNvSpPr txBox="1">
            <a:spLocks noGrp="1"/>
          </p:cNvSpPr>
          <p:nvPr>
            <p:ph type="sldNum" sz="quarter" idx="2"/>
          </p:nvPr>
        </p:nvSpPr>
        <p:spPr>
          <a:xfrm>
            <a:off x="925905" y="4513982"/>
            <a:ext cx="385675" cy="396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grpSp>
        <p:nvGrpSpPr>
          <p:cNvPr id="216" name="Group 22"/>
          <p:cNvGrpSpPr/>
          <p:nvPr/>
        </p:nvGrpSpPr>
        <p:grpSpPr>
          <a:xfrm>
            <a:off x="1" y="228600"/>
            <a:ext cx="2851517" cy="6638629"/>
            <a:chOff x="0" y="0"/>
            <a:chExt cx="2851516" cy="6638628"/>
          </a:xfrm>
        </p:grpSpPr>
        <p:sp>
          <p:nvSpPr>
            <p:cNvPr id="204" name="Freeform 11"/>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05" name="Freeform 12"/>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06" name="Freeform 13"/>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07" name="Freeform 14"/>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08" name="Freeform 15"/>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09" name="Freeform 16"/>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10" name="Freeform 1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11" name="Freeform 18"/>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12" name="Freeform 19"/>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13" name="Freeform 20"/>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14" name="Freeform 21"/>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15" name="Freeform 22"/>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grpSp>
      <p:grpSp>
        <p:nvGrpSpPr>
          <p:cNvPr id="229" name="Group 9"/>
          <p:cNvGrpSpPr/>
          <p:nvPr/>
        </p:nvGrpSpPr>
        <p:grpSpPr>
          <a:xfrm>
            <a:off x="27221" y="-786"/>
            <a:ext cx="2356675" cy="6854040"/>
            <a:chOff x="0" y="0"/>
            <a:chExt cx="2356673" cy="6854039"/>
          </a:xfrm>
        </p:grpSpPr>
        <p:sp>
          <p:nvSpPr>
            <p:cNvPr id="217" name="Freeform 27"/>
            <p:cNvSpPr/>
            <p:nvPr/>
          </p:nvSpPr>
          <p:spPr>
            <a:xfrm>
              <a:off x="0" y="-1"/>
              <a:ext cx="494327" cy="4401046"/>
            </a:xfrm>
            <a:custGeom>
              <a:avLst/>
              <a:gdLst/>
              <a:ahLst/>
              <a:cxnLst>
                <a:cxn ang="0">
                  <a:pos x="wd2" y="hd2"/>
                </a:cxn>
                <a:cxn ang="5400000">
                  <a:pos x="wd2" y="hd2"/>
                </a:cxn>
                <a:cxn ang="10800000">
                  <a:pos x="wd2" y="hd2"/>
                </a:cxn>
                <a:cxn ang="16200000">
                  <a:pos x="wd2" y="hd2"/>
                </a:cxn>
              </a:cxnLst>
              <a:rect l="0" t="0" r="r" b="b"/>
              <a:pathLst>
                <a:path w="21600" h="21600"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18" name="Freeform 28"/>
            <p:cNvSpPr/>
            <p:nvPr/>
          </p:nvSpPr>
          <p:spPr>
            <a:xfrm>
              <a:off x="523067" y="4317258"/>
              <a:ext cx="423436" cy="1580699"/>
            </a:xfrm>
            <a:custGeom>
              <a:avLst/>
              <a:gdLst/>
              <a:ahLst/>
              <a:cxnLst>
                <a:cxn ang="0">
                  <a:pos x="wd2" y="hd2"/>
                </a:cxn>
                <a:cxn ang="5400000">
                  <a:pos x="wd2" y="hd2"/>
                </a:cxn>
                <a:cxn ang="10800000">
                  <a:pos x="wd2" y="hd2"/>
                </a:cxn>
                <a:cxn ang="16200000">
                  <a:pos x="wd2" y="hd2"/>
                </a:cxn>
              </a:cxnLst>
              <a:rect l="0" t="0" r="r" b="b"/>
              <a:pathLst>
                <a:path w="21600" h="21600"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19" name="Freeform 29"/>
            <p:cNvSpPr/>
            <p:nvPr/>
          </p:nvSpPr>
          <p:spPr>
            <a:xfrm>
              <a:off x="979074" y="5863468"/>
              <a:ext cx="431100" cy="990571"/>
            </a:xfrm>
            <a:custGeom>
              <a:avLst/>
              <a:gdLst/>
              <a:ahLst/>
              <a:cxnLst>
                <a:cxn ang="0">
                  <a:pos x="wd2" y="hd2"/>
                </a:cxn>
                <a:cxn ang="5400000">
                  <a:pos x="wd2" y="hd2"/>
                </a:cxn>
                <a:cxn ang="10800000">
                  <a:pos x="wd2" y="hd2"/>
                </a:cxn>
                <a:cxn ang="16200000">
                  <a:pos x="wd2" y="hd2"/>
                </a:cxn>
              </a:cxnLst>
              <a:rect l="0" t="0" r="r" b="b"/>
              <a:pathLst>
                <a:path w="21600" h="21600"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20" name="Freeform 30"/>
            <p:cNvSpPr/>
            <p:nvPr/>
          </p:nvSpPr>
          <p:spPr>
            <a:xfrm>
              <a:off x="494326" y="4365158"/>
              <a:ext cx="551808" cy="2235970"/>
            </a:xfrm>
            <a:custGeom>
              <a:avLst/>
              <a:gdLst/>
              <a:ahLst/>
              <a:cxnLst>
                <a:cxn ang="0">
                  <a:pos x="wd2" y="hd2"/>
                </a:cxn>
                <a:cxn ang="5400000">
                  <a:pos x="wd2" y="hd2"/>
                </a:cxn>
                <a:cxn ang="10800000">
                  <a:pos x="wd2" y="hd2"/>
                </a:cxn>
                <a:cxn ang="16200000">
                  <a:pos x="wd2" y="hd2"/>
                </a:cxn>
              </a:cxnLst>
              <a:rect l="0" t="0" r="r" b="b"/>
              <a:pathLst>
                <a:path w="21600" h="21600"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21" name="Freeform 31"/>
            <p:cNvSpPr/>
            <p:nvPr/>
          </p:nvSpPr>
          <p:spPr>
            <a:xfrm>
              <a:off x="444311" y="1289983"/>
              <a:ext cx="170725" cy="3027276"/>
            </a:xfrm>
            <a:custGeom>
              <a:avLst/>
              <a:gdLst/>
              <a:ahLst/>
              <a:cxnLst>
                <a:cxn ang="0">
                  <a:pos x="wd2" y="hd2"/>
                </a:cxn>
                <a:cxn ang="5400000">
                  <a:pos x="wd2" y="hd2"/>
                </a:cxn>
                <a:cxn ang="10800000">
                  <a:pos x="wd2" y="hd2"/>
                </a:cxn>
                <a:cxn ang="16200000">
                  <a:pos x="wd2" y="hd2"/>
                </a:cxn>
              </a:cxnLst>
              <a:rect l="0" t="0" r="r" b="b"/>
              <a:pathLst>
                <a:path w="21150" h="21600"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22" name="Freeform 32"/>
            <p:cNvSpPr/>
            <p:nvPr/>
          </p:nvSpPr>
          <p:spPr>
            <a:xfrm>
              <a:off x="1084453" y="6572387"/>
              <a:ext cx="134120" cy="281653"/>
            </a:xfrm>
            <a:custGeom>
              <a:avLst/>
              <a:gdLst/>
              <a:ahLst/>
              <a:cxnLst>
                <a:cxn ang="0">
                  <a:pos x="wd2" y="hd2"/>
                </a:cxn>
                <a:cxn ang="5400000">
                  <a:pos x="wd2" y="hd2"/>
                </a:cxn>
                <a:cxn ang="10800000">
                  <a:pos x="wd2" y="hd2"/>
                </a:cxn>
                <a:cxn ang="16200000">
                  <a:pos x="wd2" y="hd2"/>
                </a:cxn>
              </a:cxnLst>
              <a:rect l="0" t="0" r="r" b="b"/>
              <a:pathLst>
                <a:path w="21600" h="21600"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23" name="Freeform 33"/>
            <p:cNvSpPr/>
            <p:nvPr/>
          </p:nvSpPr>
          <p:spPr>
            <a:xfrm>
              <a:off x="475166" y="4108415"/>
              <a:ext cx="82390" cy="511573"/>
            </a:xfrm>
            <a:custGeom>
              <a:avLst/>
              <a:gdLst/>
              <a:ahLst/>
              <a:cxnLst>
                <a:cxn ang="0">
                  <a:pos x="wd2" y="hd2"/>
                </a:cxn>
                <a:cxn ang="5400000">
                  <a:pos x="wd2" y="hd2"/>
                </a:cxn>
                <a:cxn ang="10800000">
                  <a:pos x="wd2" y="hd2"/>
                </a:cxn>
                <a:cxn ang="16200000">
                  <a:pos x="wd2" y="hd2"/>
                </a:cxn>
              </a:cxnLst>
              <a:rect l="0" t="0" r="r" b="b"/>
              <a:pathLst>
                <a:path w="21600" h="21600"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24" name="Freeform 34"/>
            <p:cNvSpPr/>
            <p:nvPr/>
          </p:nvSpPr>
          <p:spPr>
            <a:xfrm>
              <a:off x="946501" y="3146585"/>
              <a:ext cx="1410173" cy="2716884"/>
            </a:xfrm>
            <a:custGeom>
              <a:avLst/>
              <a:gdLst/>
              <a:ahLst/>
              <a:cxnLst>
                <a:cxn ang="0">
                  <a:pos x="wd2" y="hd2"/>
                </a:cxn>
                <a:cxn ang="5400000">
                  <a:pos x="wd2" y="hd2"/>
                </a:cxn>
                <a:cxn ang="10800000">
                  <a:pos x="wd2" y="hd2"/>
                </a:cxn>
                <a:cxn ang="16200000">
                  <a:pos x="wd2" y="hd2"/>
                </a:cxn>
              </a:cxnLst>
              <a:rect l="0" t="0" r="r" b="b"/>
              <a:pathLst>
                <a:path w="21600" h="21600"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25" name="Freeform 35"/>
            <p:cNvSpPr/>
            <p:nvPr/>
          </p:nvSpPr>
          <p:spPr>
            <a:xfrm>
              <a:off x="1046133" y="6601126"/>
              <a:ext cx="120709" cy="2529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26" name="Freeform 36"/>
            <p:cNvSpPr/>
            <p:nvPr/>
          </p:nvSpPr>
          <p:spPr>
            <a:xfrm>
              <a:off x="946501" y="5897956"/>
              <a:ext cx="137953" cy="674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27" name="Freeform 37"/>
            <p:cNvSpPr/>
            <p:nvPr/>
          </p:nvSpPr>
          <p:spPr>
            <a:xfrm>
              <a:off x="946501" y="5773415"/>
              <a:ext cx="38321" cy="228005"/>
            </a:xfrm>
            <a:custGeom>
              <a:avLst/>
              <a:gdLst/>
              <a:ahLst/>
              <a:cxnLst>
                <a:cxn ang="0">
                  <a:pos x="wd2" y="hd2"/>
                </a:cxn>
                <a:cxn ang="5400000">
                  <a:pos x="wd2" y="hd2"/>
                </a:cxn>
                <a:cxn ang="10800000">
                  <a:pos x="wd2" y="hd2"/>
                </a:cxn>
                <a:cxn ang="16200000">
                  <a:pos x="wd2" y="hd2"/>
                </a:cxn>
              </a:cxnLst>
              <a:rect l="0" t="0" r="r" b="b"/>
              <a:pathLst>
                <a:path w="21600" h="21600"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28" name="Freeform 38"/>
            <p:cNvSpPr/>
            <p:nvPr/>
          </p:nvSpPr>
          <p:spPr>
            <a:xfrm>
              <a:off x="979074" y="6323307"/>
              <a:ext cx="210760" cy="530733"/>
            </a:xfrm>
            <a:custGeom>
              <a:avLst/>
              <a:gdLst/>
              <a:ahLst/>
              <a:cxnLst>
                <a:cxn ang="0">
                  <a:pos x="wd2" y="hd2"/>
                </a:cxn>
                <a:cxn ang="5400000">
                  <a:pos x="wd2" y="hd2"/>
                </a:cxn>
                <a:cxn ang="10800000">
                  <a:pos x="wd2" y="hd2"/>
                </a:cxn>
                <a:cxn ang="16200000">
                  <a:pos x="wd2" y="hd2"/>
                </a:cxn>
              </a:cxnLst>
              <a:rect l="0" t="0" r="r" b="b"/>
              <a:pathLst>
                <a:path w="21600" h="21600"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grpSp>
      <p:sp>
        <p:nvSpPr>
          <p:cNvPr id="230" name="Rectangle 6"/>
          <p:cNvSpPr/>
          <p:nvPr/>
        </p:nvSpPr>
        <p:spPr>
          <a:xfrm>
            <a:off x="-1" y="0"/>
            <a:ext cx="182882" cy="6858000"/>
          </a:xfrm>
          <a:prstGeom prst="rect">
            <a:avLst/>
          </a:prstGeom>
          <a:solidFill>
            <a:srgbClr val="766F54"/>
          </a:solidFill>
          <a:ln w="12700">
            <a:miter lim="400000"/>
          </a:ln>
        </p:spPr>
        <p:txBody>
          <a:bodyPr lIns="45719" rIns="45719"/>
          <a:lstStyle/>
          <a:p>
            <a:endParaRPr/>
          </a:p>
        </p:txBody>
      </p:sp>
      <p:sp>
        <p:nvSpPr>
          <p:cNvPr id="231" name="Title Text"/>
          <p:cNvSpPr txBox="1">
            <a:spLocks noGrp="1"/>
          </p:cNvSpPr>
          <p:nvPr>
            <p:ph type="title"/>
          </p:nvPr>
        </p:nvSpPr>
        <p:spPr>
          <a:xfrm>
            <a:off x="2589211" y="609600"/>
            <a:ext cx="8915401" cy="3117040"/>
          </a:xfrm>
          <a:prstGeom prst="rect">
            <a:avLst/>
          </a:prstGeom>
        </p:spPr>
        <p:txBody>
          <a:bodyPr anchor="ctr"/>
          <a:lstStyle>
            <a:lvl1pPr>
              <a:defRPr sz="4800"/>
            </a:lvl1pPr>
          </a:lstStyle>
          <a:p>
            <a:r>
              <a:t>Title Text</a:t>
            </a:r>
          </a:p>
        </p:txBody>
      </p:sp>
      <p:sp>
        <p:nvSpPr>
          <p:cNvPr id="232" name="Body Level One…"/>
          <p:cNvSpPr txBox="1">
            <a:spLocks noGrp="1"/>
          </p:cNvSpPr>
          <p:nvPr>
            <p:ph type="body" sz="quarter" idx="1"/>
          </p:nvPr>
        </p:nvSpPr>
        <p:spPr>
          <a:xfrm>
            <a:off x="2589211" y="4354045"/>
            <a:ext cx="8915401" cy="1555865"/>
          </a:xfrm>
          <a:prstGeom prst="rect">
            <a:avLst/>
          </a:prstGeom>
        </p:spPr>
        <p:txBody>
          <a:bodyPr anchor="ctr"/>
          <a:lstStyle>
            <a:lvl1pPr marL="0" indent="0">
              <a:buClrTx/>
              <a:buSzTx/>
              <a:buNone/>
              <a:defRPr>
                <a:solidFill>
                  <a:srgbClr val="595959"/>
                </a:solidFill>
              </a:defRPr>
            </a:lvl1pPr>
            <a:lvl2pPr marL="0" indent="457200">
              <a:buClrTx/>
              <a:buSzTx/>
              <a:buNone/>
              <a:defRPr>
                <a:solidFill>
                  <a:srgbClr val="595959"/>
                </a:solidFill>
              </a:defRPr>
            </a:lvl2pPr>
            <a:lvl3pPr marL="0" indent="914400">
              <a:buClrTx/>
              <a:buSzTx/>
              <a:buNone/>
              <a:defRPr>
                <a:solidFill>
                  <a:srgbClr val="595959"/>
                </a:solidFill>
              </a:defRPr>
            </a:lvl3pPr>
            <a:lvl4pPr marL="0" indent="1371600">
              <a:buClrTx/>
              <a:buSzTx/>
              <a:buNone/>
              <a:defRPr>
                <a:solidFill>
                  <a:srgbClr val="595959"/>
                </a:solidFill>
              </a:defRPr>
            </a:lvl4pPr>
            <a:lvl5pPr marL="0" indent="1828800">
              <a:buClrTx/>
              <a:buSzTx/>
              <a:buNone/>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233" name="Freeform 11"/>
          <p:cNvSpPr/>
          <p:nvPr/>
        </p:nvSpPr>
        <p:spPr>
          <a:xfrm flipV="1">
            <a:off x="-4189" y="3178175"/>
            <a:ext cx="1595613" cy="507297"/>
          </a:xfrm>
          <a:custGeom>
            <a:avLst/>
            <a:gdLst/>
            <a:ahLst/>
            <a:cxnLst>
              <a:cxn ang="0">
                <a:pos x="wd2" y="hd2"/>
              </a:cxn>
              <a:cxn ang="5400000">
                <a:pos x="wd2" y="hd2"/>
              </a:cxn>
              <a:cxn ang="10800000">
                <a:pos x="wd2" y="hd2"/>
              </a:cxn>
              <a:cxn ang="16200000">
                <a:pos x="wd2" y="hd2"/>
              </a:cxn>
            </a:cxnLst>
            <a:rect l="0" t="0" r="r" b="b"/>
            <a:pathLst>
              <a:path w="21568" h="21600"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9" rIns="45719"/>
          <a:lstStyle/>
          <a:p>
            <a:endParaRPr/>
          </a:p>
        </p:txBody>
      </p:sp>
      <p:sp>
        <p:nvSpPr>
          <p:cNvPr id="234" name="Slide Number"/>
          <p:cNvSpPr txBox="1">
            <a:spLocks noGrp="1"/>
          </p:cNvSpPr>
          <p:nvPr>
            <p:ph type="sldNum" sz="quarter" idx="2"/>
          </p:nvPr>
        </p:nvSpPr>
        <p:spPr>
          <a:xfrm>
            <a:off x="925905" y="3228581"/>
            <a:ext cx="385675" cy="396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grpSp>
        <p:nvGrpSpPr>
          <p:cNvPr id="253" name="Group 22"/>
          <p:cNvGrpSpPr/>
          <p:nvPr/>
        </p:nvGrpSpPr>
        <p:grpSpPr>
          <a:xfrm>
            <a:off x="1" y="228600"/>
            <a:ext cx="2851517" cy="6638629"/>
            <a:chOff x="0" y="0"/>
            <a:chExt cx="2851516" cy="6638628"/>
          </a:xfrm>
        </p:grpSpPr>
        <p:sp>
          <p:nvSpPr>
            <p:cNvPr id="241" name="Freeform 11"/>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42" name="Freeform 12"/>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43" name="Freeform 13"/>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44" name="Freeform 14"/>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45" name="Freeform 15"/>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46" name="Freeform 16"/>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47" name="Freeform 1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48" name="Freeform 18"/>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49" name="Freeform 19"/>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50" name="Freeform 20"/>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51" name="Freeform 21"/>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52" name="Freeform 22"/>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grpSp>
      <p:grpSp>
        <p:nvGrpSpPr>
          <p:cNvPr id="266" name="Group 9"/>
          <p:cNvGrpSpPr/>
          <p:nvPr/>
        </p:nvGrpSpPr>
        <p:grpSpPr>
          <a:xfrm>
            <a:off x="27221" y="-786"/>
            <a:ext cx="2356675" cy="6854040"/>
            <a:chOff x="0" y="0"/>
            <a:chExt cx="2356673" cy="6854039"/>
          </a:xfrm>
        </p:grpSpPr>
        <p:sp>
          <p:nvSpPr>
            <p:cNvPr id="254" name="Freeform 27"/>
            <p:cNvSpPr/>
            <p:nvPr/>
          </p:nvSpPr>
          <p:spPr>
            <a:xfrm>
              <a:off x="0" y="-1"/>
              <a:ext cx="494327" cy="4401046"/>
            </a:xfrm>
            <a:custGeom>
              <a:avLst/>
              <a:gdLst/>
              <a:ahLst/>
              <a:cxnLst>
                <a:cxn ang="0">
                  <a:pos x="wd2" y="hd2"/>
                </a:cxn>
                <a:cxn ang="5400000">
                  <a:pos x="wd2" y="hd2"/>
                </a:cxn>
                <a:cxn ang="10800000">
                  <a:pos x="wd2" y="hd2"/>
                </a:cxn>
                <a:cxn ang="16200000">
                  <a:pos x="wd2" y="hd2"/>
                </a:cxn>
              </a:cxnLst>
              <a:rect l="0" t="0" r="r" b="b"/>
              <a:pathLst>
                <a:path w="21600" h="21600"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55" name="Freeform 28"/>
            <p:cNvSpPr/>
            <p:nvPr/>
          </p:nvSpPr>
          <p:spPr>
            <a:xfrm>
              <a:off x="523067" y="4317258"/>
              <a:ext cx="423436" cy="1580699"/>
            </a:xfrm>
            <a:custGeom>
              <a:avLst/>
              <a:gdLst/>
              <a:ahLst/>
              <a:cxnLst>
                <a:cxn ang="0">
                  <a:pos x="wd2" y="hd2"/>
                </a:cxn>
                <a:cxn ang="5400000">
                  <a:pos x="wd2" y="hd2"/>
                </a:cxn>
                <a:cxn ang="10800000">
                  <a:pos x="wd2" y="hd2"/>
                </a:cxn>
                <a:cxn ang="16200000">
                  <a:pos x="wd2" y="hd2"/>
                </a:cxn>
              </a:cxnLst>
              <a:rect l="0" t="0" r="r" b="b"/>
              <a:pathLst>
                <a:path w="21600" h="21600"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56" name="Freeform 29"/>
            <p:cNvSpPr/>
            <p:nvPr/>
          </p:nvSpPr>
          <p:spPr>
            <a:xfrm>
              <a:off x="979074" y="5863468"/>
              <a:ext cx="431100" cy="990571"/>
            </a:xfrm>
            <a:custGeom>
              <a:avLst/>
              <a:gdLst/>
              <a:ahLst/>
              <a:cxnLst>
                <a:cxn ang="0">
                  <a:pos x="wd2" y="hd2"/>
                </a:cxn>
                <a:cxn ang="5400000">
                  <a:pos x="wd2" y="hd2"/>
                </a:cxn>
                <a:cxn ang="10800000">
                  <a:pos x="wd2" y="hd2"/>
                </a:cxn>
                <a:cxn ang="16200000">
                  <a:pos x="wd2" y="hd2"/>
                </a:cxn>
              </a:cxnLst>
              <a:rect l="0" t="0" r="r" b="b"/>
              <a:pathLst>
                <a:path w="21600" h="21600"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57" name="Freeform 30"/>
            <p:cNvSpPr/>
            <p:nvPr/>
          </p:nvSpPr>
          <p:spPr>
            <a:xfrm>
              <a:off x="494326" y="4365158"/>
              <a:ext cx="551808" cy="2235970"/>
            </a:xfrm>
            <a:custGeom>
              <a:avLst/>
              <a:gdLst/>
              <a:ahLst/>
              <a:cxnLst>
                <a:cxn ang="0">
                  <a:pos x="wd2" y="hd2"/>
                </a:cxn>
                <a:cxn ang="5400000">
                  <a:pos x="wd2" y="hd2"/>
                </a:cxn>
                <a:cxn ang="10800000">
                  <a:pos x="wd2" y="hd2"/>
                </a:cxn>
                <a:cxn ang="16200000">
                  <a:pos x="wd2" y="hd2"/>
                </a:cxn>
              </a:cxnLst>
              <a:rect l="0" t="0" r="r" b="b"/>
              <a:pathLst>
                <a:path w="21600" h="21600"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58" name="Freeform 31"/>
            <p:cNvSpPr/>
            <p:nvPr/>
          </p:nvSpPr>
          <p:spPr>
            <a:xfrm>
              <a:off x="444311" y="1289983"/>
              <a:ext cx="170725" cy="3027276"/>
            </a:xfrm>
            <a:custGeom>
              <a:avLst/>
              <a:gdLst/>
              <a:ahLst/>
              <a:cxnLst>
                <a:cxn ang="0">
                  <a:pos x="wd2" y="hd2"/>
                </a:cxn>
                <a:cxn ang="5400000">
                  <a:pos x="wd2" y="hd2"/>
                </a:cxn>
                <a:cxn ang="10800000">
                  <a:pos x="wd2" y="hd2"/>
                </a:cxn>
                <a:cxn ang="16200000">
                  <a:pos x="wd2" y="hd2"/>
                </a:cxn>
              </a:cxnLst>
              <a:rect l="0" t="0" r="r" b="b"/>
              <a:pathLst>
                <a:path w="21150" h="21600"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59" name="Freeform 32"/>
            <p:cNvSpPr/>
            <p:nvPr/>
          </p:nvSpPr>
          <p:spPr>
            <a:xfrm>
              <a:off x="1084453" y="6572387"/>
              <a:ext cx="134120" cy="281653"/>
            </a:xfrm>
            <a:custGeom>
              <a:avLst/>
              <a:gdLst/>
              <a:ahLst/>
              <a:cxnLst>
                <a:cxn ang="0">
                  <a:pos x="wd2" y="hd2"/>
                </a:cxn>
                <a:cxn ang="5400000">
                  <a:pos x="wd2" y="hd2"/>
                </a:cxn>
                <a:cxn ang="10800000">
                  <a:pos x="wd2" y="hd2"/>
                </a:cxn>
                <a:cxn ang="16200000">
                  <a:pos x="wd2" y="hd2"/>
                </a:cxn>
              </a:cxnLst>
              <a:rect l="0" t="0" r="r" b="b"/>
              <a:pathLst>
                <a:path w="21600" h="21600"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60" name="Freeform 33"/>
            <p:cNvSpPr/>
            <p:nvPr/>
          </p:nvSpPr>
          <p:spPr>
            <a:xfrm>
              <a:off x="475166" y="4108415"/>
              <a:ext cx="82390" cy="511573"/>
            </a:xfrm>
            <a:custGeom>
              <a:avLst/>
              <a:gdLst/>
              <a:ahLst/>
              <a:cxnLst>
                <a:cxn ang="0">
                  <a:pos x="wd2" y="hd2"/>
                </a:cxn>
                <a:cxn ang="5400000">
                  <a:pos x="wd2" y="hd2"/>
                </a:cxn>
                <a:cxn ang="10800000">
                  <a:pos x="wd2" y="hd2"/>
                </a:cxn>
                <a:cxn ang="16200000">
                  <a:pos x="wd2" y="hd2"/>
                </a:cxn>
              </a:cxnLst>
              <a:rect l="0" t="0" r="r" b="b"/>
              <a:pathLst>
                <a:path w="21600" h="21600"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61" name="Freeform 34"/>
            <p:cNvSpPr/>
            <p:nvPr/>
          </p:nvSpPr>
          <p:spPr>
            <a:xfrm>
              <a:off x="946501" y="3146585"/>
              <a:ext cx="1410173" cy="2716884"/>
            </a:xfrm>
            <a:custGeom>
              <a:avLst/>
              <a:gdLst/>
              <a:ahLst/>
              <a:cxnLst>
                <a:cxn ang="0">
                  <a:pos x="wd2" y="hd2"/>
                </a:cxn>
                <a:cxn ang="5400000">
                  <a:pos x="wd2" y="hd2"/>
                </a:cxn>
                <a:cxn ang="10800000">
                  <a:pos x="wd2" y="hd2"/>
                </a:cxn>
                <a:cxn ang="16200000">
                  <a:pos x="wd2" y="hd2"/>
                </a:cxn>
              </a:cxnLst>
              <a:rect l="0" t="0" r="r" b="b"/>
              <a:pathLst>
                <a:path w="21600" h="21600"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62" name="Freeform 35"/>
            <p:cNvSpPr/>
            <p:nvPr/>
          </p:nvSpPr>
          <p:spPr>
            <a:xfrm>
              <a:off x="1046133" y="6601126"/>
              <a:ext cx="120709" cy="2529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63" name="Freeform 36"/>
            <p:cNvSpPr/>
            <p:nvPr/>
          </p:nvSpPr>
          <p:spPr>
            <a:xfrm>
              <a:off x="946501" y="5897956"/>
              <a:ext cx="137953" cy="674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64" name="Freeform 37"/>
            <p:cNvSpPr/>
            <p:nvPr/>
          </p:nvSpPr>
          <p:spPr>
            <a:xfrm>
              <a:off x="946501" y="5773415"/>
              <a:ext cx="38321" cy="228005"/>
            </a:xfrm>
            <a:custGeom>
              <a:avLst/>
              <a:gdLst/>
              <a:ahLst/>
              <a:cxnLst>
                <a:cxn ang="0">
                  <a:pos x="wd2" y="hd2"/>
                </a:cxn>
                <a:cxn ang="5400000">
                  <a:pos x="wd2" y="hd2"/>
                </a:cxn>
                <a:cxn ang="10800000">
                  <a:pos x="wd2" y="hd2"/>
                </a:cxn>
                <a:cxn ang="16200000">
                  <a:pos x="wd2" y="hd2"/>
                </a:cxn>
              </a:cxnLst>
              <a:rect l="0" t="0" r="r" b="b"/>
              <a:pathLst>
                <a:path w="21600" h="21600"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65" name="Freeform 38"/>
            <p:cNvSpPr/>
            <p:nvPr/>
          </p:nvSpPr>
          <p:spPr>
            <a:xfrm>
              <a:off x="979074" y="6323307"/>
              <a:ext cx="210760" cy="530733"/>
            </a:xfrm>
            <a:custGeom>
              <a:avLst/>
              <a:gdLst/>
              <a:ahLst/>
              <a:cxnLst>
                <a:cxn ang="0">
                  <a:pos x="wd2" y="hd2"/>
                </a:cxn>
                <a:cxn ang="5400000">
                  <a:pos x="wd2" y="hd2"/>
                </a:cxn>
                <a:cxn ang="10800000">
                  <a:pos x="wd2" y="hd2"/>
                </a:cxn>
                <a:cxn ang="16200000">
                  <a:pos x="wd2" y="hd2"/>
                </a:cxn>
              </a:cxnLst>
              <a:rect l="0" t="0" r="r" b="b"/>
              <a:pathLst>
                <a:path w="21600" h="21600"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grpSp>
      <p:sp>
        <p:nvSpPr>
          <p:cNvPr id="267" name="Rectangle 6"/>
          <p:cNvSpPr/>
          <p:nvPr/>
        </p:nvSpPr>
        <p:spPr>
          <a:xfrm>
            <a:off x="-1" y="0"/>
            <a:ext cx="182882" cy="6858000"/>
          </a:xfrm>
          <a:prstGeom prst="rect">
            <a:avLst/>
          </a:prstGeom>
          <a:solidFill>
            <a:srgbClr val="766F54"/>
          </a:solidFill>
          <a:ln w="12700">
            <a:miter lim="400000"/>
          </a:ln>
        </p:spPr>
        <p:txBody>
          <a:bodyPr lIns="45719" rIns="45719"/>
          <a:lstStyle/>
          <a:p>
            <a:endParaRPr/>
          </a:p>
        </p:txBody>
      </p:sp>
      <p:sp>
        <p:nvSpPr>
          <p:cNvPr id="268" name="Title Text"/>
          <p:cNvSpPr txBox="1">
            <a:spLocks noGrp="1"/>
          </p:cNvSpPr>
          <p:nvPr>
            <p:ph type="title"/>
          </p:nvPr>
        </p:nvSpPr>
        <p:spPr>
          <a:xfrm>
            <a:off x="2849948" y="609600"/>
            <a:ext cx="8393927" cy="2895600"/>
          </a:xfrm>
          <a:prstGeom prst="rect">
            <a:avLst/>
          </a:prstGeom>
        </p:spPr>
        <p:txBody>
          <a:bodyPr anchor="ctr"/>
          <a:lstStyle>
            <a:lvl1pPr>
              <a:defRPr sz="4800"/>
            </a:lvl1pPr>
          </a:lstStyle>
          <a:p>
            <a:r>
              <a:t>Title Text</a:t>
            </a:r>
          </a:p>
        </p:txBody>
      </p:sp>
      <p:sp>
        <p:nvSpPr>
          <p:cNvPr id="269" name="Body Level One…"/>
          <p:cNvSpPr txBox="1">
            <a:spLocks noGrp="1"/>
          </p:cNvSpPr>
          <p:nvPr>
            <p:ph type="body" sz="quarter" idx="1"/>
          </p:nvPr>
        </p:nvSpPr>
        <p:spPr>
          <a:xfrm>
            <a:off x="3275012" y="3505200"/>
            <a:ext cx="7536555" cy="381000"/>
          </a:xfrm>
          <a:prstGeom prst="rect">
            <a:avLst/>
          </a:prstGeom>
        </p:spPr>
        <p:txBody>
          <a:bodyPr anchor="ctr"/>
          <a:lstStyle>
            <a:lvl1pPr marL="0" indent="0">
              <a:buClrTx/>
              <a:buSzTx/>
              <a:buNone/>
              <a:defRPr sz="1600">
                <a:solidFill>
                  <a:srgbClr val="808080"/>
                </a:solidFill>
              </a:defRPr>
            </a:lvl1pPr>
            <a:lvl2pPr marL="0" indent="457200">
              <a:buClrTx/>
              <a:buSzTx/>
              <a:buNone/>
              <a:defRPr sz="1600">
                <a:solidFill>
                  <a:srgbClr val="808080"/>
                </a:solidFill>
              </a:defRPr>
            </a:lvl2pPr>
            <a:lvl3pPr marL="0" indent="914400">
              <a:buClrTx/>
              <a:buSzTx/>
              <a:buNone/>
              <a:defRPr sz="1600">
                <a:solidFill>
                  <a:srgbClr val="808080"/>
                </a:solidFill>
              </a:defRPr>
            </a:lvl3pPr>
            <a:lvl4pPr marL="0" indent="1371600">
              <a:buClrTx/>
              <a:buSzTx/>
              <a:buNone/>
              <a:defRPr sz="1600">
                <a:solidFill>
                  <a:srgbClr val="808080"/>
                </a:solidFill>
              </a:defRPr>
            </a:lvl4pPr>
            <a:lvl5pPr marL="0" indent="1828800">
              <a:buClrTx/>
              <a:buSzTx/>
              <a:buNone/>
              <a:defRPr sz="1600">
                <a:solidFill>
                  <a:srgbClr val="808080"/>
                </a:solidFill>
              </a:defRPr>
            </a:lvl5pPr>
          </a:lstStyle>
          <a:p>
            <a:r>
              <a:t>Body Level One</a:t>
            </a:r>
          </a:p>
          <a:p>
            <a:pPr lvl="1"/>
            <a:r>
              <a:t>Body Level Two</a:t>
            </a:r>
          </a:p>
          <a:p>
            <a:pPr lvl="2"/>
            <a:r>
              <a:t>Body Level Three</a:t>
            </a:r>
          </a:p>
          <a:p>
            <a:pPr lvl="3"/>
            <a:r>
              <a:t>Body Level Four</a:t>
            </a:r>
          </a:p>
          <a:p>
            <a:pPr lvl="4"/>
            <a:r>
              <a:t>Body Level Five</a:t>
            </a:r>
          </a:p>
        </p:txBody>
      </p:sp>
      <p:sp>
        <p:nvSpPr>
          <p:cNvPr id="270" name="Text Placeholder 2"/>
          <p:cNvSpPr>
            <a:spLocks noGrp="1"/>
          </p:cNvSpPr>
          <p:nvPr>
            <p:ph type="body" sz="quarter" idx="13"/>
          </p:nvPr>
        </p:nvSpPr>
        <p:spPr>
          <a:xfrm>
            <a:off x="2589211" y="4354045"/>
            <a:ext cx="8915400" cy="1555865"/>
          </a:xfrm>
          <a:prstGeom prst="rect">
            <a:avLst/>
          </a:prstGeom>
        </p:spPr>
        <p:txBody>
          <a:bodyPr anchor="ctr"/>
          <a:lstStyle/>
          <a:p>
            <a:pPr marL="0" indent="0">
              <a:buClrTx/>
              <a:buSzTx/>
              <a:buNone/>
              <a:defRPr>
                <a:solidFill>
                  <a:srgbClr val="595959"/>
                </a:solidFill>
              </a:defRPr>
            </a:pPr>
            <a:endParaRPr/>
          </a:p>
        </p:txBody>
      </p:sp>
      <p:sp>
        <p:nvSpPr>
          <p:cNvPr id="271" name="Freeform 11"/>
          <p:cNvSpPr/>
          <p:nvPr/>
        </p:nvSpPr>
        <p:spPr>
          <a:xfrm flipV="1">
            <a:off x="-4189" y="3178175"/>
            <a:ext cx="1595613" cy="507297"/>
          </a:xfrm>
          <a:custGeom>
            <a:avLst/>
            <a:gdLst/>
            <a:ahLst/>
            <a:cxnLst>
              <a:cxn ang="0">
                <a:pos x="wd2" y="hd2"/>
              </a:cxn>
              <a:cxn ang="5400000">
                <a:pos x="wd2" y="hd2"/>
              </a:cxn>
              <a:cxn ang="10800000">
                <a:pos x="wd2" y="hd2"/>
              </a:cxn>
              <a:cxn ang="16200000">
                <a:pos x="wd2" y="hd2"/>
              </a:cxn>
            </a:cxnLst>
            <a:rect l="0" t="0" r="r" b="b"/>
            <a:pathLst>
              <a:path w="21568" h="21600"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9" rIns="45719"/>
          <a:lstStyle/>
          <a:p>
            <a:endParaRPr/>
          </a:p>
        </p:txBody>
      </p:sp>
      <p:sp>
        <p:nvSpPr>
          <p:cNvPr id="272" name="TextBox 13"/>
          <p:cNvSpPr txBox="1"/>
          <p:nvPr/>
        </p:nvSpPr>
        <p:spPr>
          <a:xfrm>
            <a:off x="2513372" y="327092"/>
            <a:ext cx="518161" cy="1226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8000">
                <a:solidFill>
                  <a:schemeClr val="accent1"/>
                </a:solidFill>
                <a:latin typeface="Arial"/>
                <a:ea typeface="Arial"/>
                <a:cs typeface="Arial"/>
                <a:sym typeface="Arial"/>
              </a:defRPr>
            </a:lvl1pPr>
          </a:lstStyle>
          <a:p>
            <a:r>
              <a:t>“</a:t>
            </a:r>
          </a:p>
        </p:txBody>
      </p:sp>
      <p:sp>
        <p:nvSpPr>
          <p:cNvPr id="273" name="TextBox 14"/>
          <p:cNvSpPr txBox="1"/>
          <p:nvPr/>
        </p:nvSpPr>
        <p:spPr>
          <a:xfrm>
            <a:off x="11160571" y="2584393"/>
            <a:ext cx="518161" cy="1226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8000">
                <a:solidFill>
                  <a:schemeClr val="accent1"/>
                </a:solidFill>
                <a:latin typeface="Arial"/>
                <a:ea typeface="Arial"/>
                <a:cs typeface="Arial"/>
                <a:sym typeface="Arial"/>
              </a:defRPr>
            </a:lvl1pPr>
          </a:lstStyle>
          <a:p>
            <a:r>
              <a:t>”</a:t>
            </a:r>
          </a:p>
        </p:txBody>
      </p:sp>
      <p:sp>
        <p:nvSpPr>
          <p:cNvPr id="274" name="Slide Number"/>
          <p:cNvSpPr txBox="1">
            <a:spLocks noGrp="1"/>
          </p:cNvSpPr>
          <p:nvPr>
            <p:ph type="sldNum" sz="quarter" idx="2"/>
          </p:nvPr>
        </p:nvSpPr>
        <p:spPr>
          <a:xfrm>
            <a:off x="925905" y="3228581"/>
            <a:ext cx="385675" cy="396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grpSp>
        <p:nvGrpSpPr>
          <p:cNvPr id="293" name="Group 22"/>
          <p:cNvGrpSpPr/>
          <p:nvPr/>
        </p:nvGrpSpPr>
        <p:grpSpPr>
          <a:xfrm>
            <a:off x="1" y="228600"/>
            <a:ext cx="2851517" cy="6638629"/>
            <a:chOff x="0" y="0"/>
            <a:chExt cx="2851516" cy="6638628"/>
          </a:xfrm>
        </p:grpSpPr>
        <p:sp>
          <p:nvSpPr>
            <p:cNvPr id="281" name="Freeform 11"/>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82" name="Freeform 12"/>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83" name="Freeform 13"/>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84" name="Freeform 14"/>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85" name="Freeform 15"/>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86" name="Freeform 16"/>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87" name="Freeform 1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88" name="Freeform 18"/>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89" name="Freeform 19"/>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90" name="Freeform 20"/>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91" name="Freeform 21"/>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292" name="Freeform 22"/>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grpSp>
      <p:grpSp>
        <p:nvGrpSpPr>
          <p:cNvPr id="306" name="Group 9"/>
          <p:cNvGrpSpPr/>
          <p:nvPr/>
        </p:nvGrpSpPr>
        <p:grpSpPr>
          <a:xfrm>
            <a:off x="27221" y="-786"/>
            <a:ext cx="2356675" cy="6854040"/>
            <a:chOff x="0" y="0"/>
            <a:chExt cx="2356673" cy="6854039"/>
          </a:xfrm>
        </p:grpSpPr>
        <p:sp>
          <p:nvSpPr>
            <p:cNvPr id="294" name="Freeform 27"/>
            <p:cNvSpPr/>
            <p:nvPr/>
          </p:nvSpPr>
          <p:spPr>
            <a:xfrm>
              <a:off x="0" y="-1"/>
              <a:ext cx="494327" cy="4401046"/>
            </a:xfrm>
            <a:custGeom>
              <a:avLst/>
              <a:gdLst/>
              <a:ahLst/>
              <a:cxnLst>
                <a:cxn ang="0">
                  <a:pos x="wd2" y="hd2"/>
                </a:cxn>
                <a:cxn ang="5400000">
                  <a:pos x="wd2" y="hd2"/>
                </a:cxn>
                <a:cxn ang="10800000">
                  <a:pos x="wd2" y="hd2"/>
                </a:cxn>
                <a:cxn ang="16200000">
                  <a:pos x="wd2" y="hd2"/>
                </a:cxn>
              </a:cxnLst>
              <a:rect l="0" t="0" r="r" b="b"/>
              <a:pathLst>
                <a:path w="21600" h="21600"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95" name="Freeform 28"/>
            <p:cNvSpPr/>
            <p:nvPr/>
          </p:nvSpPr>
          <p:spPr>
            <a:xfrm>
              <a:off x="523067" y="4317258"/>
              <a:ext cx="423436" cy="1580699"/>
            </a:xfrm>
            <a:custGeom>
              <a:avLst/>
              <a:gdLst/>
              <a:ahLst/>
              <a:cxnLst>
                <a:cxn ang="0">
                  <a:pos x="wd2" y="hd2"/>
                </a:cxn>
                <a:cxn ang="5400000">
                  <a:pos x="wd2" y="hd2"/>
                </a:cxn>
                <a:cxn ang="10800000">
                  <a:pos x="wd2" y="hd2"/>
                </a:cxn>
                <a:cxn ang="16200000">
                  <a:pos x="wd2" y="hd2"/>
                </a:cxn>
              </a:cxnLst>
              <a:rect l="0" t="0" r="r" b="b"/>
              <a:pathLst>
                <a:path w="21600" h="21600"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96" name="Freeform 29"/>
            <p:cNvSpPr/>
            <p:nvPr/>
          </p:nvSpPr>
          <p:spPr>
            <a:xfrm>
              <a:off x="979074" y="5863468"/>
              <a:ext cx="431100" cy="990571"/>
            </a:xfrm>
            <a:custGeom>
              <a:avLst/>
              <a:gdLst/>
              <a:ahLst/>
              <a:cxnLst>
                <a:cxn ang="0">
                  <a:pos x="wd2" y="hd2"/>
                </a:cxn>
                <a:cxn ang="5400000">
                  <a:pos x="wd2" y="hd2"/>
                </a:cxn>
                <a:cxn ang="10800000">
                  <a:pos x="wd2" y="hd2"/>
                </a:cxn>
                <a:cxn ang="16200000">
                  <a:pos x="wd2" y="hd2"/>
                </a:cxn>
              </a:cxnLst>
              <a:rect l="0" t="0" r="r" b="b"/>
              <a:pathLst>
                <a:path w="21600" h="21600"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97" name="Freeform 30"/>
            <p:cNvSpPr/>
            <p:nvPr/>
          </p:nvSpPr>
          <p:spPr>
            <a:xfrm>
              <a:off x="494326" y="4365158"/>
              <a:ext cx="551808" cy="2235970"/>
            </a:xfrm>
            <a:custGeom>
              <a:avLst/>
              <a:gdLst/>
              <a:ahLst/>
              <a:cxnLst>
                <a:cxn ang="0">
                  <a:pos x="wd2" y="hd2"/>
                </a:cxn>
                <a:cxn ang="5400000">
                  <a:pos x="wd2" y="hd2"/>
                </a:cxn>
                <a:cxn ang="10800000">
                  <a:pos x="wd2" y="hd2"/>
                </a:cxn>
                <a:cxn ang="16200000">
                  <a:pos x="wd2" y="hd2"/>
                </a:cxn>
              </a:cxnLst>
              <a:rect l="0" t="0" r="r" b="b"/>
              <a:pathLst>
                <a:path w="21600" h="21600"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98" name="Freeform 31"/>
            <p:cNvSpPr/>
            <p:nvPr/>
          </p:nvSpPr>
          <p:spPr>
            <a:xfrm>
              <a:off x="444311" y="1289983"/>
              <a:ext cx="170725" cy="3027276"/>
            </a:xfrm>
            <a:custGeom>
              <a:avLst/>
              <a:gdLst/>
              <a:ahLst/>
              <a:cxnLst>
                <a:cxn ang="0">
                  <a:pos x="wd2" y="hd2"/>
                </a:cxn>
                <a:cxn ang="5400000">
                  <a:pos x="wd2" y="hd2"/>
                </a:cxn>
                <a:cxn ang="10800000">
                  <a:pos x="wd2" y="hd2"/>
                </a:cxn>
                <a:cxn ang="16200000">
                  <a:pos x="wd2" y="hd2"/>
                </a:cxn>
              </a:cxnLst>
              <a:rect l="0" t="0" r="r" b="b"/>
              <a:pathLst>
                <a:path w="21150" h="21600"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99" name="Freeform 32"/>
            <p:cNvSpPr/>
            <p:nvPr/>
          </p:nvSpPr>
          <p:spPr>
            <a:xfrm>
              <a:off x="1084453" y="6572387"/>
              <a:ext cx="134120" cy="281653"/>
            </a:xfrm>
            <a:custGeom>
              <a:avLst/>
              <a:gdLst/>
              <a:ahLst/>
              <a:cxnLst>
                <a:cxn ang="0">
                  <a:pos x="wd2" y="hd2"/>
                </a:cxn>
                <a:cxn ang="5400000">
                  <a:pos x="wd2" y="hd2"/>
                </a:cxn>
                <a:cxn ang="10800000">
                  <a:pos x="wd2" y="hd2"/>
                </a:cxn>
                <a:cxn ang="16200000">
                  <a:pos x="wd2" y="hd2"/>
                </a:cxn>
              </a:cxnLst>
              <a:rect l="0" t="0" r="r" b="b"/>
              <a:pathLst>
                <a:path w="21600" h="21600"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00" name="Freeform 33"/>
            <p:cNvSpPr/>
            <p:nvPr/>
          </p:nvSpPr>
          <p:spPr>
            <a:xfrm>
              <a:off x="475166" y="4108415"/>
              <a:ext cx="82390" cy="511573"/>
            </a:xfrm>
            <a:custGeom>
              <a:avLst/>
              <a:gdLst/>
              <a:ahLst/>
              <a:cxnLst>
                <a:cxn ang="0">
                  <a:pos x="wd2" y="hd2"/>
                </a:cxn>
                <a:cxn ang="5400000">
                  <a:pos x="wd2" y="hd2"/>
                </a:cxn>
                <a:cxn ang="10800000">
                  <a:pos x="wd2" y="hd2"/>
                </a:cxn>
                <a:cxn ang="16200000">
                  <a:pos x="wd2" y="hd2"/>
                </a:cxn>
              </a:cxnLst>
              <a:rect l="0" t="0" r="r" b="b"/>
              <a:pathLst>
                <a:path w="21600" h="21600"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01" name="Freeform 34"/>
            <p:cNvSpPr/>
            <p:nvPr/>
          </p:nvSpPr>
          <p:spPr>
            <a:xfrm>
              <a:off x="946501" y="3146585"/>
              <a:ext cx="1410173" cy="2716884"/>
            </a:xfrm>
            <a:custGeom>
              <a:avLst/>
              <a:gdLst/>
              <a:ahLst/>
              <a:cxnLst>
                <a:cxn ang="0">
                  <a:pos x="wd2" y="hd2"/>
                </a:cxn>
                <a:cxn ang="5400000">
                  <a:pos x="wd2" y="hd2"/>
                </a:cxn>
                <a:cxn ang="10800000">
                  <a:pos x="wd2" y="hd2"/>
                </a:cxn>
                <a:cxn ang="16200000">
                  <a:pos x="wd2" y="hd2"/>
                </a:cxn>
              </a:cxnLst>
              <a:rect l="0" t="0" r="r" b="b"/>
              <a:pathLst>
                <a:path w="21600" h="21600"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02" name="Freeform 35"/>
            <p:cNvSpPr/>
            <p:nvPr/>
          </p:nvSpPr>
          <p:spPr>
            <a:xfrm>
              <a:off x="1046133" y="6601126"/>
              <a:ext cx="120709" cy="2529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03" name="Freeform 36"/>
            <p:cNvSpPr/>
            <p:nvPr/>
          </p:nvSpPr>
          <p:spPr>
            <a:xfrm>
              <a:off x="946501" y="5897956"/>
              <a:ext cx="137953" cy="674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04" name="Freeform 37"/>
            <p:cNvSpPr/>
            <p:nvPr/>
          </p:nvSpPr>
          <p:spPr>
            <a:xfrm>
              <a:off x="946501" y="5773415"/>
              <a:ext cx="38321" cy="228005"/>
            </a:xfrm>
            <a:custGeom>
              <a:avLst/>
              <a:gdLst/>
              <a:ahLst/>
              <a:cxnLst>
                <a:cxn ang="0">
                  <a:pos x="wd2" y="hd2"/>
                </a:cxn>
                <a:cxn ang="5400000">
                  <a:pos x="wd2" y="hd2"/>
                </a:cxn>
                <a:cxn ang="10800000">
                  <a:pos x="wd2" y="hd2"/>
                </a:cxn>
                <a:cxn ang="16200000">
                  <a:pos x="wd2" y="hd2"/>
                </a:cxn>
              </a:cxnLst>
              <a:rect l="0" t="0" r="r" b="b"/>
              <a:pathLst>
                <a:path w="21600" h="21600"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05" name="Freeform 38"/>
            <p:cNvSpPr/>
            <p:nvPr/>
          </p:nvSpPr>
          <p:spPr>
            <a:xfrm>
              <a:off x="979074" y="6323307"/>
              <a:ext cx="210760" cy="530733"/>
            </a:xfrm>
            <a:custGeom>
              <a:avLst/>
              <a:gdLst/>
              <a:ahLst/>
              <a:cxnLst>
                <a:cxn ang="0">
                  <a:pos x="wd2" y="hd2"/>
                </a:cxn>
                <a:cxn ang="5400000">
                  <a:pos x="wd2" y="hd2"/>
                </a:cxn>
                <a:cxn ang="10800000">
                  <a:pos x="wd2" y="hd2"/>
                </a:cxn>
                <a:cxn ang="16200000">
                  <a:pos x="wd2" y="hd2"/>
                </a:cxn>
              </a:cxnLst>
              <a:rect l="0" t="0" r="r" b="b"/>
              <a:pathLst>
                <a:path w="21600" h="21600"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grpSp>
      <p:sp>
        <p:nvSpPr>
          <p:cNvPr id="307" name="Rectangle 6"/>
          <p:cNvSpPr/>
          <p:nvPr/>
        </p:nvSpPr>
        <p:spPr>
          <a:xfrm>
            <a:off x="-1" y="0"/>
            <a:ext cx="182882" cy="6858000"/>
          </a:xfrm>
          <a:prstGeom prst="rect">
            <a:avLst/>
          </a:prstGeom>
          <a:solidFill>
            <a:srgbClr val="766F54"/>
          </a:solidFill>
          <a:ln w="12700">
            <a:miter lim="400000"/>
          </a:ln>
        </p:spPr>
        <p:txBody>
          <a:bodyPr lIns="45719" rIns="45719"/>
          <a:lstStyle/>
          <a:p>
            <a:endParaRPr/>
          </a:p>
        </p:txBody>
      </p:sp>
      <p:sp>
        <p:nvSpPr>
          <p:cNvPr id="308" name="Title Text"/>
          <p:cNvSpPr txBox="1">
            <a:spLocks noGrp="1"/>
          </p:cNvSpPr>
          <p:nvPr>
            <p:ph type="title"/>
          </p:nvPr>
        </p:nvSpPr>
        <p:spPr>
          <a:xfrm>
            <a:off x="2589213" y="2438400"/>
            <a:ext cx="8915401" cy="2724845"/>
          </a:xfrm>
          <a:prstGeom prst="rect">
            <a:avLst/>
          </a:prstGeom>
        </p:spPr>
        <p:txBody>
          <a:bodyPr anchor="b"/>
          <a:lstStyle>
            <a:lvl1pPr>
              <a:defRPr sz="4800"/>
            </a:lvl1pPr>
          </a:lstStyle>
          <a:p>
            <a:r>
              <a:t>Title Text</a:t>
            </a:r>
          </a:p>
        </p:txBody>
      </p:sp>
      <p:sp>
        <p:nvSpPr>
          <p:cNvPr id="309" name="Body Level One…"/>
          <p:cNvSpPr txBox="1">
            <a:spLocks noGrp="1"/>
          </p:cNvSpPr>
          <p:nvPr>
            <p:ph type="body" sz="quarter" idx="1"/>
          </p:nvPr>
        </p:nvSpPr>
        <p:spPr>
          <a:xfrm>
            <a:off x="2589213" y="5181600"/>
            <a:ext cx="8915401" cy="729622"/>
          </a:xfrm>
          <a:prstGeom prst="rect">
            <a:avLst/>
          </a:prstGeom>
        </p:spPr>
        <p:txBody>
          <a:bodyPr/>
          <a:lstStyle>
            <a:lvl1pPr marL="0" indent="0">
              <a:buClrTx/>
              <a:buSzTx/>
              <a:buNone/>
              <a:defRPr>
                <a:solidFill>
                  <a:srgbClr val="595959"/>
                </a:solidFill>
              </a:defRPr>
            </a:lvl1pPr>
            <a:lvl2pPr>
              <a:buClrTx/>
              <a:defRPr>
                <a:solidFill>
                  <a:srgbClr val="595959"/>
                </a:solidFill>
              </a:defRPr>
            </a:lvl2pPr>
            <a:lvl3pPr>
              <a:buClrTx/>
              <a:defRPr>
                <a:solidFill>
                  <a:srgbClr val="595959"/>
                </a:solidFill>
              </a:defRPr>
            </a:lvl3pPr>
            <a:lvl4pPr>
              <a:buClrTx/>
              <a:defRPr>
                <a:solidFill>
                  <a:srgbClr val="595959"/>
                </a:solidFill>
              </a:defRPr>
            </a:lvl4pPr>
            <a:lvl5pPr>
              <a:buClrTx/>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310" name="Freeform 11"/>
          <p:cNvSpPr/>
          <p:nvPr/>
        </p:nvSpPr>
        <p:spPr>
          <a:xfrm flipV="1">
            <a:off x="-4189" y="4911725"/>
            <a:ext cx="1595613" cy="507297"/>
          </a:xfrm>
          <a:custGeom>
            <a:avLst/>
            <a:gdLst/>
            <a:ahLst/>
            <a:cxnLst>
              <a:cxn ang="0">
                <a:pos x="wd2" y="hd2"/>
              </a:cxn>
              <a:cxn ang="5400000">
                <a:pos x="wd2" y="hd2"/>
              </a:cxn>
              <a:cxn ang="10800000">
                <a:pos x="wd2" y="hd2"/>
              </a:cxn>
              <a:cxn ang="16200000">
                <a:pos x="wd2" y="hd2"/>
              </a:cxn>
            </a:cxnLst>
            <a:rect l="0" t="0" r="r" b="b"/>
            <a:pathLst>
              <a:path w="21568" h="21600"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9" rIns="45719"/>
          <a:lstStyle/>
          <a:p>
            <a:endParaRPr/>
          </a:p>
        </p:txBody>
      </p:sp>
      <p:sp>
        <p:nvSpPr>
          <p:cNvPr id="311" name="Slide Number"/>
          <p:cNvSpPr txBox="1">
            <a:spLocks noGrp="1"/>
          </p:cNvSpPr>
          <p:nvPr>
            <p:ph type="sldNum" sz="quarter" idx="2"/>
          </p:nvPr>
        </p:nvSpPr>
        <p:spPr>
          <a:xfrm>
            <a:off x="925905" y="4967529"/>
            <a:ext cx="385675" cy="396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Name Card">
    <p:spTree>
      <p:nvGrpSpPr>
        <p:cNvPr id="1" name=""/>
        <p:cNvGrpSpPr/>
        <p:nvPr/>
      </p:nvGrpSpPr>
      <p:grpSpPr>
        <a:xfrm>
          <a:off x="0" y="0"/>
          <a:ext cx="0" cy="0"/>
          <a:chOff x="0" y="0"/>
          <a:chExt cx="0" cy="0"/>
        </a:xfrm>
      </p:grpSpPr>
      <p:grpSp>
        <p:nvGrpSpPr>
          <p:cNvPr id="330" name="Group 22"/>
          <p:cNvGrpSpPr/>
          <p:nvPr/>
        </p:nvGrpSpPr>
        <p:grpSpPr>
          <a:xfrm>
            <a:off x="1" y="228600"/>
            <a:ext cx="2851517" cy="6638629"/>
            <a:chOff x="0" y="0"/>
            <a:chExt cx="2851516" cy="6638628"/>
          </a:xfrm>
        </p:grpSpPr>
        <p:sp>
          <p:nvSpPr>
            <p:cNvPr id="318" name="Freeform 11"/>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19" name="Freeform 12"/>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20" name="Freeform 13"/>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21" name="Freeform 14"/>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22" name="Freeform 15"/>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23" name="Freeform 16"/>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24" name="Freeform 1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25" name="Freeform 18"/>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26" name="Freeform 19"/>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27" name="Freeform 20"/>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28" name="Freeform 21"/>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29" name="Freeform 22"/>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grpSp>
      <p:grpSp>
        <p:nvGrpSpPr>
          <p:cNvPr id="343" name="Group 9"/>
          <p:cNvGrpSpPr/>
          <p:nvPr/>
        </p:nvGrpSpPr>
        <p:grpSpPr>
          <a:xfrm>
            <a:off x="27221" y="-786"/>
            <a:ext cx="2356675" cy="6854040"/>
            <a:chOff x="0" y="0"/>
            <a:chExt cx="2356673" cy="6854039"/>
          </a:xfrm>
        </p:grpSpPr>
        <p:sp>
          <p:nvSpPr>
            <p:cNvPr id="331" name="Freeform 27"/>
            <p:cNvSpPr/>
            <p:nvPr/>
          </p:nvSpPr>
          <p:spPr>
            <a:xfrm>
              <a:off x="0" y="-1"/>
              <a:ext cx="494327" cy="4401046"/>
            </a:xfrm>
            <a:custGeom>
              <a:avLst/>
              <a:gdLst/>
              <a:ahLst/>
              <a:cxnLst>
                <a:cxn ang="0">
                  <a:pos x="wd2" y="hd2"/>
                </a:cxn>
                <a:cxn ang="5400000">
                  <a:pos x="wd2" y="hd2"/>
                </a:cxn>
                <a:cxn ang="10800000">
                  <a:pos x="wd2" y="hd2"/>
                </a:cxn>
                <a:cxn ang="16200000">
                  <a:pos x="wd2" y="hd2"/>
                </a:cxn>
              </a:cxnLst>
              <a:rect l="0" t="0" r="r" b="b"/>
              <a:pathLst>
                <a:path w="21600" h="21600"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32" name="Freeform 28"/>
            <p:cNvSpPr/>
            <p:nvPr/>
          </p:nvSpPr>
          <p:spPr>
            <a:xfrm>
              <a:off x="523067" y="4317258"/>
              <a:ext cx="423436" cy="1580699"/>
            </a:xfrm>
            <a:custGeom>
              <a:avLst/>
              <a:gdLst/>
              <a:ahLst/>
              <a:cxnLst>
                <a:cxn ang="0">
                  <a:pos x="wd2" y="hd2"/>
                </a:cxn>
                <a:cxn ang="5400000">
                  <a:pos x="wd2" y="hd2"/>
                </a:cxn>
                <a:cxn ang="10800000">
                  <a:pos x="wd2" y="hd2"/>
                </a:cxn>
                <a:cxn ang="16200000">
                  <a:pos x="wd2" y="hd2"/>
                </a:cxn>
              </a:cxnLst>
              <a:rect l="0" t="0" r="r" b="b"/>
              <a:pathLst>
                <a:path w="21600" h="21600"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33" name="Freeform 29"/>
            <p:cNvSpPr/>
            <p:nvPr/>
          </p:nvSpPr>
          <p:spPr>
            <a:xfrm>
              <a:off x="979074" y="5863468"/>
              <a:ext cx="431100" cy="990571"/>
            </a:xfrm>
            <a:custGeom>
              <a:avLst/>
              <a:gdLst/>
              <a:ahLst/>
              <a:cxnLst>
                <a:cxn ang="0">
                  <a:pos x="wd2" y="hd2"/>
                </a:cxn>
                <a:cxn ang="5400000">
                  <a:pos x="wd2" y="hd2"/>
                </a:cxn>
                <a:cxn ang="10800000">
                  <a:pos x="wd2" y="hd2"/>
                </a:cxn>
                <a:cxn ang="16200000">
                  <a:pos x="wd2" y="hd2"/>
                </a:cxn>
              </a:cxnLst>
              <a:rect l="0" t="0" r="r" b="b"/>
              <a:pathLst>
                <a:path w="21600" h="21600"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34" name="Freeform 30"/>
            <p:cNvSpPr/>
            <p:nvPr/>
          </p:nvSpPr>
          <p:spPr>
            <a:xfrm>
              <a:off x="494326" y="4365158"/>
              <a:ext cx="551808" cy="2235970"/>
            </a:xfrm>
            <a:custGeom>
              <a:avLst/>
              <a:gdLst/>
              <a:ahLst/>
              <a:cxnLst>
                <a:cxn ang="0">
                  <a:pos x="wd2" y="hd2"/>
                </a:cxn>
                <a:cxn ang="5400000">
                  <a:pos x="wd2" y="hd2"/>
                </a:cxn>
                <a:cxn ang="10800000">
                  <a:pos x="wd2" y="hd2"/>
                </a:cxn>
                <a:cxn ang="16200000">
                  <a:pos x="wd2" y="hd2"/>
                </a:cxn>
              </a:cxnLst>
              <a:rect l="0" t="0" r="r" b="b"/>
              <a:pathLst>
                <a:path w="21600" h="21600"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35" name="Freeform 31"/>
            <p:cNvSpPr/>
            <p:nvPr/>
          </p:nvSpPr>
          <p:spPr>
            <a:xfrm>
              <a:off x="444311" y="1289983"/>
              <a:ext cx="170725" cy="3027276"/>
            </a:xfrm>
            <a:custGeom>
              <a:avLst/>
              <a:gdLst/>
              <a:ahLst/>
              <a:cxnLst>
                <a:cxn ang="0">
                  <a:pos x="wd2" y="hd2"/>
                </a:cxn>
                <a:cxn ang="5400000">
                  <a:pos x="wd2" y="hd2"/>
                </a:cxn>
                <a:cxn ang="10800000">
                  <a:pos x="wd2" y="hd2"/>
                </a:cxn>
                <a:cxn ang="16200000">
                  <a:pos x="wd2" y="hd2"/>
                </a:cxn>
              </a:cxnLst>
              <a:rect l="0" t="0" r="r" b="b"/>
              <a:pathLst>
                <a:path w="21150" h="21600"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36" name="Freeform 32"/>
            <p:cNvSpPr/>
            <p:nvPr/>
          </p:nvSpPr>
          <p:spPr>
            <a:xfrm>
              <a:off x="1084453" y="6572387"/>
              <a:ext cx="134120" cy="281653"/>
            </a:xfrm>
            <a:custGeom>
              <a:avLst/>
              <a:gdLst/>
              <a:ahLst/>
              <a:cxnLst>
                <a:cxn ang="0">
                  <a:pos x="wd2" y="hd2"/>
                </a:cxn>
                <a:cxn ang="5400000">
                  <a:pos x="wd2" y="hd2"/>
                </a:cxn>
                <a:cxn ang="10800000">
                  <a:pos x="wd2" y="hd2"/>
                </a:cxn>
                <a:cxn ang="16200000">
                  <a:pos x="wd2" y="hd2"/>
                </a:cxn>
              </a:cxnLst>
              <a:rect l="0" t="0" r="r" b="b"/>
              <a:pathLst>
                <a:path w="21600" h="21600"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37" name="Freeform 33"/>
            <p:cNvSpPr/>
            <p:nvPr/>
          </p:nvSpPr>
          <p:spPr>
            <a:xfrm>
              <a:off x="475166" y="4108415"/>
              <a:ext cx="82390" cy="511573"/>
            </a:xfrm>
            <a:custGeom>
              <a:avLst/>
              <a:gdLst/>
              <a:ahLst/>
              <a:cxnLst>
                <a:cxn ang="0">
                  <a:pos x="wd2" y="hd2"/>
                </a:cxn>
                <a:cxn ang="5400000">
                  <a:pos x="wd2" y="hd2"/>
                </a:cxn>
                <a:cxn ang="10800000">
                  <a:pos x="wd2" y="hd2"/>
                </a:cxn>
                <a:cxn ang="16200000">
                  <a:pos x="wd2" y="hd2"/>
                </a:cxn>
              </a:cxnLst>
              <a:rect l="0" t="0" r="r" b="b"/>
              <a:pathLst>
                <a:path w="21600" h="21600"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38" name="Freeform 34"/>
            <p:cNvSpPr/>
            <p:nvPr/>
          </p:nvSpPr>
          <p:spPr>
            <a:xfrm>
              <a:off x="946501" y="3146585"/>
              <a:ext cx="1410173" cy="2716884"/>
            </a:xfrm>
            <a:custGeom>
              <a:avLst/>
              <a:gdLst/>
              <a:ahLst/>
              <a:cxnLst>
                <a:cxn ang="0">
                  <a:pos x="wd2" y="hd2"/>
                </a:cxn>
                <a:cxn ang="5400000">
                  <a:pos x="wd2" y="hd2"/>
                </a:cxn>
                <a:cxn ang="10800000">
                  <a:pos x="wd2" y="hd2"/>
                </a:cxn>
                <a:cxn ang="16200000">
                  <a:pos x="wd2" y="hd2"/>
                </a:cxn>
              </a:cxnLst>
              <a:rect l="0" t="0" r="r" b="b"/>
              <a:pathLst>
                <a:path w="21600" h="21600"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39" name="Freeform 35"/>
            <p:cNvSpPr/>
            <p:nvPr/>
          </p:nvSpPr>
          <p:spPr>
            <a:xfrm>
              <a:off x="1046133" y="6601126"/>
              <a:ext cx="120709" cy="2529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40" name="Freeform 36"/>
            <p:cNvSpPr/>
            <p:nvPr/>
          </p:nvSpPr>
          <p:spPr>
            <a:xfrm>
              <a:off x="946501" y="5897956"/>
              <a:ext cx="137953" cy="674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41" name="Freeform 37"/>
            <p:cNvSpPr/>
            <p:nvPr/>
          </p:nvSpPr>
          <p:spPr>
            <a:xfrm>
              <a:off x="946501" y="5773415"/>
              <a:ext cx="38321" cy="228005"/>
            </a:xfrm>
            <a:custGeom>
              <a:avLst/>
              <a:gdLst/>
              <a:ahLst/>
              <a:cxnLst>
                <a:cxn ang="0">
                  <a:pos x="wd2" y="hd2"/>
                </a:cxn>
                <a:cxn ang="5400000">
                  <a:pos x="wd2" y="hd2"/>
                </a:cxn>
                <a:cxn ang="10800000">
                  <a:pos x="wd2" y="hd2"/>
                </a:cxn>
                <a:cxn ang="16200000">
                  <a:pos x="wd2" y="hd2"/>
                </a:cxn>
              </a:cxnLst>
              <a:rect l="0" t="0" r="r" b="b"/>
              <a:pathLst>
                <a:path w="21600" h="21600"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42" name="Freeform 38"/>
            <p:cNvSpPr/>
            <p:nvPr/>
          </p:nvSpPr>
          <p:spPr>
            <a:xfrm>
              <a:off x="979074" y="6323307"/>
              <a:ext cx="210760" cy="530733"/>
            </a:xfrm>
            <a:custGeom>
              <a:avLst/>
              <a:gdLst/>
              <a:ahLst/>
              <a:cxnLst>
                <a:cxn ang="0">
                  <a:pos x="wd2" y="hd2"/>
                </a:cxn>
                <a:cxn ang="5400000">
                  <a:pos x="wd2" y="hd2"/>
                </a:cxn>
                <a:cxn ang="10800000">
                  <a:pos x="wd2" y="hd2"/>
                </a:cxn>
                <a:cxn ang="16200000">
                  <a:pos x="wd2" y="hd2"/>
                </a:cxn>
              </a:cxnLst>
              <a:rect l="0" t="0" r="r" b="b"/>
              <a:pathLst>
                <a:path w="21600" h="21600"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grpSp>
      <p:sp>
        <p:nvSpPr>
          <p:cNvPr id="344" name="Rectangle 6"/>
          <p:cNvSpPr/>
          <p:nvPr/>
        </p:nvSpPr>
        <p:spPr>
          <a:xfrm>
            <a:off x="-1" y="0"/>
            <a:ext cx="182882" cy="6858000"/>
          </a:xfrm>
          <a:prstGeom prst="rect">
            <a:avLst/>
          </a:prstGeom>
          <a:solidFill>
            <a:srgbClr val="766F54"/>
          </a:solidFill>
          <a:ln w="12700">
            <a:miter lim="400000"/>
          </a:ln>
        </p:spPr>
        <p:txBody>
          <a:bodyPr lIns="45719" rIns="45719"/>
          <a:lstStyle/>
          <a:p>
            <a:endParaRPr/>
          </a:p>
        </p:txBody>
      </p:sp>
      <p:sp>
        <p:nvSpPr>
          <p:cNvPr id="345" name="Title Text"/>
          <p:cNvSpPr txBox="1">
            <a:spLocks noGrp="1"/>
          </p:cNvSpPr>
          <p:nvPr>
            <p:ph type="title"/>
          </p:nvPr>
        </p:nvSpPr>
        <p:spPr>
          <a:xfrm>
            <a:off x="2849948" y="609600"/>
            <a:ext cx="8393927" cy="2895600"/>
          </a:xfrm>
          <a:prstGeom prst="rect">
            <a:avLst/>
          </a:prstGeom>
        </p:spPr>
        <p:txBody>
          <a:bodyPr anchor="ctr"/>
          <a:lstStyle>
            <a:lvl1pPr>
              <a:defRPr sz="4800"/>
            </a:lvl1pPr>
          </a:lstStyle>
          <a:p>
            <a:r>
              <a:t>Title Text</a:t>
            </a:r>
          </a:p>
        </p:txBody>
      </p:sp>
      <p:sp>
        <p:nvSpPr>
          <p:cNvPr id="346" name="Body Level One…"/>
          <p:cNvSpPr txBox="1">
            <a:spLocks noGrp="1"/>
          </p:cNvSpPr>
          <p:nvPr>
            <p:ph type="body" sz="quarter" idx="1"/>
          </p:nvPr>
        </p:nvSpPr>
        <p:spPr>
          <a:xfrm>
            <a:off x="2589211" y="4343400"/>
            <a:ext cx="8915401" cy="838200"/>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347" name="Text Placeholder 3"/>
          <p:cNvSpPr>
            <a:spLocks noGrp="1"/>
          </p:cNvSpPr>
          <p:nvPr>
            <p:ph type="body" sz="quarter" idx="13"/>
          </p:nvPr>
        </p:nvSpPr>
        <p:spPr>
          <a:xfrm>
            <a:off x="2589213" y="5181600"/>
            <a:ext cx="8915401" cy="729623"/>
          </a:xfrm>
          <a:prstGeom prst="rect">
            <a:avLst/>
          </a:prstGeom>
        </p:spPr>
        <p:txBody>
          <a:bodyPr/>
          <a:lstStyle/>
          <a:p>
            <a:pPr marL="0" indent="0">
              <a:buClrTx/>
              <a:buSzTx/>
              <a:buNone/>
              <a:defRPr>
                <a:solidFill>
                  <a:srgbClr val="595959"/>
                </a:solidFill>
              </a:defRPr>
            </a:pPr>
            <a:endParaRPr/>
          </a:p>
        </p:txBody>
      </p:sp>
      <p:sp>
        <p:nvSpPr>
          <p:cNvPr id="348" name="Freeform 11"/>
          <p:cNvSpPr/>
          <p:nvPr/>
        </p:nvSpPr>
        <p:spPr>
          <a:xfrm flipV="1">
            <a:off x="-4189" y="4911725"/>
            <a:ext cx="1595613" cy="507297"/>
          </a:xfrm>
          <a:custGeom>
            <a:avLst/>
            <a:gdLst/>
            <a:ahLst/>
            <a:cxnLst>
              <a:cxn ang="0">
                <a:pos x="wd2" y="hd2"/>
              </a:cxn>
              <a:cxn ang="5400000">
                <a:pos x="wd2" y="hd2"/>
              </a:cxn>
              <a:cxn ang="10800000">
                <a:pos x="wd2" y="hd2"/>
              </a:cxn>
              <a:cxn ang="16200000">
                <a:pos x="wd2" y="hd2"/>
              </a:cxn>
            </a:cxnLst>
            <a:rect l="0" t="0" r="r" b="b"/>
            <a:pathLst>
              <a:path w="21568" h="21600"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9" rIns="45719"/>
          <a:lstStyle/>
          <a:p>
            <a:endParaRPr/>
          </a:p>
        </p:txBody>
      </p:sp>
      <p:sp>
        <p:nvSpPr>
          <p:cNvPr id="349" name="TextBox 16"/>
          <p:cNvSpPr txBox="1"/>
          <p:nvPr/>
        </p:nvSpPr>
        <p:spPr>
          <a:xfrm>
            <a:off x="2513372" y="327092"/>
            <a:ext cx="518161" cy="1226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8000">
                <a:solidFill>
                  <a:schemeClr val="accent1"/>
                </a:solidFill>
                <a:latin typeface="Arial"/>
                <a:ea typeface="Arial"/>
                <a:cs typeface="Arial"/>
                <a:sym typeface="Arial"/>
              </a:defRPr>
            </a:lvl1pPr>
          </a:lstStyle>
          <a:p>
            <a:r>
              <a:t>“</a:t>
            </a:r>
          </a:p>
        </p:txBody>
      </p:sp>
      <p:sp>
        <p:nvSpPr>
          <p:cNvPr id="350" name="TextBox 17"/>
          <p:cNvSpPr txBox="1"/>
          <p:nvPr/>
        </p:nvSpPr>
        <p:spPr>
          <a:xfrm>
            <a:off x="11160571" y="2584393"/>
            <a:ext cx="518161" cy="1226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8000">
                <a:solidFill>
                  <a:schemeClr val="accent1"/>
                </a:solidFill>
                <a:latin typeface="Arial"/>
                <a:ea typeface="Arial"/>
                <a:cs typeface="Arial"/>
                <a:sym typeface="Arial"/>
              </a:defRPr>
            </a:lvl1pPr>
          </a:lstStyle>
          <a:p>
            <a:r>
              <a:t>”</a:t>
            </a:r>
          </a:p>
        </p:txBody>
      </p:sp>
      <p:sp>
        <p:nvSpPr>
          <p:cNvPr id="351" name="Slide Number"/>
          <p:cNvSpPr txBox="1">
            <a:spLocks noGrp="1"/>
          </p:cNvSpPr>
          <p:nvPr>
            <p:ph type="sldNum" sz="quarter" idx="2"/>
          </p:nvPr>
        </p:nvSpPr>
        <p:spPr>
          <a:xfrm>
            <a:off x="925905" y="4967529"/>
            <a:ext cx="385675" cy="396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rue or False">
    <p:spTree>
      <p:nvGrpSpPr>
        <p:cNvPr id="1" name=""/>
        <p:cNvGrpSpPr/>
        <p:nvPr/>
      </p:nvGrpSpPr>
      <p:grpSpPr>
        <a:xfrm>
          <a:off x="0" y="0"/>
          <a:ext cx="0" cy="0"/>
          <a:chOff x="0" y="0"/>
          <a:chExt cx="0" cy="0"/>
        </a:xfrm>
      </p:grpSpPr>
      <p:grpSp>
        <p:nvGrpSpPr>
          <p:cNvPr id="370" name="Group 22"/>
          <p:cNvGrpSpPr/>
          <p:nvPr/>
        </p:nvGrpSpPr>
        <p:grpSpPr>
          <a:xfrm>
            <a:off x="1" y="228600"/>
            <a:ext cx="2851517" cy="6638629"/>
            <a:chOff x="0" y="0"/>
            <a:chExt cx="2851516" cy="6638628"/>
          </a:xfrm>
        </p:grpSpPr>
        <p:sp>
          <p:nvSpPr>
            <p:cNvPr id="358" name="Freeform 11"/>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59" name="Freeform 12"/>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60" name="Freeform 13"/>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61" name="Freeform 14"/>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62" name="Freeform 15"/>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63" name="Freeform 16"/>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64" name="Freeform 1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65" name="Freeform 18"/>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66" name="Freeform 19"/>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67" name="Freeform 20"/>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68" name="Freeform 21"/>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69" name="Freeform 22"/>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grpSp>
      <p:grpSp>
        <p:nvGrpSpPr>
          <p:cNvPr id="383" name="Group 9"/>
          <p:cNvGrpSpPr/>
          <p:nvPr/>
        </p:nvGrpSpPr>
        <p:grpSpPr>
          <a:xfrm>
            <a:off x="27221" y="-786"/>
            <a:ext cx="2356675" cy="6854040"/>
            <a:chOff x="0" y="0"/>
            <a:chExt cx="2356673" cy="6854039"/>
          </a:xfrm>
        </p:grpSpPr>
        <p:sp>
          <p:nvSpPr>
            <p:cNvPr id="371" name="Freeform 27"/>
            <p:cNvSpPr/>
            <p:nvPr/>
          </p:nvSpPr>
          <p:spPr>
            <a:xfrm>
              <a:off x="0" y="-1"/>
              <a:ext cx="494327" cy="4401046"/>
            </a:xfrm>
            <a:custGeom>
              <a:avLst/>
              <a:gdLst/>
              <a:ahLst/>
              <a:cxnLst>
                <a:cxn ang="0">
                  <a:pos x="wd2" y="hd2"/>
                </a:cxn>
                <a:cxn ang="5400000">
                  <a:pos x="wd2" y="hd2"/>
                </a:cxn>
                <a:cxn ang="10800000">
                  <a:pos x="wd2" y="hd2"/>
                </a:cxn>
                <a:cxn ang="16200000">
                  <a:pos x="wd2" y="hd2"/>
                </a:cxn>
              </a:cxnLst>
              <a:rect l="0" t="0" r="r" b="b"/>
              <a:pathLst>
                <a:path w="21600" h="21600"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72" name="Freeform 28"/>
            <p:cNvSpPr/>
            <p:nvPr/>
          </p:nvSpPr>
          <p:spPr>
            <a:xfrm>
              <a:off x="523067" y="4317258"/>
              <a:ext cx="423436" cy="1580699"/>
            </a:xfrm>
            <a:custGeom>
              <a:avLst/>
              <a:gdLst/>
              <a:ahLst/>
              <a:cxnLst>
                <a:cxn ang="0">
                  <a:pos x="wd2" y="hd2"/>
                </a:cxn>
                <a:cxn ang="5400000">
                  <a:pos x="wd2" y="hd2"/>
                </a:cxn>
                <a:cxn ang="10800000">
                  <a:pos x="wd2" y="hd2"/>
                </a:cxn>
                <a:cxn ang="16200000">
                  <a:pos x="wd2" y="hd2"/>
                </a:cxn>
              </a:cxnLst>
              <a:rect l="0" t="0" r="r" b="b"/>
              <a:pathLst>
                <a:path w="21600" h="21600"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73" name="Freeform 29"/>
            <p:cNvSpPr/>
            <p:nvPr/>
          </p:nvSpPr>
          <p:spPr>
            <a:xfrm>
              <a:off x="979074" y="5863468"/>
              <a:ext cx="431100" cy="990571"/>
            </a:xfrm>
            <a:custGeom>
              <a:avLst/>
              <a:gdLst/>
              <a:ahLst/>
              <a:cxnLst>
                <a:cxn ang="0">
                  <a:pos x="wd2" y="hd2"/>
                </a:cxn>
                <a:cxn ang="5400000">
                  <a:pos x="wd2" y="hd2"/>
                </a:cxn>
                <a:cxn ang="10800000">
                  <a:pos x="wd2" y="hd2"/>
                </a:cxn>
                <a:cxn ang="16200000">
                  <a:pos x="wd2" y="hd2"/>
                </a:cxn>
              </a:cxnLst>
              <a:rect l="0" t="0" r="r" b="b"/>
              <a:pathLst>
                <a:path w="21600" h="21600"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74" name="Freeform 30"/>
            <p:cNvSpPr/>
            <p:nvPr/>
          </p:nvSpPr>
          <p:spPr>
            <a:xfrm>
              <a:off x="494326" y="4365158"/>
              <a:ext cx="551808" cy="2235970"/>
            </a:xfrm>
            <a:custGeom>
              <a:avLst/>
              <a:gdLst/>
              <a:ahLst/>
              <a:cxnLst>
                <a:cxn ang="0">
                  <a:pos x="wd2" y="hd2"/>
                </a:cxn>
                <a:cxn ang="5400000">
                  <a:pos x="wd2" y="hd2"/>
                </a:cxn>
                <a:cxn ang="10800000">
                  <a:pos x="wd2" y="hd2"/>
                </a:cxn>
                <a:cxn ang="16200000">
                  <a:pos x="wd2" y="hd2"/>
                </a:cxn>
              </a:cxnLst>
              <a:rect l="0" t="0" r="r" b="b"/>
              <a:pathLst>
                <a:path w="21600" h="21600"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75" name="Freeform 31"/>
            <p:cNvSpPr/>
            <p:nvPr/>
          </p:nvSpPr>
          <p:spPr>
            <a:xfrm>
              <a:off x="444311" y="1289983"/>
              <a:ext cx="170725" cy="3027276"/>
            </a:xfrm>
            <a:custGeom>
              <a:avLst/>
              <a:gdLst/>
              <a:ahLst/>
              <a:cxnLst>
                <a:cxn ang="0">
                  <a:pos x="wd2" y="hd2"/>
                </a:cxn>
                <a:cxn ang="5400000">
                  <a:pos x="wd2" y="hd2"/>
                </a:cxn>
                <a:cxn ang="10800000">
                  <a:pos x="wd2" y="hd2"/>
                </a:cxn>
                <a:cxn ang="16200000">
                  <a:pos x="wd2" y="hd2"/>
                </a:cxn>
              </a:cxnLst>
              <a:rect l="0" t="0" r="r" b="b"/>
              <a:pathLst>
                <a:path w="21150" h="21600"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76" name="Freeform 32"/>
            <p:cNvSpPr/>
            <p:nvPr/>
          </p:nvSpPr>
          <p:spPr>
            <a:xfrm>
              <a:off x="1084453" y="6572387"/>
              <a:ext cx="134120" cy="281653"/>
            </a:xfrm>
            <a:custGeom>
              <a:avLst/>
              <a:gdLst/>
              <a:ahLst/>
              <a:cxnLst>
                <a:cxn ang="0">
                  <a:pos x="wd2" y="hd2"/>
                </a:cxn>
                <a:cxn ang="5400000">
                  <a:pos x="wd2" y="hd2"/>
                </a:cxn>
                <a:cxn ang="10800000">
                  <a:pos x="wd2" y="hd2"/>
                </a:cxn>
                <a:cxn ang="16200000">
                  <a:pos x="wd2" y="hd2"/>
                </a:cxn>
              </a:cxnLst>
              <a:rect l="0" t="0" r="r" b="b"/>
              <a:pathLst>
                <a:path w="21600" h="21600"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77" name="Freeform 33"/>
            <p:cNvSpPr/>
            <p:nvPr/>
          </p:nvSpPr>
          <p:spPr>
            <a:xfrm>
              <a:off x="475166" y="4108415"/>
              <a:ext cx="82390" cy="511573"/>
            </a:xfrm>
            <a:custGeom>
              <a:avLst/>
              <a:gdLst/>
              <a:ahLst/>
              <a:cxnLst>
                <a:cxn ang="0">
                  <a:pos x="wd2" y="hd2"/>
                </a:cxn>
                <a:cxn ang="5400000">
                  <a:pos x="wd2" y="hd2"/>
                </a:cxn>
                <a:cxn ang="10800000">
                  <a:pos x="wd2" y="hd2"/>
                </a:cxn>
                <a:cxn ang="16200000">
                  <a:pos x="wd2" y="hd2"/>
                </a:cxn>
              </a:cxnLst>
              <a:rect l="0" t="0" r="r" b="b"/>
              <a:pathLst>
                <a:path w="21600" h="21600"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78" name="Freeform 34"/>
            <p:cNvSpPr/>
            <p:nvPr/>
          </p:nvSpPr>
          <p:spPr>
            <a:xfrm>
              <a:off x="946501" y="3146585"/>
              <a:ext cx="1410173" cy="2716884"/>
            </a:xfrm>
            <a:custGeom>
              <a:avLst/>
              <a:gdLst/>
              <a:ahLst/>
              <a:cxnLst>
                <a:cxn ang="0">
                  <a:pos x="wd2" y="hd2"/>
                </a:cxn>
                <a:cxn ang="5400000">
                  <a:pos x="wd2" y="hd2"/>
                </a:cxn>
                <a:cxn ang="10800000">
                  <a:pos x="wd2" y="hd2"/>
                </a:cxn>
                <a:cxn ang="16200000">
                  <a:pos x="wd2" y="hd2"/>
                </a:cxn>
              </a:cxnLst>
              <a:rect l="0" t="0" r="r" b="b"/>
              <a:pathLst>
                <a:path w="21600" h="21600"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79" name="Freeform 35"/>
            <p:cNvSpPr/>
            <p:nvPr/>
          </p:nvSpPr>
          <p:spPr>
            <a:xfrm>
              <a:off x="1046133" y="6601126"/>
              <a:ext cx="120709" cy="2529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80" name="Freeform 36"/>
            <p:cNvSpPr/>
            <p:nvPr/>
          </p:nvSpPr>
          <p:spPr>
            <a:xfrm>
              <a:off x="946501" y="5897956"/>
              <a:ext cx="137953" cy="674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81" name="Freeform 37"/>
            <p:cNvSpPr/>
            <p:nvPr/>
          </p:nvSpPr>
          <p:spPr>
            <a:xfrm>
              <a:off x="946501" y="5773415"/>
              <a:ext cx="38321" cy="228005"/>
            </a:xfrm>
            <a:custGeom>
              <a:avLst/>
              <a:gdLst/>
              <a:ahLst/>
              <a:cxnLst>
                <a:cxn ang="0">
                  <a:pos x="wd2" y="hd2"/>
                </a:cxn>
                <a:cxn ang="5400000">
                  <a:pos x="wd2" y="hd2"/>
                </a:cxn>
                <a:cxn ang="10800000">
                  <a:pos x="wd2" y="hd2"/>
                </a:cxn>
                <a:cxn ang="16200000">
                  <a:pos x="wd2" y="hd2"/>
                </a:cxn>
              </a:cxnLst>
              <a:rect l="0" t="0" r="r" b="b"/>
              <a:pathLst>
                <a:path w="21600" h="21600"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382" name="Freeform 38"/>
            <p:cNvSpPr/>
            <p:nvPr/>
          </p:nvSpPr>
          <p:spPr>
            <a:xfrm>
              <a:off x="979074" y="6323307"/>
              <a:ext cx="210760" cy="530733"/>
            </a:xfrm>
            <a:custGeom>
              <a:avLst/>
              <a:gdLst/>
              <a:ahLst/>
              <a:cxnLst>
                <a:cxn ang="0">
                  <a:pos x="wd2" y="hd2"/>
                </a:cxn>
                <a:cxn ang="5400000">
                  <a:pos x="wd2" y="hd2"/>
                </a:cxn>
                <a:cxn ang="10800000">
                  <a:pos x="wd2" y="hd2"/>
                </a:cxn>
                <a:cxn ang="16200000">
                  <a:pos x="wd2" y="hd2"/>
                </a:cxn>
              </a:cxnLst>
              <a:rect l="0" t="0" r="r" b="b"/>
              <a:pathLst>
                <a:path w="21600" h="21600"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grpSp>
      <p:sp>
        <p:nvSpPr>
          <p:cNvPr id="384" name="Rectangle 6"/>
          <p:cNvSpPr/>
          <p:nvPr/>
        </p:nvSpPr>
        <p:spPr>
          <a:xfrm>
            <a:off x="-1" y="0"/>
            <a:ext cx="182882" cy="6858000"/>
          </a:xfrm>
          <a:prstGeom prst="rect">
            <a:avLst/>
          </a:prstGeom>
          <a:solidFill>
            <a:srgbClr val="766F54"/>
          </a:solidFill>
          <a:ln w="12700">
            <a:miter lim="400000"/>
          </a:ln>
        </p:spPr>
        <p:txBody>
          <a:bodyPr lIns="45719" rIns="45719"/>
          <a:lstStyle/>
          <a:p>
            <a:endParaRPr/>
          </a:p>
        </p:txBody>
      </p:sp>
      <p:sp>
        <p:nvSpPr>
          <p:cNvPr id="385" name="Title Text"/>
          <p:cNvSpPr txBox="1">
            <a:spLocks noGrp="1"/>
          </p:cNvSpPr>
          <p:nvPr>
            <p:ph type="title"/>
          </p:nvPr>
        </p:nvSpPr>
        <p:spPr>
          <a:xfrm>
            <a:off x="2589211" y="627407"/>
            <a:ext cx="8915401" cy="2880020"/>
          </a:xfrm>
          <a:prstGeom prst="rect">
            <a:avLst/>
          </a:prstGeom>
        </p:spPr>
        <p:txBody>
          <a:bodyPr anchor="ctr"/>
          <a:lstStyle>
            <a:lvl1pPr>
              <a:defRPr sz="4800"/>
            </a:lvl1pPr>
          </a:lstStyle>
          <a:p>
            <a:r>
              <a:t>Title Text</a:t>
            </a:r>
          </a:p>
        </p:txBody>
      </p:sp>
      <p:sp>
        <p:nvSpPr>
          <p:cNvPr id="386" name="Body Level One…"/>
          <p:cNvSpPr txBox="1">
            <a:spLocks noGrp="1"/>
          </p:cNvSpPr>
          <p:nvPr>
            <p:ph type="body" sz="quarter" idx="1"/>
          </p:nvPr>
        </p:nvSpPr>
        <p:spPr>
          <a:xfrm>
            <a:off x="2589211" y="4343400"/>
            <a:ext cx="8915401" cy="838200"/>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387" name="Text Placeholder 3"/>
          <p:cNvSpPr>
            <a:spLocks noGrp="1"/>
          </p:cNvSpPr>
          <p:nvPr>
            <p:ph type="body" sz="quarter" idx="13"/>
          </p:nvPr>
        </p:nvSpPr>
        <p:spPr>
          <a:xfrm>
            <a:off x="2589213" y="5181600"/>
            <a:ext cx="8915401" cy="729623"/>
          </a:xfrm>
          <a:prstGeom prst="rect">
            <a:avLst/>
          </a:prstGeom>
        </p:spPr>
        <p:txBody>
          <a:bodyPr/>
          <a:lstStyle/>
          <a:p>
            <a:pPr marL="0" indent="0">
              <a:buClrTx/>
              <a:buSzTx/>
              <a:buNone/>
              <a:defRPr>
                <a:solidFill>
                  <a:srgbClr val="595959"/>
                </a:solidFill>
              </a:defRPr>
            </a:pPr>
            <a:endParaRPr/>
          </a:p>
        </p:txBody>
      </p:sp>
      <p:sp>
        <p:nvSpPr>
          <p:cNvPr id="388" name="Freeform 11"/>
          <p:cNvSpPr/>
          <p:nvPr/>
        </p:nvSpPr>
        <p:spPr>
          <a:xfrm flipV="1">
            <a:off x="-4189" y="4911725"/>
            <a:ext cx="1595613" cy="507297"/>
          </a:xfrm>
          <a:custGeom>
            <a:avLst/>
            <a:gdLst/>
            <a:ahLst/>
            <a:cxnLst>
              <a:cxn ang="0">
                <a:pos x="wd2" y="hd2"/>
              </a:cxn>
              <a:cxn ang="5400000">
                <a:pos x="wd2" y="hd2"/>
              </a:cxn>
              <a:cxn ang="10800000">
                <a:pos x="wd2" y="hd2"/>
              </a:cxn>
              <a:cxn ang="16200000">
                <a:pos x="wd2" y="hd2"/>
              </a:cxn>
            </a:cxnLst>
            <a:rect l="0" t="0" r="r" b="b"/>
            <a:pathLst>
              <a:path w="21568" h="21600"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9" rIns="45719"/>
          <a:lstStyle/>
          <a:p>
            <a:endParaRPr/>
          </a:p>
        </p:txBody>
      </p:sp>
      <p:sp>
        <p:nvSpPr>
          <p:cNvPr id="389" name="Slide Number"/>
          <p:cNvSpPr txBox="1">
            <a:spLocks noGrp="1"/>
          </p:cNvSpPr>
          <p:nvPr>
            <p:ph type="sldNum" sz="quarter" idx="2"/>
          </p:nvPr>
        </p:nvSpPr>
        <p:spPr>
          <a:xfrm>
            <a:off x="925905" y="4967529"/>
            <a:ext cx="385675" cy="396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Slide">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sp>
        <p:nvSpPr>
          <p:cNvPr id="396" name="Title Text"/>
          <p:cNvSpPr txBox="1">
            <a:spLocks noGrp="1"/>
          </p:cNvSpPr>
          <p:nvPr>
            <p:ph type="title"/>
          </p:nvPr>
        </p:nvSpPr>
        <p:spPr>
          <a:xfrm>
            <a:off x="684212" y="685798"/>
            <a:ext cx="8001001" cy="2971802"/>
          </a:xfrm>
          <a:prstGeom prst="rect">
            <a:avLst/>
          </a:prstGeom>
        </p:spPr>
        <p:txBody>
          <a:bodyPr anchor="b"/>
          <a:lstStyle>
            <a:lvl1pPr>
              <a:defRPr sz="4800" cap="all">
                <a:solidFill>
                  <a:srgbClr val="FFFFFF"/>
                </a:solidFill>
              </a:defRPr>
            </a:lvl1pPr>
          </a:lstStyle>
          <a:p>
            <a:r>
              <a:t>Title Text</a:t>
            </a:r>
          </a:p>
        </p:txBody>
      </p:sp>
      <p:sp>
        <p:nvSpPr>
          <p:cNvPr id="397" name="Body Level One…"/>
          <p:cNvSpPr txBox="1">
            <a:spLocks noGrp="1"/>
          </p:cNvSpPr>
          <p:nvPr>
            <p:ph type="body" sz="quarter" idx="1"/>
          </p:nvPr>
        </p:nvSpPr>
        <p:spPr>
          <a:xfrm>
            <a:off x="684212" y="3843866"/>
            <a:ext cx="6400801" cy="1947334"/>
          </a:xfrm>
          <a:prstGeom prst="rect">
            <a:avLst/>
          </a:prstGeom>
        </p:spPr>
        <p:txBody>
          <a:bodyPr/>
          <a:lstStyle>
            <a:lvl1pPr marL="0" indent="0">
              <a:spcBef>
                <a:spcPts val="600"/>
              </a:spcBef>
              <a:buClrTx/>
              <a:buSzTx/>
              <a:buNone/>
              <a:defRPr sz="2100">
                <a:solidFill>
                  <a:srgbClr val="0F496F"/>
                </a:solidFill>
              </a:defRPr>
            </a:lvl1pPr>
            <a:lvl2pPr marL="0" indent="457200">
              <a:spcBef>
                <a:spcPts val="600"/>
              </a:spcBef>
              <a:buClrTx/>
              <a:buSzTx/>
              <a:buNone/>
              <a:defRPr sz="2100">
                <a:solidFill>
                  <a:srgbClr val="0F496F"/>
                </a:solidFill>
              </a:defRPr>
            </a:lvl2pPr>
            <a:lvl3pPr marL="0" indent="914400">
              <a:spcBef>
                <a:spcPts val="600"/>
              </a:spcBef>
              <a:buClrTx/>
              <a:buSzTx/>
              <a:buNone/>
              <a:defRPr sz="2100">
                <a:solidFill>
                  <a:srgbClr val="0F496F"/>
                </a:solidFill>
              </a:defRPr>
            </a:lvl3pPr>
            <a:lvl4pPr marL="0" indent="1371600">
              <a:spcBef>
                <a:spcPts val="600"/>
              </a:spcBef>
              <a:buClrTx/>
              <a:buSzTx/>
              <a:buNone/>
              <a:defRPr sz="2100">
                <a:solidFill>
                  <a:srgbClr val="0F496F"/>
                </a:solidFill>
              </a:defRPr>
            </a:lvl4pPr>
            <a:lvl5pPr marL="0" indent="1828800">
              <a:spcBef>
                <a:spcPts val="600"/>
              </a:spcBef>
              <a:buClrTx/>
              <a:buSzTx/>
              <a:buNone/>
              <a:defRPr sz="2100">
                <a:solidFill>
                  <a:srgbClr val="0F496F"/>
                </a:solidFill>
              </a:defRPr>
            </a:lvl5pPr>
          </a:lstStyle>
          <a:p>
            <a:r>
              <a:t>Body Level One</a:t>
            </a:r>
          </a:p>
          <a:p>
            <a:pPr lvl="1"/>
            <a:r>
              <a:t>Body Level Two</a:t>
            </a:r>
          </a:p>
          <a:p>
            <a:pPr lvl="2"/>
            <a:r>
              <a:t>Body Level Three</a:t>
            </a:r>
          </a:p>
          <a:p>
            <a:pPr lvl="3"/>
            <a:r>
              <a:t>Body Level Four</a:t>
            </a:r>
          </a:p>
          <a:p>
            <a:pPr lvl="4"/>
            <a:r>
              <a:t>Body Level Five</a:t>
            </a:r>
          </a:p>
        </p:txBody>
      </p:sp>
      <p:sp>
        <p:nvSpPr>
          <p:cNvPr id="398"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Content">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410" name="Group 6"/>
          <p:cNvGrpSpPr/>
          <p:nvPr/>
        </p:nvGrpSpPr>
        <p:grpSpPr>
          <a:xfrm>
            <a:off x="9206969" y="2963332"/>
            <a:ext cx="2981859" cy="3208869"/>
            <a:chOff x="0" y="0"/>
            <a:chExt cx="2981857" cy="3208867"/>
          </a:xfrm>
        </p:grpSpPr>
        <p:sp>
          <p:nvSpPr>
            <p:cNvPr id="405"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06"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07"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08"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409"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411" name="Title Text"/>
          <p:cNvSpPr txBox="1">
            <a:spLocks noGrp="1"/>
          </p:cNvSpPr>
          <p:nvPr>
            <p:ph type="title"/>
          </p:nvPr>
        </p:nvSpPr>
        <p:spPr>
          <a:xfrm>
            <a:off x="684212" y="4487331"/>
            <a:ext cx="8534401" cy="1507068"/>
          </a:xfrm>
          <a:prstGeom prst="rect">
            <a:avLst/>
          </a:prstGeom>
        </p:spPr>
        <p:txBody>
          <a:bodyPr anchor="ctr"/>
          <a:lstStyle>
            <a:lvl1pPr>
              <a:defRPr cap="all">
                <a:solidFill>
                  <a:srgbClr val="FFFFFF"/>
                </a:solidFill>
              </a:defRPr>
            </a:lvl1pPr>
          </a:lstStyle>
          <a:p>
            <a:r>
              <a:t>Title Text</a:t>
            </a:r>
          </a:p>
        </p:txBody>
      </p:sp>
      <p:sp>
        <p:nvSpPr>
          <p:cNvPr id="412" name="Body Level One…"/>
          <p:cNvSpPr txBox="1">
            <a:spLocks noGrp="1"/>
          </p:cNvSpPr>
          <p:nvPr>
            <p:ph type="body" sz="half" idx="1"/>
          </p:nvPr>
        </p:nvSpPr>
        <p:spPr>
          <a:xfrm>
            <a:off x="684212" y="685800"/>
            <a:ext cx="8534401" cy="3615267"/>
          </a:xfrm>
          <a:prstGeom prst="rect">
            <a:avLst/>
          </a:prstGeom>
        </p:spPr>
        <p:txBody>
          <a:bodyPr anchor="ctr"/>
          <a:lstStyle>
            <a:lvl1pPr marL="285750" indent="-285750">
              <a:spcBef>
                <a:spcPts val="600"/>
              </a:spcBef>
              <a:buClr>
                <a:srgbClr val="FFFFFF"/>
              </a:buClr>
              <a:buSzPct val="80000"/>
              <a:buChar char=""/>
              <a:defRPr sz="2000">
                <a:solidFill>
                  <a:srgbClr val="0F496F"/>
                </a:solidFill>
              </a:defRPr>
            </a:lvl1pPr>
            <a:lvl2pPr marL="774700" indent="-317500">
              <a:spcBef>
                <a:spcPts val="600"/>
              </a:spcBef>
              <a:buClr>
                <a:srgbClr val="FFFFFF"/>
              </a:buClr>
              <a:buSzPct val="80000"/>
              <a:buChar char=""/>
              <a:defRPr sz="2000">
                <a:solidFill>
                  <a:srgbClr val="0F496F"/>
                </a:solidFill>
              </a:defRPr>
            </a:lvl2pPr>
            <a:lvl3pPr marL="1271587" indent="-357187">
              <a:spcBef>
                <a:spcPts val="600"/>
              </a:spcBef>
              <a:buClr>
                <a:srgbClr val="FFFFFF"/>
              </a:buClr>
              <a:buSzPct val="80000"/>
              <a:buChar char=""/>
              <a:defRPr sz="2000">
                <a:solidFill>
                  <a:srgbClr val="0F496F"/>
                </a:solidFill>
              </a:defRPr>
            </a:lvl3pPr>
            <a:lvl4pPr marL="1616528" indent="-244928">
              <a:spcBef>
                <a:spcPts val="600"/>
              </a:spcBef>
              <a:buClr>
                <a:srgbClr val="FFFFFF"/>
              </a:buClr>
              <a:buSzPct val="80000"/>
              <a:buChar char=""/>
              <a:defRPr sz="2000">
                <a:solidFill>
                  <a:srgbClr val="0F496F"/>
                </a:solidFill>
              </a:defRPr>
            </a:lvl4pPr>
            <a:lvl5pPr marL="2073728" indent="-244928">
              <a:spcBef>
                <a:spcPts val="600"/>
              </a:spcBef>
              <a:buClr>
                <a:srgbClr val="FFFFFF"/>
              </a:buClr>
              <a:buSzPct val="80000"/>
              <a:buChar char=""/>
              <a:defRPr sz="2000">
                <a:solidFill>
                  <a:srgbClr val="0F496F"/>
                </a:solidFill>
              </a:defRPr>
            </a:lvl5pPr>
          </a:lstStyle>
          <a:p>
            <a:r>
              <a:t>Body Level One</a:t>
            </a:r>
          </a:p>
          <a:p>
            <a:pPr lvl="1"/>
            <a:r>
              <a:t>Body Level Two</a:t>
            </a:r>
          </a:p>
          <a:p>
            <a:pPr lvl="2"/>
            <a:r>
              <a:t>Body Level Three</a:t>
            </a:r>
          </a:p>
          <a:p>
            <a:pPr lvl="3"/>
            <a:r>
              <a:t>Body Level Four</a:t>
            </a:r>
          </a:p>
          <a:p>
            <a:pPr lvl="4"/>
            <a:r>
              <a:t>Body Level Five</a:t>
            </a:r>
          </a:p>
        </p:txBody>
      </p:sp>
      <p:sp>
        <p:nvSpPr>
          <p:cNvPr id="413"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Section Header">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425" name="Group 6"/>
          <p:cNvGrpSpPr/>
          <p:nvPr/>
        </p:nvGrpSpPr>
        <p:grpSpPr>
          <a:xfrm>
            <a:off x="9206969" y="2963332"/>
            <a:ext cx="2981859" cy="3208869"/>
            <a:chOff x="0" y="0"/>
            <a:chExt cx="2981857" cy="3208867"/>
          </a:xfrm>
        </p:grpSpPr>
        <p:sp>
          <p:nvSpPr>
            <p:cNvPr id="420"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21"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22"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23"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424"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426" name="Title Text"/>
          <p:cNvSpPr txBox="1">
            <a:spLocks noGrp="1"/>
          </p:cNvSpPr>
          <p:nvPr>
            <p:ph type="title"/>
          </p:nvPr>
        </p:nvSpPr>
        <p:spPr>
          <a:xfrm>
            <a:off x="684210" y="2006600"/>
            <a:ext cx="8534402" cy="2281601"/>
          </a:xfrm>
          <a:prstGeom prst="rect">
            <a:avLst/>
          </a:prstGeom>
        </p:spPr>
        <p:txBody>
          <a:bodyPr anchor="b"/>
          <a:lstStyle>
            <a:lvl1pPr>
              <a:defRPr cap="all">
                <a:solidFill>
                  <a:srgbClr val="FFFFFF"/>
                </a:solidFill>
              </a:defRPr>
            </a:lvl1pPr>
          </a:lstStyle>
          <a:p>
            <a:r>
              <a:t>Title Text</a:t>
            </a:r>
          </a:p>
        </p:txBody>
      </p:sp>
      <p:sp>
        <p:nvSpPr>
          <p:cNvPr id="427" name="Body Level One…"/>
          <p:cNvSpPr txBox="1">
            <a:spLocks noGrp="1"/>
          </p:cNvSpPr>
          <p:nvPr>
            <p:ph type="body" sz="quarter" idx="1"/>
          </p:nvPr>
        </p:nvSpPr>
        <p:spPr>
          <a:xfrm>
            <a:off x="684212" y="4495800"/>
            <a:ext cx="8534401" cy="1498600"/>
          </a:xfrm>
          <a:prstGeom prst="rect">
            <a:avLst/>
          </a:prstGeom>
        </p:spPr>
        <p:txBody>
          <a:bodyPr/>
          <a:lstStyle>
            <a:lvl1pPr marL="0" indent="0">
              <a:spcBef>
                <a:spcPts val="600"/>
              </a:spcBef>
              <a:buClrTx/>
              <a:buSzTx/>
              <a:buNone/>
              <a:defRPr>
                <a:solidFill>
                  <a:srgbClr val="0F496F"/>
                </a:solidFill>
              </a:defRPr>
            </a:lvl1pPr>
            <a:lvl2pPr marL="0" indent="457200">
              <a:spcBef>
                <a:spcPts val="600"/>
              </a:spcBef>
              <a:buClrTx/>
              <a:buSzTx/>
              <a:buNone/>
              <a:defRPr>
                <a:solidFill>
                  <a:srgbClr val="0F496F"/>
                </a:solidFill>
              </a:defRPr>
            </a:lvl2pPr>
            <a:lvl3pPr marL="0" indent="914400">
              <a:spcBef>
                <a:spcPts val="600"/>
              </a:spcBef>
              <a:buClrTx/>
              <a:buSzTx/>
              <a:buNone/>
              <a:defRPr>
                <a:solidFill>
                  <a:srgbClr val="0F496F"/>
                </a:solidFill>
              </a:defRPr>
            </a:lvl3pPr>
            <a:lvl4pPr marL="0" indent="1371600">
              <a:spcBef>
                <a:spcPts val="600"/>
              </a:spcBef>
              <a:buClrTx/>
              <a:buSzTx/>
              <a:buNone/>
              <a:defRPr>
                <a:solidFill>
                  <a:srgbClr val="0F496F"/>
                </a:solidFill>
              </a:defRPr>
            </a:lvl4pPr>
            <a:lvl5pPr marL="0" indent="1828800">
              <a:spcBef>
                <a:spcPts val="600"/>
              </a:spcBef>
              <a:buClrTx/>
              <a:buSzTx/>
              <a:buNone/>
              <a:defRPr>
                <a:solidFill>
                  <a:srgbClr val="0F496F"/>
                </a:solidFill>
              </a:defRPr>
            </a:lvl5pPr>
          </a:lstStyle>
          <a:p>
            <a:r>
              <a:t>Body Level One</a:t>
            </a:r>
          </a:p>
          <a:p>
            <a:pPr lvl="1"/>
            <a:r>
              <a:t>Body Level Two</a:t>
            </a:r>
          </a:p>
          <a:p>
            <a:pPr lvl="2"/>
            <a:r>
              <a:t>Body Level Three</a:t>
            </a:r>
          </a:p>
          <a:p>
            <a:pPr lvl="3"/>
            <a:r>
              <a:t>Body Level Four</a:t>
            </a:r>
          </a:p>
          <a:p>
            <a:pPr lvl="4"/>
            <a:r>
              <a:t>Body Level Five</a:t>
            </a:r>
          </a:p>
        </p:txBody>
      </p:sp>
      <p:sp>
        <p:nvSpPr>
          <p:cNvPr id="428"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wo Content">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440" name="Group 6"/>
          <p:cNvGrpSpPr/>
          <p:nvPr/>
        </p:nvGrpSpPr>
        <p:grpSpPr>
          <a:xfrm>
            <a:off x="9206969" y="2963332"/>
            <a:ext cx="2981859" cy="3208869"/>
            <a:chOff x="0" y="0"/>
            <a:chExt cx="2981857" cy="3208867"/>
          </a:xfrm>
        </p:grpSpPr>
        <p:sp>
          <p:nvSpPr>
            <p:cNvPr id="435"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36"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37"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38"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439"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441" name="Title Text"/>
          <p:cNvSpPr txBox="1">
            <a:spLocks noGrp="1"/>
          </p:cNvSpPr>
          <p:nvPr>
            <p:ph type="title"/>
          </p:nvPr>
        </p:nvSpPr>
        <p:spPr>
          <a:xfrm>
            <a:off x="684212" y="4487331"/>
            <a:ext cx="8534401" cy="1507068"/>
          </a:xfrm>
          <a:prstGeom prst="rect">
            <a:avLst/>
          </a:prstGeom>
        </p:spPr>
        <p:txBody>
          <a:bodyPr anchor="ctr"/>
          <a:lstStyle>
            <a:lvl1pPr>
              <a:defRPr cap="all">
                <a:solidFill>
                  <a:srgbClr val="FFFFFF"/>
                </a:solidFill>
              </a:defRPr>
            </a:lvl1pPr>
          </a:lstStyle>
          <a:p>
            <a:r>
              <a:t>Title Text</a:t>
            </a:r>
          </a:p>
        </p:txBody>
      </p:sp>
      <p:sp>
        <p:nvSpPr>
          <p:cNvPr id="442" name="Body Level One…"/>
          <p:cNvSpPr txBox="1">
            <a:spLocks noGrp="1"/>
          </p:cNvSpPr>
          <p:nvPr>
            <p:ph type="body" sz="half" idx="1"/>
          </p:nvPr>
        </p:nvSpPr>
        <p:spPr>
          <a:xfrm>
            <a:off x="684210" y="685800"/>
            <a:ext cx="4937656" cy="3615267"/>
          </a:xfrm>
          <a:prstGeom prst="rect">
            <a:avLst/>
          </a:prstGeom>
        </p:spPr>
        <p:txBody>
          <a:bodyPr anchor="ctr"/>
          <a:lstStyle>
            <a:lvl1pPr marL="285750" indent="-285750">
              <a:spcBef>
                <a:spcPts val="600"/>
              </a:spcBef>
              <a:buClr>
                <a:srgbClr val="FFFFFF"/>
              </a:buClr>
              <a:buSzPct val="80000"/>
              <a:buChar char=""/>
              <a:defRPr sz="2000">
                <a:solidFill>
                  <a:srgbClr val="0F496F"/>
                </a:solidFill>
              </a:defRPr>
            </a:lvl1pPr>
            <a:lvl2pPr marL="774700" indent="-317500">
              <a:spcBef>
                <a:spcPts val="600"/>
              </a:spcBef>
              <a:buClr>
                <a:srgbClr val="FFFFFF"/>
              </a:buClr>
              <a:buSzPct val="80000"/>
              <a:buChar char=""/>
              <a:defRPr sz="2000">
                <a:solidFill>
                  <a:srgbClr val="0F496F"/>
                </a:solidFill>
              </a:defRPr>
            </a:lvl2pPr>
            <a:lvl3pPr marL="1271587" indent="-357187">
              <a:spcBef>
                <a:spcPts val="600"/>
              </a:spcBef>
              <a:buClr>
                <a:srgbClr val="FFFFFF"/>
              </a:buClr>
              <a:buSzPct val="80000"/>
              <a:buChar char=""/>
              <a:defRPr sz="2000">
                <a:solidFill>
                  <a:srgbClr val="0F496F"/>
                </a:solidFill>
              </a:defRPr>
            </a:lvl3pPr>
            <a:lvl4pPr marL="1616528" indent="-244928">
              <a:spcBef>
                <a:spcPts val="600"/>
              </a:spcBef>
              <a:buClr>
                <a:srgbClr val="FFFFFF"/>
              </a:buClr>
              <a:buSzPct val="80000"/>
              <a:buChar char=""/>
              <a:defRPr sz="2000">
                <a:solidFill>
                  <a:srgbClr val="0F496F"/>
                </a:solidFill>
              </a:defRPr>
            </a:lvl4pPr>
            <a:lvl5pPr marL="2073728" indent="-244928">
              <a:spcBef>
                <a:spcPts val="600"/>
              </a:spcBef>
              <a:buClr>
                <a:srgbClr val="FFFFFF"/>
              </a:buClr>
              <a:buSzPct val="80000"/>
              <a:buChar char=""/>
              <a:defRPr sz="2000">
                <a:solidFill>
                  <a:srgbClr val="0F496F"/>
                </a:solidFill>
              </a:defRPr>
            </a:lvl5pPr>
          </a:lstStyle>
          <a:p>
            <a:r>
              <a:t>Body Level One</a:t>
            </a:r>
          </a:p>
          <a:p>
            <a:pPr lvl="1"/>
            <a:r>
              <a:t>Body Level Two</a:t>
            </a:r>
          </a:p>
          <a:p>
            <a:pPr lvl="2"/>
            <a:r>
              <a:t>Body Level Three</a:t>
            </a:r>
          </a:p>
          <a:p>
            <a:pPr lvl="3"/>
            <a:r>
              <a:t>Body Level Four</a:t>
            </a:r>
          </a:p>
          <a:p>
            <a:pPr lvl="4"/>
            <a:r>
              <a:t>Body Level Five</a:t>
            </a:r>
          </a:p>
        </p:txBody>
      </p:sp>
      <p:sp>
        <p:nvSpPr>
          <p:cNvPr id="443"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Comparison">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455" name="Group 6"/>
          <p:cNvGrpSpPr/>
          <p:nvPr/>
        </p:nvGrpSpPr>
        <p:grpSpPr>
          <a:xfrm>
            <a:off x="9206969" y="2963332"/>
            <a:ext cx="2981859" cy="3208869"/>
            <a:chOff x="0" y="0"/>
            <a:chExt cx="2981857" cy="3208867"/>
          </a:xfrm>
        </p:grpSpPr>
        <p:sp>
          <p:nvSpPr>
            <p:cNvPr id="450"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51"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52"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53"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454"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456" name="Title Text"/>
          <p:cNvSpPr txBox="1">
            <a:spLocks noGrp="1"/>
          </p:cNvSpPr>
          <p:nvPr>
            <p:ph type="title"/>
          </p:nvPr>
        </p:nvSpPr>
        <p:spPr>
          <a:xfrm>
            <a:off x="684212" y="4487331"/>
            <a:ext cx="8534401" cy="1507068"/>
          </a:xfrm>
          <a:prstGeom prst="rect">
            <a:avLst/>
          </a:prstGeom>
        </p:spPr>
        <p:txBody>
          <a:bodyPr anchor="ctr"/>
          <a:lstStyle>
            <a:lvl1pPr>
              <a:defRPr cap="all">
                <a:solidFill>
                  <a:srgbClr val="FFFFFF"/>
                </a:solidFill>
              </a:defRPr>
            </a:lvl1pPr>
          </a:lstStyle>
          <a:p>
            <a:r>
              <a:t>Title Text</a:t>
            </a:r>
          </a:p>
        </p:txBody>
      </p:sp>
      <p:sp>
        <p:nvSpPr>
          <p:cNvPr id="457" name="Body Level One…"/>
          <p:cNvSpPr txBox="1">
            <a:spLocks noGrp="1"/>
          </p:cNvSpPr>
          <p:nvPr>
            <p:ph type="body" sz="quarter" idx="1"/>
          </p:nvPr>
        </p:nvSpPr>
        <p:spPr>
          <a:xfrm>
            <a:off x="972080" y="685800"/>
            <a:ext cx="4649788" cy="576263"/>
          </a:xfrm>
          <a:prstGeom prst="rect">
            <a:avLst/>
          </a:prstGeom>
        </p:spPr>
        <p:txBody>
          <a:bodyPr anchor="b"/>
          <a:lstStyle>
            <a:lvl1pPr marL="0" indent="0">
              <a:spcBef>
                <a:spcPts val="600"/>
              </a:spcBef>
              <a:buClrTx/>
              <a:buSzTx/>
              <a:buNone/>
              <a:defRPr sz="2800">
                <a:solidFill>
                  <a:srgbClr val="FFFFFF"/>
                </a:solidFill>
              </a:defRPr>
            </a:lvl1pPr>
            <a:lvl2pPr marL="0" indent="457200">
              <a:spcBef>
                <a:spcPts val="600"/>
              </a:spcBef>
              <a:buClrTx/>
              <a:buSzTx/>
              <a:buNone/>
              <a:defRPr sz="2800">
                <a:solidFill>
                  <a:srgbClr val="FFFFFF"/>
                </a:solidFill>
              </a:defRPr>
            </a:lvl2pPr>
            <a:lvl3pPr marL="0" indent="914400">
              <a:spcBef>
                <a:spcPts val="600"/>
              </a:spcBef>
              <a:buClrTx/>
              <a:buSzTx/>
              <a:buNone/>
              <a:defRPr sz="2800">
                <a:solidFill>
                  <a:srgbClr val="FFFFFF"/>
                </a:solidFill>
              </a:defRPr>
            </a:lvl3pPr>
            <a:lvl4pPr marL="0" indent="1371600">
              <a:spcBef>
                <a:spcPts val="600"/>
              </a:spcBef>
              <a:buClrTx/>
              <a:buSzTx/>
              <a:buNone/>
              <a:defRPr sz="2800">
                <a:solidFill>
                  <a:srgbClr val="FFFFFF"/>
                </a:solidFill>
              </a:defRPr>
            </a:lvl4pPr>
            <a:lvl5pPr marL="0" indent="1828800">
              <a:spcBef>
                <a:spcPts val="600"/>
              </a:spcBef>
              <a:buClrTx/>
              <a:buSzTx/>
              <a:buNone/>
              <a:defRPr sz="2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8" name="Text Placeholder 4"/>
          <p:cNvSpPr>
            <a:spLocks noGrp="1"/>
          </p:cNvSpPr>
          <p:nvPr>
            <p:ph type="body" sz="quarter" idx="13"/>
          </p:nvPr>
        </p:nvSpPr>
        <p:spPr>
          <a:xfrm>
            <a:off x="6079066" y="685800"/>
            <a:ext cx="4665134" cy="576263"/>
          </a:xfrm>
          <a:prstGeom prst="rect">
            <a:avLst/>
          </a:prstGeom>
        </p:spPr>
        <p:txBody>
          <a:bodyPr anchor="b"/>
          <a:lstStyle/>
          <a:p>
            <a:pPr marL="0" indent="0">
              <a:spcBef>
                <a:spcPts val="600"/>
              </a:spcBef>
              <a:buClrTx/>
              <a:buSzTx/>
              <a:buNone/>
              <a:defRPr sz="2800">
                <a:solidFill>
                  <a:srgbClr val="FFFFFF"/>
                </a:solidFill>
              </a:defRPr>
            </a:pPr>
            <a:endParaRPr/>
          </a:p>
        </p:txBody>
      </p:sp>
      <p:sp>
        <p:nvSpPr>
          <p:cNvPr id="459"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6" name="Title Text"/>
          <p:cNvSpPr txBox="1">
            <a:spLocks noGrp="1"/>
          </p:cNvSpPr>
          <p:nvPr>
            <p:ph type="title"/>
          </p:nvPr>
        </p:nvSpPr>
        <p:spPr>
          <a:xfrm>
            <a:off x="2592925" y="624110"/>
            <a:ext cx="8911688" cy="1280891"/>
          </a:xfrm>
          <a:prstGeom prst="rect">
            <a:avLst/>
          </a:prstGeom>
        </p:spPr>
        <p:txBody>
          <a:bodyPr/>
          <a:lstStyle/>
          <a:p>
            <a:r>
              <a:t>Title Text</a:t>
            </a:r>
          </a:p>
        </p:txBody>
      </p:sp>
      <p:sp>
        <p:nvSpPr>
          <p:cNvPr id="77" name="Body Level One…"/>
          <p:cNvSpPr txBox="1">
            <a:spLocks noGrp="1"/>
          </p:cNvSpPr>
          <p:nvPr>
            <p:ph type="body" idx="1"/>
          </p:nvPr>
        </p:nvSpPr>
        <p:spPr>
          <a:xfrm>
            <a:off x="2589211" y="2133600"/>
            <a:ext cx="8915401" cy="377762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Only">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471" name="Group 6"/>
          <p:cNvGrpSpPr/>
          <p:nvPr/>
        </p:nvGrpSpPr>
        <p:grpSpPr>
          <a:xfrm>
            <a:off x="9206969" y="2963332"/>
            <a:ext cx="2981859" cy="3208869"/>
            <a:chOff x="0" y="0"/>
            <a:chExt cx="2981857" cy="3208867"/>
          </a:xfrm>
        </p:grpSpPr>
        <p:sp>
          <p:nvSpPr>
            <p:cNvPr id="466"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67"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68"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69"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470"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472" name="Title Text"/>
          <p:cNvSpPr txBox="1">
            <a:spLocks noGrp="1"/>
          </p:cNvSpPr>
          <p:nvPr>
            <p:ph type="title"/>
          </p:nvPr>
        </p:nvSpPr>
        <p:spPr>
          <a:xfrm>
            <a:off x="684212" y="4487331"/>
            <a:ext cx="8534401" cy="1507068"/>
          </a:xfrm>
          <a:prstGeom prst="rect">
            <a:avLst/>
          </a:prstGeom>
        </p:spPr>
        <p:txBody>
          <a:bodyPr anchor="ctr"/>
          <a:lstStyle>
            <a:lvl1pPr>
              <a:defRPr cap="all">
                <a:solidFill>
                  <a:srgbClr val="FFFFFF"/>
                </a:solidFill>
              </a:defRPr>
            </a:lvl1pPr>
          </a:lstStyle>
          <a:p>
            <a:r>
              <a:t>Title Text</a:t>
            </a:r>
          </a:p>
        </p:txBody>
      </p:sp>
      <p:sp>
        <p:nvSpPr>
          <p:cNvPr id="473"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lank">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485" name="Group 6"/>
          <p:cNvGrpSpPr/>
          <p:nvPr/>
        </p:nvGrpSpPr>
        <p:grpSpPr>
          <a:xfrm>
            <a:off x="9206969" y="2963332"/>
            <a:ext cx="2981859" cy="3208869"/>
            <a:chOff x="0" y="0"/>
            <a:chExt cx="2981857" cy="3208867"/>
          </a:xfrm>
        </p:grpSpPr>
        <p:sp>
          <p:nvSpPr>
            <p:cNvPr id="480"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81"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82"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83"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484"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486"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ontent with Caption">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498" name="Group 6"/>
          <p:cNvGrpSpPr/>
          <p:nvPr/>
        </p:nvGrpSpPr>
        <p:grpSpPr>
          <a:xfrm>
            <a:off x="9206969" y="2963332"/>
            <a:ext cx="2981859" cy="3208869"/>
            <a:chOff x="0" y="0"/>
            <a:chExt cx="2981857" cy="3208867"/>
          </a:xfrm>
        </p:grpSpPr>
        <p:sp>
          <p:nvSpPr>
            <p:cNvPr id="493"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94"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95"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496"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497"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499" name="Title Text"/>
          <p:cNvSpPr txBox="1">
            <a:spLocks noGrp="1"/>
          </p:cNvSpPr>
          <p:nvPr>
            <p:ph type="title"/>
          </p:nvPr>
        </p:nvSpPr>
        <p:spPr>
          <a:xfrm>
            <a:off x="7085011" y="685800"/>
            <a:ext cx="3657601" cy="1371600"/>
          </a:xfrm>
          <a:prstGeom prst="rect">
            <a:avLst/>
          </a:prstGeom>
        </p:spPr>
        <p:txBody>
          <a:bodyPr anchor="b"/>
          <a:lstStyle>
            <a:lvl1pPr>
              <a:defRPr sz="2400" cap="all">
                <a:solidFill>
                  <a:srgbClr val="FFFFFF"/>
                </a:solidFill>
              </a:defRPr>
            </a:lvl1pPr>
          </a:lstStyle>
          <a:p>
            <a:r>
              <a:t>Title Text</a:t>
            </a:r>
          </a:p>
        </p:txBody>
      </p:sp>
      <p:sp>
        <p:nvSpPr>
          <p:cNvPr id="500" name="Body Level One…"/>
          <p:cNvSpPr txBox="1">
            <a:spLocks noGrp="1"/>
          </p:cNvSpPr>
          <p:nvPr>
            <p:ph type="body" sz="half" idx="1"/>
          </p:nvPr>
        </p:nvSpPr>
        <p:spPr>
          <a:xfrm>
            <a:off x="684212" y="685800"/>
            <a:ext cx="5943602" cy="5308600"/>
          </a:xfrm>
          <a:prstGeom prst="rect">
            <a:avLst/>
          </a:prstGeom>
        </p:spPr>
        <p:txBody>
          <a:bodyPr anchor="ctr"/>
          <a:lstStyle>
            <a:lvl1pPr marL="285750" indent="-285750">
              <a:spcBef>
                <a:spcPts val="600"/>
              </a:spcBef>
              <a:buClr>
                <a:srgbClr val="FFFFFF"/>
              </a:buClr>
              <a:buSzPct val="80000"/>
              <a:buChar char=""/>
              <a:defRPr sz="2000">
                <a:solidFill>
                  <a:srgbClr val="0F496F"/>
                </a:solidFill>
              </a:defRPr>
            </a:lvl1pPr>
            <a:lvl2pPr marL="774700" indent="-317500">
              <a:spcBef>
                <a:spcPts val="600"/>
              </a:spcBef>
              <a:buClr>
                <a:srgbClr val="FFFFFF"/>
              </a:buClr>
              <a:buSzPct val="80000"/>
              <a:buChar char=""/>
              <a:defRPr sz="2000">
                <a:solidFill>
                  <a:srgbClr val="0F496F"/>
                </a:solidFill>
              </a:defRPr>
            </a:lvl2pPr>
            <a:lvl3pPr marL="1271587" indent="-357187">
              <a:spcBef>
                <a:spcPts val="600"/>
              </a:spcBef>
              <a:buClr>
                <a:srgbClr val="FFFFFF"/>
              </a:buClr>
              <a:buSzPct val="80000"/>
              <a:buChar char=""/>
              <a:defRPr sz="2000">
                <a:solidFill>
                  <a:srgbClr val="0F496F"/>
                </a:solidFill>
              </a:defRPr>
            </a:lvl3pPr>
            <a:lvl4pPr marL="1616528" indent="-244928">
              <a:spcBef>
                <a:spcPts val="600"/>
              </a:spcBef>
              <a:buClr>
                <a:srgbClr val="FFFFFF"/>
              </a:buClr>
              <a:buSzPct val="80000"/>
              <a:buChar char=""/>
              <a:defRPr sz="2000">
                <a:solidFill>
                  <a:srgbClr val="0F496F"/>
                </a:solidFill>
              </a:defRPr>
            </a:lvl4pPr>
            <a:lvl5pPr marL="2073728" indent="-244928">
              <a:spcBef>
                <a:spcPts val="600"/>
              </a:spcBef>
              <a:buClr>
                <a:srgbClr val="FFFFFF"/>
              </a:buClr>
              <a:buSzPct val="80000"/>
              <a:buChar char=""/>
              <a:defRPr sz="2000">
                <a:solidFill>
                  <a:srgbClr val="0F496F"/>
                </a:solidFill>
              </a:defRPr>
            </a:lvl5pPr>
          </a:lstStyle>
          <a:p>
            <a:r>
              <a:t>Body Level One</a:t>
            </a:r>
          </a:p>
          <a:p>
            <a:pPr lvl="1"/>
            <a:r>
              <a:t>Body Level Two</a:t>
            </a:r>
          </a:p>
          <a:p>
            <a:pPr lvl="2"/>
            <a:r>
              <a:t>Body Level Three</a:t>
            </a:r>
          </a:p>
          <a:p>
            <a:pPr lvl="3"/>
            <a:r>
              <a:t>Body Level Four</a:t>
            </a:r>
          </a:p>
          <a:p>
            <a:pPr lvl="4"/>
            <a:r>
              <a:t>Body Level Five</a:t>
            </a:r>
          </a:p>
        </p:txBody>
      </p:sp>
      <p:sp>
        <p:nvSpPr>
          <p:cNvPr id="501" name="Text Placeholder 3"/>
          <p:cNvSpPr>
            <a:spLocks noGrp="1"/>
          </p:cNvSpPr>
          <p:nvPr>
            <p:ph type="body" sz="quarter" idx="13"/>
          </p:nvPr>
        </p:nvSpPr>
        <p:spPr>
          <a:xfrm>
            <a:off x="7085011" y="2209799"/>
            <a:ext cx="3657601" cy="2091266"/>
          </a:xfrm>
          <a:prstGeom prst="rect">
            <a:avLst/>
          </a:prstGeom>
        </p:spPr>
        <p:txBody>
          <a:bodyPr/>
          <a:lstStyle/>
          <a:p>
            <a:pPr marL="0" indent="0">
              <a:spcBef>
                <a:spcPts val="600"/>
              </a:spcBef>
              <a:buClrTx/>
              <a:buSzTx/>
              <a:buNone/>
              <a:defRPr sz="1600">
                <a:solidFill>
                  <a:srgbClr val="0F496F"/>
                </a:solidFill>
              </a:defRPr>
            </a:pPr>
            <a:endParaRPr/>
          </a:p>
        </p:txBody>
      </p:sp>
      <p:sp>
        <p:nvSpPr>
          <p:cNvPr id="502"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Picture with Caption">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514" name="Group 6"/>
          <p:cNvGrpSpPr/>
          <p:nvPr/>
        </p:nvGrpSpPr>
        <p:grpSpPr>
          <a:xfrm>
            <a:off x="9206969" y="2963332"/>
            <a:ext cx="2981859" cy="3208869"/>
            <a:chOff x="0" y="0"/>
            <a:chExt cx="2981857" cy="3208867"/>
          </a:xfrm>
        </p:grpSpPr>
        <p:sp>
          <p:nvSpPr>
            <p:cNvPr id="509"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10"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11"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12"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513"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515" name="Title Text"/>
          <p:cNvSpPr txBox="1">
            <a:spLocks noGrp="1"/>
          </p:cNvSpPr>
          <p:nvPr>
            <p:ph type="title"/>
          </p:nvPr>
        </p:nvSpPr>
        <p:spPr>
          <a:xfrm>
            <a:off x="4722812" y="1447800"/>
            <a:ext cx="6019801" cy="1143000"/>
          </a:xfrm>
          <a:prstGeom prst="rect">
            <a:avLst/>
          </a:prstGeom>
        </p:spPr>
        <p:txBody>
          <a:bodyPr anchor="b"/>
          <a:lstStyle>
            <a:lvl1pPr>
              <a:defRPr sz="2800" cap="all">
                <a:solidFill>
                  <a:srgbClr val="FFFFFF"/>
                </a:solidFill>
              </a:defRPr>
            </a:lvl1pPr>
          </a:lstStyle>
          <a:p>
            <a:r>
              <a:t>Title Text</a:t>
            </a:r>
          </a:p>
        </p:txBody>
      </p:sp>
      <p:sp>
        <p:nvSpPr>
          <p:cNvPr id="516" name="Picture Placeholder 2"/>
          <p:cNvSpPr>
            <a:spLocks noGrp="1"/>
          </p:cNvSpPr>
          <p:nvPr>
            <p:ph type="pic" sz="quarter" idx="13"/>
          </p:nvPr>
        </p:nvSpPr>
        <p:spPr>
          <a:xfrm>
            <a:off x="989011" y="914400"/>
            <a:ext cx="3280976" cy="4572000"/>
          </a:xfrm>
          <a:prstGeom prst="rect">
            <a:avLst/>
          </a:prstGeom>
          <a:ln w="15875">
            <a:solidFill>
              <a:srgbClr val="FFFFFF">
                <a:alpha val="40000"/>
              </a:srgbClr>
            </a:solidFill>
            <a:round/>
          </a:ln>
        </p:spPr>
        <p:txBody>
          <a:bodyPr lIns="91439" rIns="91439">
            <a:noAutofit/>
          </a:bodyPr>
          <a:lstStyle/>
          <a:p>
            <a:endParaRPr/>
          </a:p>
        </p:txBody>
      </p:sp>
      <p:sp>
        <p:nvSpPr>
          <p:cNvPr id="517" name="Body Level One…"/>
          <p:cNvSpPr txBox="1">
            <a:spLocks noGrp="1"/>
          </p:cNvSpPr>
          <p:nvPr>
            <p:ph type="body" sz="quarter" idx="1"/>
          </p:nvPr>
        </p:nvSpPr>
        <p:spPr>
          <a:xfrm>
            <a:off x="4722812" y="2777065"/>
            <a:ext cx="6021388" cy="2048935"/>
          </a:xfrm>
          <a:prstGeom prst="rect">
            <a:avLst/>
          </a:prstGeom>
        </p:spPr>
        <p:txBody>
          <a:bodyPr/>
          <a:lstStyle>
            <a:lvl1pPr marL="0" indent="0">
              <a:spcBef>
                <a:spcPts val="600"/>
              </a:spcBef>
              <a:buClrTx/>
              <a:buSzTx/>
              <a:buNone/>
              <a:defRPr>
                <a:solidFill>
                  <a:srgbClr val="0F496F"/>
                </a:solidFill>
              </a:defRPr>
            </a:lvl1pPr>
            <a:lvl2pPr marL="0" indent="457200">
              <a:spcBef>
                <a:spcPts val="600"/>
              </a:spcBef>
              <a:buClrTx/>
              <a:buSzTx/>
              <a:buNone/>
              <a:defRPr>
                <a:solidFill>
                  <a:srgbClr val="0F496F"/>
                </a:solidFill>
              </a:defRPr>
            </a:lvl2pPr>
            <a:lvl3pPr marL="0" indent="914400">
              <a:spcBef>
                <a:spcPts val="600"/>
              </a:spcBef>
              <a:buClrTx/>
              <a:buSzTx/>
              <a:buNone/>
              <a:defRPr>
                <a:solidFill>
                  <a:srgbClr val="0F496F"/>
                </a:solidFill>
              </a:defRPr>
            </a:lvl3pPr>
            <a:lvl4pPr marL="0" indent="1371600">
              <a:spcBef>
                <a:spcPts val="600"/>
              </a:spcBef>
              <a:buClrTx/>
              <a:buSzTx/>
              <a:buNone/>
              <a:defRPr>
                <a:solidFill>
                  <a:srgbClr val="0F496F"/>
                </a:solidFill>
              </a:defRPr>
            </a:lvl4pPr>
            <a:lvl5pPr marL="0" indent="1828800">
              <a:spcBef>
                <a:spcPts val="600"/>
              </a:spcBef>
              <a:buClrTx/>
              <a:buSzTx/>
              <a:buNone/>
              <a:defRPr>
                <a:solidFill>
                  <a:srgbClr val="0F496F"/>
                </a:solidFill>
              </a:defRPr>
            </a:lvl5pPr>
          </a:lstStyle>
          <a:p>
            <a:r>
              <a:t>Body Level One</a:t>
            </a:r>
          </a:p>
          <a:p>
            <a:pPr lvl="1"/>
            <a:r>
              <a:t>Body Level Two</a:t>
            </a:r>
          </a:p>
          <a:p>
            <a:pPr lvl="2"/>
            <a:r>
              <a:t>Body Level Three</a:t>
            </a:r>
          </a:p>
          <a:p>
            <a:pPr lvl="3"/>
            <a:r>
              <a:t>Body Level Four</a:t>
            </a:r>
          </a:p>
          <a:p>
            <a:pPr lvl="4"/>
            <a:r>
              <a:t>Body Level Five</a:t>
            </a:r>
          </a:p>
        </p:txBody>
      </p:sp>
      <p:sp>
        <p:nvSpPr>
          <p:cNvPr id="518"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anoramic Picture with Caption">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530" name="Group 6"/>
          <p:cNvGrpSpPr/>
          <p:nvPr/>
        </p:nvGrpSpPr>
        <p:grpSpPr>
          <a:xfrm>
            <a:off x="9206969" y="2963332"/>
            <a:ext cx="2981859" cy="3208869"/>
            <a:chOff x="0" y="0"/>
            <a:chExt cx="2981857" cy="3208867"/>
          </a:xfrm>
        </p:grpSpPr>
        <p:sp>
          <p:nvSpPr>
            <p:cNvPr id="525"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26"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27"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28"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529"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531" name="Title Text"/>
          <p:cNvSpPr txBox="1">
            <a:spLocks noGrp="1"/>
          </p:cNvSpPr>
          <p:nvPr>
            <p:ph type="title"/>
          </p:nvPr>
        </p:nvSpPr>
        <p:spPr>
          <a:xfrm>
            <a:off x="684212" y="4487331"/>
            <a:ext cx="8534401" cy="1507068"/>
          </a:xfrm>
          <a:prstGeom prst="rect">
            <a:avLst/>
          </a:prstGeom>
        </p:spPr>
        <p:txBody>
          <a:bodyPr anchor="ctr"/>
          <a:lstStyle>
            <a:lvl1pPr>
              <a:defRPr cap="all">
                <a:solidFill>
                  <a:srgbClr val="FFFFFF"/>
                </a:solidFill>
              </a:defRPr>
            </a:lvl1pPr>
          </a:lstStyle>
          <a:p>
            <a:r>
              <a:t>Title Text</a:t>
            </a:r>
          </a:p>
        </p:txBody>
      </p:sp>
      <p:sp>
        <p:nvSpPr>
          <p:cNvPr id="532" name="Picture Placeholder 2"/>
          <p:cNvSpPr>
            <a:spLocks noGrp="1"/>
          </p:cNvSpPr>
          <p:nvPr>
            <p:ph type="pic" idx="13"/>
          </p:nvPr>
        </p:nvSpPr>
        <p:spPr>
          <a:xfrm>
            <a:off x="685799" y="533400"/>
            <a:ext cx="10818814" cy="3124200"/>
          </a:xfrm>
          <a:prstGeom prst="rect">
            <a:avLst/>
          </a:prstGeom>
          <a:ln w="15875">
            <a:solidFill>
              <a:srgbClr val="FFFFFF">
                <a:alpha val="40000"/>
              </a:srgbClr>
            </a:solidFill>
            <a:round/>
          </a:ln>
        </p:spPr>
        <p:txBody>
          <a:bodyPr lIns="91439" rIns="91439">
            <a:noAutofit/>
          </a:bodyPr>
          <a:lstStyle/>
          <a:p>
            <a:endParaRPr/>
          </a:p>
        </p:txBody>
      </p:sp>
      <p:sp>
        <p:nvSpPr>
          <p:cNvPr id="533" name="Body Level One…"/>
          <p:cNvSpPr txBox="1">
            <a:spLocks noGrp="1"/>
          </p:cNvSpPr>
          <p:nvPr>
            <p:ph type="body" sz="quarter" idx="1"/>
          </p:nvPr>
        </p:nvSpPr>
        <p:spPr>
          <a:xfrm>
            <a:off x="914402" y="3843866"/>
            <a:ext cx="8304211" cy="457201"/>
          </a:xfrm>
          <a:prstGeom prst="rect">
            <a:avLst/>
          </a:prstGeom>
        </p:spPr>
        <p:txBody>
          <a:bodyPr/>
          <a:lstStyle>
            <a:lvl1pPr marL="0" indent="0">
              <a:spcBef>
                <a:spcPts val="600"/>
              </a:spcBef>
              <a:buClrTx/>
              <a:buSzTx/>
              <a:buNone/>
              <a:defRPr sz="1600">
                <a:solidFill>
                  <a:srgbClr val="0F496F"/>
                </a:solidFill>
              </a:defRPr>
            </a:lvl1pPr>
            <a:lvl2pPr marL="0" indent="457200">
              <a:spcBef>
                <a:spcPts val="600"/>
              </a:spcBef>
              <a:buClrTx/>
              <a:buSzTx/>
              <a:buNone/>
              <a:defRPr sz="1600">
                <a:solidFill>
                  <a:srgbClr val="0F496F"/>
                </a:solidFill>
              </a:defRPr>
            </a:lvl2pPr>
            <a:lvl3pPr marL="0" indent="914400">
              <a:spcBef>
                <a:spcPts val="600"/>
              </a:spcBef>
              <a:buClrTx/>
              <a:buSzTx/>
              <a:buNone/>
              <a:defRPr sz="1600">
                <a:solidFill>
                  <a:srgbClr val="0F496F"/>
                </a:solidFill>
              </a:defRPr>
            </a:lvl3pPr>
            <a:lvl4pPr marL="0" indent="1371600">
              <a:spcBef>
                <a:spcPts val="600"/>
              </a:spcBef>
              <a:buClrTx/>
              <a:buSzTx/>
              <a:buNone/>
              <a:defRPr sz="1600">
                <a:solidFill>
                  <a:srgbClr val="0F496F"/>
                </a:solidFill>
              </a:defRPr>
            </a:lvl4pPr>
            <a:lvl5pPr marL="0" indent="1828800">
              <a:spcBef>
                <a:spcPts val="600"/>
              </a:spcBef>
              <a:buClrTx/>
              <a:buSzTx/>
              <a:buNone/>
              <a:defRPr sz="1600">
                <a:solidFill>
                  <a:srgbClr val="0F496F"/>
                </a:solidFill>
              </a:defRPr>
            </a:lvl5pPr>
          </a:lstStyle>
          <a:p>
            <a:r>
              <a:t>Body Level One</a:t>
            </a:r>
          </a:p>
          <a:p>
            <a:pPr lvl="1"/>
            <a:r>
              <a:t>Body Level Two</a:t>
            </a:r>
          </a:p>
          <a:p>
            <a:pPr lvl="2"/>
            <a:r>
              <a:t>Body Level Three</a:t>
            </a:r>
          </a:p>
          <a:p>
            <a:pPr lvl="3"/>
            <a:r>
              <a:t>Body Level Four</a:t>
            </a:r>
          </a:p>
          <a:p>
            <a:pPr lvl="4"/>
            <a:r>
              <a:t>Body Level Five</a:t>
            </a:r>
          </a:p>
        </p:txBody>
      </p:sp>
      <p:sp>
        <p:nvSpPr>
          <p:cNvPr id="534"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and Caption">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546" name="Group 6"/>
          <p:cNvGrpSpPr/>
          <p:nvPr/>
        </p:nvGrpSpPr>
        <p:grpSpPr>
          <a:xfrm>
            <a:off x="9206969" y="2963332"/>
            <a:ext cx="2981859" cy="3208869"/>
            <a:chOff x="0" y="0"/>
            <a:chExt cx="2981857" cy="3208867"/>
          </a:xfrm>
        </p:grpSpPr>
        <p:sp>
          <p:nvSpPr>
            <p:cNvPr id="541"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42"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43"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44"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545"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547" name="Title Text"/>
          <p:cNvSpPr txBox="1">
            <a:spLocks noGrp="1"/>
          </p:cNvSpPr>
          <p:nvPr>
            <p:ph type="title"/>
          </p:nvPr>
        </p:nvSpPr>
        <p:spPr>
          <a:xfrm>
            <a:off x="684212" y="685800"/>
            <a:ext cx="10058401" cy="2743200"/>
          </a:xfrm>
          <a:prstGeom prst="rect">
            <a:avLst/>
          </a:prstGeom>
        </p:spPr>
        <p:txBody>
          <a:bodyPr anchor="ctr"/>
          <a:lstStyle>
            <a:lvl1pPr>
              <a:defRPr sz="3200" cap="all">
                <a:solidFill>
                  <a:srgbClr val="FFFFFF"/>
                </a:solidFill>
              </a:defRPr>
            </a:lvl1pPr>
          </a:lstStyle>
          <a:p>
            <a:r>
              <a:t>Title Text</a:t>
            </a:r>
          </a:p>
        </p:txBody>
      </p:sp>
      <p:sp>
        <p:nvSpPr>
          <p:cNvPr id="548" name="Body Level One…"/>
          <p:cNvSpPr txBox="1">
            <a:spLocks noGrp="1"/>
          </p:cNvSpPr>
          <p:nvPr>
            <p:ph type="body" sz="quarter" idx="1"/>
          </p:nvPr>
        </p:nvSpPr>
        <p:spPr>
          <a:xfrm>
            <a:off x="684212" y="4114800"/>
            <a:ext cx="8535989" cy="1879600"/>
          </a:xfrm>
          <a:prstGeom prst="rect">
            <a:avLst/>
          </a:prstGeom>
        </p:spPr>
        <p:txBody>
          <a:bodyPr anchor="ctr"/>
          <a:lstStyle>
            <a:lvl1pPr marL="0" indent="0">
              <a:spcBef>
                <a:spcPts val="600"/>
              </a:spcBef>
              <a:buClrTx/>
              <a:buSzTx/>
              <a:buNone/>
              <a:defRPr sz="2000">
                <a:solidFill>
                  <a:srgbClr val="0F496F"/>
                </a:solidFill>
              </a:defRPr>
            </a:lvl1pPr>
            <a:lvl2pPr marL="0" indent="457200">
              <a:spcBef>
                <a:spcPts val="600"/>
              </a:spcBef>
              <a:buClrTx/>
              <a:buSzTx/>
              <a:buNone/>
              <a:defRPr sz="2000">
                <a:solidFill>
                  <a:srgbClr val="0F496F"/>
                </a:solidFill>
              </a:defRPr>
            </a:lvl2pPr>
            <a:lvl3pPr marL="0" indent="914400">
              <a:spcBef>
                <a:spcPts val="600"/>
              </a:spcBef>
              <a:buClrTx/>
              <a:buSzTx/>
              <a:buNone/>
              <a:defRPr sz="2000">
                <a:solidFill>
                  <a:srgbClr val="0F496F"/>
                </a:solidFill>
              </a:defRPr>
            </a:lvl3pPr>
            <a:lvl4pPr marL="0" indent="1371600">
              <a:spcBef>
                <a:spcPts val="600"/>
              </a:spcBef>
              <a:buClrTx/>
              <a:buSzTx/>
              <a:buNone/>
              <a:defRPr sz="2000">
                <a:solidFill>
                  <a:srgbClr val="0F496F"/>
                </a:solidFill>
              </a:defRPr>
            </a:lvl4pPr>
            <a:lvl5pPr marL="0" indent="1828800">
              <a:spcBef>
                <a:spcPts val="600"/>
              </a:spcBef>
              <a:buClrTx/>
              <a:buSzTx/>
              <a:buNone/>
              <a:defRPr sz="2000">
                <a:solidFill>
                  <a:srgbClr val="0F496F"/>
                </a:solidFill>
              </a:defRPr>
            </a:lvl5pPr>
          </a:lstStyle>
          <a:p>
            <a:r>
              <a:t>Body Level One</a:t>
            </a:r>
          </a:p>
          <a:p>
            <a:pPr lvl="1"/>
            <a:r>
              <a:t>Body Level Two</a:t>
            </a:r>
          </a:p>
          <a:p>
            <a:pPr lvl="2"/>
            <a:r>
              <a:t>Body Level Three</a:t>
            </a:r>
          </a:p>
          <a:p>
            <a:pPr lvl="3"/>
            <a:r>
              <a:t>Body Level Four</a:t>
            </a:r>
          </a:p>
          <a:p>
            <a:pPr lvl="4"/>
            <a:r>
              <a:t>Body Level Five</a:t>
            </a:r>
          </a:p>
        </p:txBody>
      </p:sp>
      <p:sp>
        <p:nvSpPr>
          <p:cNvPr id="549"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Quote with Caption">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561" name="Group 6"/>
          <p:cNvGrpSpPr/>
          <p:nvPr/>
        </p:nvGrpSpPr>
        <p:grpSpPr>
          <a:xfrm>
            <a:off x="9206969" y="2963332"/>
            <a:ext cx="2981859" cy="3208869"/>
            <a:chOff x="0" y="0"/>
            <a:chExt cx="2981857" cy="3208867"/>
          </a:xfrm>
        </p:grpSpPr>
        <p:sp>
          <p:nvSpPr>
            <p:cNvPr id="556"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57"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58"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59"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560"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562" name="Title Text"/>
          <p:cNvSpPr txBox="1">
            <a:spLocks noGrp="1"/>
          </p:cNvSpPr>
          <p:nvPr>
            <p:ph type="title"/>
          </p:nvPr>
        </p:nvSpPr>
        <p:spPr>
          <a:xfrm>
            <a:off x="1141411" y="685800"/>
            <a:ext cx="9144001" cy="2743200"/>
          </a:xfrm>
          <a:prstGeom prst="rect">
            <a:avLst/>
          </a:prstGeom>
        </p:spPr>
        <p:txBody>
          <a:bodyPr anchor="ctr"/>
          <a:lstStyle>
            <a:lvl1pPr>
              <a:defRPr sz="3200" cap="all">
                <a:solidFill>
                  <a:srgbClr val="FFFFFF"/>
                </a:solidFill>
              </a:defRPr>
            </a:lvl1pPr>
          </a:lstStyle>
          <a:p>
            <a:r>
              <a:t>Title Text</a:t>
            </a:r>
          </a:p>
        </p:txBody>
      </p:sp>
      <p:sp>
        <p:nvSpPr>
          <p:cNvPr id="563" name="Body Level One…"/>
          <p:cNvSpPr txBox="1">
            <a:spLocks noGrp="1"/>
          </p:cNvSpPr>
          <p:nvPr>
            <p:ph type="body" sz="quarter" idx="1"/>
          </p:nvPr>
        </p:nvSpPr>
        <p:spPr>
          <a:xfrm>
            <a:off x="1446212" y="3429000"/>
            <a:ext cx="8534401" cy="381000"/>
          </a:xfrm>
          <a:prstGeom prst="rect">
            <a:avLst/>
          </a:prstGeom>
        </p:spPr>
        <p:txBody>
          <a:bodyPr anchor="ctr"/>
          <a:lstStyle>
            <a:lvl1pPr marL="0" indent="0">
              <a:spcBef>
                <a:spcPts val="600"/>
              </a:spcBef>
              <a:buClrTx/>
              <a:buSzTx/>
              <a:buNone/>
              <a:defRPr sz="2000">
                <a:solidFill>
                  <a:srgbClr val="0F496F"/>
                </a:solidFill>
              </a:defRPr>
            </a:lvl1pPr>
            <a:lvl2pPr marL="0" indent="457200">
              <a:spcBef>
                <a:spcPts val="600"/>
              </a:spcBef>
              <a:buClrTx/>
              <a:buSzTx/>
              <a:buNone/>
              <a:defRPr sz="2000">
                <a:solidFill>
                  <a:srgbClr val="0F496F"/>
                </a:solidFill>
              </a:defRPr>
            </a:lvl2pPr>
            <a:lvl3pPr marL="0" indent="914400">
              <a:spcBef>
                <a:spcPts val="600"/>
              </a:spcBef>
              <a:buClrTx/>
              <a:buSzTx/>
              <a:buNone/>
              <a:defRPr sz="2000">
                <a:solidFill>
                  <a:srgbClr val="0F496F"/>
                </a:solidFill>
              </a:defRPr>
            </a:lvl3pPr>
            <a:lvl4pPr marL="0" indent="1371600">
              <a:spcBef>
                <a:spcPts val="600"/>
              </a:spcBef>
              <a:buClrTx/>
              <a:buSzTx/>
              <a:buNone/>
              <a:defRPr sz="2000">
                <a:solidFill>
                  <a:srgbClr val="0F496F"/>
                </a:solidFill>
              </a:defRPr>
            </a:lvl4pPr>
            <a:lvl5pPr marL="0" indent="1828800">
              <a:spcBef>
                <a:spcPts val="600"/>
              </a:spcBef>
              <a:buClrTx/>
              <a:buSzTx/>
              <a:buNone/>
              <a:defRPr sz="2000">
                <a:solidFill>
                  <a:srgbClr val="0F496F"/>
                </a:solidFill>
              </a:defRPr>
            </a:lvl5pPr>
          </a:lstStyle>
          <a:p>
            <a:r>
              <a:t>Body Level One</a:t>
            </a:r>
          </a:p>
          <a:p>
            <a:pPr lvl="1"/>
            <a:r>
              <a:t>Body Level Two</a:t>
            </a:r>
          </a:p>
          <a:p>
            <a:pPr lvl="2"/>
            <a:r>
              <a:t>Body Level Three</a:t>
            </a:r>
          </a:p>
          <a:p>
            <a:pPr lvl="3"/>
            <a:r>
              <a:t>Body Level Four</a:t>
            </a:r>
          </a:p>
          <a:p>
            <a:pPr lvl="4"/>
            <a:r>
              <a:t>Body Level Five</a:t>
            </a:r>
          </a:p>
        </p:txBody>
      </p:sp>
      <p:sp>
        <p:nvSpPr>
          <p:cNvPr id="564" name="Text Placeholder 2"/>
          <p:cNvSpPr>
            <a:spLocks noGrp="1"/>
          </p:cNvSpPr>
          <p:nvPr>
            <p:ph type="body" sz="quarter" idx="13"/>
          </p:nvPr>
        </p:nvSpPr>
        <p:spPr>
          <a:xfrm>
            <a:off x="684212" y="4301066"/>
            <a:ext cx="8534401" cy="1684866"/>
          </a:xfrm>
          <a:prstGeom prst="rect">
            <a:avLst/>
          </a:prstGeom>
        </p:spPr>
        <p:txBody>
          <a:bodyPr anchor="ctr"/>
          <a:lstStyle/>
          <a:p>
            <a:pPr marL="0" indent="0">
              <a:spcBef>
                <a:spcPts val="600"/>
              </a:spcBef>
              <a:buClrTx/>
              <a:buSzTx/>
              <a:buNone/>
              <a:defRPr sz="2000">
                <a:solidFill>
                  <a:srgbClr val="0F496F"/>
                </a:solidFill>
              </a:defRPr>
            </a:pPr>
            <a:endParaRPr/>
          </a:p>
        </p:txBody>
      </p:sp>
      <p:sp>
        <p:nvSpPr>
          <p:cNvPr id="565" name="TextBox 13"/>
          <p:cNvSpPr txBox="1"/>
          <p:nvPr/>
        </p:nvSpPr>
        <p:spPr>
          <a:xfrm>
            <a:off x="577531" y="436590"/>
            <a:ext cx="518161" cy="133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8000">
                <a:solidFill>
                  <a:srgbClr val="FFFFFF"/>
                </a:solidFill>
              </a:defRPr>
            </a:lvl1pPr>
          </a:lstStyle>
          <a:p>
            <a:r>
              <a:t>“</a:t>
            </a:r>
          </a:p>
        </p:txBody>
      </p:sp>
      <p:sp>
        <p:nvSpPr>
          <p:cNvPr id="566" name="TextBox 14"/>
          <p:cNvSpPr txBox="1"/>
          <p:nvPr/>
        </p:nvSpPr>
        <p:spPr>
          <a:xfrm>
            <a:off x="10331131" y="2392968"/>
            <a:ext cx="518161" cy="133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r">
              <a:defRPr sz="8000">
                <a:solidFill>
                  <a:srgbClr val="FFFFFF"/>
                </a:solidFill>
              </a:defRPr>
            </a:lvl1pPr>
          </a:lstStyle>
          <a:p>
            <a:r>
              <a:t>”</a:t>
            </a:r>
          </a:p>
        </p:txBody>
      </p:sp>
      <p:sp>
        <p:nvSpPr>
          <p:cNvPr id="567"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Name Card">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579" name="Group 6"/>
          <p:cNvGrpSpPr/>
          <p:nvPr/>
        </p:nvGrpSpPr>
        <p:grpSpPr>
          <a:xfrm>
            <a:off x="9206969" y="2963332"/>
            <a:ext cx="2981859" cy="3208869"/>
            <a:chOff x="0" y="0"/>
            <a:chExt cx="2981857" cy="3208867"/>
          </a:xfrm>
        </p:grpSpPr>
        <p:sp>
          <p:nvSpPr>
            <p:cNvPr id="574"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75"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76"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77"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578"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580" name="Title Text"/>
          <p:cNvSpPr txBox="1">
            <a:spLocks noGrp="1"/>
          </p:cNvSpPr>
          <p:nvPr>
            <p:ph type="title"/>
          </p:nvPr>
        </p:nvSpPr>
        <p:spPr>
          <a:xfrm>
            <a:off x="684212" y="3429000"/>
            <a:ext cx="8534401" cy="1697401"/>
          </a:xfrm>
          <a:prstGeom prst="rect">
            <a:avLst/>
          </a:prstGeom>
        </p:spPr>
        <p:txBody>
          <a:bodyPr anchor="b"/>
          <a:lstStyle>
            <a:lvl1pPr>
              <a:defRPr sz="3200" cap="all">
                <a:solidFill>
                  <a:srgbClr val="FFFFFF"/>
                </a:solidFill>
              </a:defRPr>
            </a:lvl1pPr>
          </a:lstStyle>
          <a:p>
            <a:r>
              <a:t>Title Text</a:t>
            </a:r>
          </a:p>
        </p:txBody>
      </p:sp>
      <p:sp>
        <p:nvSpPr>
          <p:cNvPr id="581" name="Body Level One…"/>
          <p:cNvSpPr txBox="1">
            <a:spLocks noGrp="1"/>
          </p:cNvSpPr>
          <p:nvPr>
            <p:ph type="body" sz="quarter" idx="1"/>
          </p:nvPr>
        </p:nvSpPr>
        <p:spPr>
          <a:xfrm>
            <a:off x="684210" y="5132980"/>
            <a:ext cx="8535991" cy="860401"/>
          </a:xfrm>
          <a:prstGeom prst="rect">
            <a:avLst/>
          </a:prstGeom>
        </p:spPr>
        <p:txBody>
          <a:bodyPr/>
          <a:lstStyle>
            <a:lvl1pPr marL="0" indent="0">
              <a:spcBef>
                <a:spcPts val="600"/>
              </a:spcBef>
              <a:buClrTx/>
              <a:buSzTx/>
              <a:buNone/>
              <a:defRPr sz="2000">
                <a:solidFill>
                  <a:srgbClr val="0F496F"/>
                </a:solidFill>
              </a:defRPr>
            </a:lvl1pPr>
            <a:lvl2pPr marL="0" indent="457200">
              <a:spcBef>
                <a:spcPts val="600"/>
              </a:spcBef>
              <a:buClrTx/>
              <a:buSzTx/>
              <a:buNone/>
              <a:defRPr sz="2000">
                <a:solidFill>
                  <a:srgbClr val="0F496F"/>
                </a:solidFill>
              </a:defRPr>
            </a:lvl2pPr>
            <a:lvl3pPr marL="0" indent="914400">
              <a:spcBef>
                <a:spcPts val="600"/>
              </a:spcBef>
              <a:buClrTx/>
              <a:buSzTx/>
              <a:buNone/>
              <a:defRPr sz="2000">
                <a:solidFill>
                  <a:srgbClr val="0F496F"/>
                </a:solidFill>
              </a:defRPr>
            </a:lvl3pPr>
            <a:lvl4pPr marL="0" indent="1371600">
              <a:spcBef>
                <a:spcPts val="600"/>
              </a:spcBef>
              <a:buClrTx/>
              <a:buSzTx/>
              <a:buNone/>
              <a:defRPr sz="2000">
                <a:solidFill>
                  <a:srgbClr val="0F496F"/>
                </a:solidFill>
              </a:defRPr>
            </a:lvl4pPr>
            <a:lvl5pPr marL="0" indent="1828800">
              <a:spcBef>
                <a:spcPts val="600"/>
              </a:spcBef>
              <a:buClrTx/>
              <a:buSzTx/>
              <a:buNone/>
              <a:defRPr sz="2000">
                <a:solidFill>
                  <a:srgbClr val="0F496F"/>
                </a:solidFill>
              </a:defRPr>
            </a:lvl5pPr>
          </a:lstStyle>
          <a:p>
            <a:r>
              <a:t>Body Level One</a:t>
            </a:r>
          </a:p>
          <a:p>
            <a:pPr lvl="1"/>
            <a:r>
              <a:t>Body Level Two</a:t>
            </a:r>
          </a:p>
          <a:p>
            <a:pPr lvl="2"/>
            <a:r>
              <a:t>Body Level Three</a:t>
            </a:r>
          </a:p>
          <a:p>
            <a:pPr lvl="3"/>
            <a:r>
              <a:t>Body Level Four</a:t>
            </a:r>
          </a:p>
          <a:p>
            <a:pPr lvl="4"/>
            <a:r>
              <a:t>Body Level Five</a:t>
            </a:r>
          </a:p>
        </p:txBody>
      </p:sp>
      <p:sp>
        <p:nvSpPr>
          <p:cNvPr id="582"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Quote Name Card">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594" name="Group 6"/>
          <p:cNvGrpSpPr/>
          <p:nvPr/>
        </p:nvGrpSpPr>
        <p:grpSpPr>
          <a:xfrm>
            <a:off x="9206969" y="2963332"/>
            <a:ext cx="2981859" cy="3208869"/>
            <a:chOff x="0" y="0"/>
            <a:chExt cx="2981857" cy="3208867"/>
          </a:xfrm>
        </p:grpSpPr>
        <p:sp>
          <p:nvSpPr>
            <p:cNvPr id="589"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90"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91"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592"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593"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595" name="Title Text"/>
          <p:cNvSpPr txBox="1">
            <a:spLocks noGrp="1"/>
          </p:cNvSpPr>
          <p:nvPr>
            <p:ph type="title"/>
          </p:nvPr>
        </p:nvSpPr>
        <p:spPr>
          <a:xfrm>
            <a:off x="1141412" y="685800"/>
            <a:ext cx="9144001" cy="2743200"/>
          </a:xfrm>
          <a:prstGeom prst="rect">
            <a:avLst/>
          </a:prstGeom>
        </p:spPr>
        <p:txBody>
          <a:bodyPr anchor="ctr"/>
          <a:lstStyle>
            <a:lvl1pPr>
              <a:defRPr sz="3200" cap="all">
                <a:solidFill>
                  <a:srgbClr val="FFFFFF"/>
                </a:solidFill>
              </a:defRPr>
            </a:lvl1pPr>
          </a:lstStyle>
          <a:p>
            <a:r>
              <a:t>Title Text</a:t>
            </a:r>
          </a:p>
        </p:txBody>
      </p:sp>
      <p:sp>
        <p:nvSpPr>
          <p:cNvPr id="596" name="Body Level One…"/>
          <p:cNvSpPr txBox="1">
            <a:spLocks noGrp="1"/>
          </p:cNvSpPr>
          <p:nvPr>
            <p:ph type="body" sz="quarter" idx="1"/>
          </p:nvPr>
        </p:nvSpPr>
        <p:spPr>
          <a:xfrm>
            <a:off x="684212" y="3928533"/>
            <a:ext cx="8534401" cy="1049867"/>
          </a:xfrm>
          <a:prstGeom prst="rect">
            <a:avLst/>
          </a:prstGeom>
        </p:spPr>
        <p:txBody>
          <a:bodyPr anchor="b"/>
          <a:lstStyle>
            <a:lvl1pPr marL="285750" indent="-571500">
              <a:spcBef>
                <a:spcPts val="600"/>
              </a:spcBef>
              <a:buClrTx/>
              <a:buSzTx/>
              <a:buNone/>
              <a:defRPr sz="2400" cap="all">
                <a:solidFill>
                  <a:srgbClr val="FFFFFF"/>
                </a:solidFill>
              </a:defRPr>
            </a:lvl1pPr>
            <a:lvl2pPr marL="838200" indent="-381000">
              <a:spcBef>
                <a:spcPts val="600"/>
              </a:spcBef>
              <a:buClrTx/>
              <a:buSzPct val="80000"/>
              <a:buChar char=""/>
              <a:defRPr sz="2400" cap="all">
                <a:solidFill>
                  <a:srgbClr val="FFFFFF"/>
                </a:solidFill>
              </a:defRPr>
            </a:lvl2pPr>
            <a:lvl3pPr marL="1343025" indent="-428625">
              <a:spcBef>
                <a:spcPts val="600"/>
              </a:spcBef>
              <a:buClrTx/>
              <a:buSzPct val="80000"/>
              <a:buChar char=""/>
              <a:defRPr sz="2400" cap="all">
                <a:solidFill>
                  <a:srgbClr val="FFFFFF"/>
                </a:solidFill>
              </a:defRPr>
            </a:lvl3pPr>
            <a:lvl4pPr marL="1665514" indent="-293914">
              <a:spcBef>
                <a:spcPts val="600"/>
              </a:spcBef>
              <a:buClrTx/>
              <a:buSzPct val="80000"/>
              <a:buChar char=""/>
              <a:defRPr sz="2400" cap="all">
                <a:solidFill>
                  <a:srgbClr val="FFFFFF"/>
                </a:solidFill>
              </a:defRPr>
            </a:lvl4pPr>
            <a:lvl5pPr marL="2122714" indent="-293914">
              <a:spcBef>
                <a:spcPts val="600"/>
              </a:spcBef>
              <a:buClrTx/>
              <a:buSzPct val="80000"/>
              <a:buChar char=""/>
              <a:defRPr sz="2400" cap="all">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97" name="Text Placeholder 2"/>
          <p:cNvSpPr>
            <a:spLocks noGrp="1"/>
          </p:cNvSpPr>
          <p:nvPr>
            <p:ph type="body" sz="quarter" idx="13"/>
          </p:nvPr>
        </p:nvSpPr>
        <p:spPr>
          <a:xfrm>
            <a:off x="684211" y="4978400"/>
            <a:ext cx="8534401" cy="1016000"/>
          </a:xfrm>
          <a:prstGeom prst="rect">
            <a:avLst/>
          </a:prstGeom>
        </p:spPr>
        <p:txBody>
          <a:bodyPr/>
          <a:lstStyle/>
          <a:p>
            <a:pPr marL="0" indent="0">
              <a:spcBef>
                <a:spcPts val="600"/>
              </a:spcBef>
              <a:buClrTx/>
              <a:buSzTx/>
              <a:buNone/>
              <a:defRPr>
                <a:solidFill>
                  <a:srgbClr val="0F496F"/>
                </a:solidFill>
              </a:defRPr>
            </a:pPr>
            <a:endParaRPr/>
          </a:p>
        </p:txBody>
      </p:sp>
      <p:sp>
        <p:nvSpPr>
          <p:cNvPr id="598" name="TextBox 10"/>
          <p:cNvSpPr txBox="1"/>
          <p:nvPr/>
        </p:nvSpPr>
        <p:spPr>
          <a:xfrm>
            <a:off x="577531" y="436590"/>
            <a:ext cx="518161" cy="133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8000">
                <a:solidFill>
                  <a:srgbClr val="FFFFFF"/>
                </a:solidFill>
              </a:defRPr>
            </a:lvl1pPr>
          </a:lstStyle>
          <a:p>
            <a:r>
              <a:t>“</a:t>
            </a:r>
          </a:p>
        </p:txBody>
      </p:sp>
      <p:sp>
        <p:nvSpPr>
          <p:cNvPr id="599" name="TextBox 11"/>
          <p:cNvSpPr txBox="1"/>
          <p:nvPr/>
        </p:nvSpPr>
        <p:spPr>
          <a:xfrm>
            <a:off x="10331131" y="2392968"/>
            <a:ext cx="518161" cy="1336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r">
              <a:defRPr sz="8000">
                <a:solidFill>
                  <a:srgbClr val="FFFFFF"/>
                </a:solidFill>
              </a:defRPr>
            </a:lvl1pPr>
          </a:lstStyle>
          <a:p>
            <a:r>
              <a:t>”</a:t>
            </a:r>
          </a:p>
        </p:txBody>
      </p:sp>
      <p:sp>
        <p:nvSpPr>
          <p:cNvPr id="600"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rue or False">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612" name="Group 6"/>
          <p:cNvGrpSpPr/>
          <p:nvPr/>
        </p:nvGrpSpPr>
        <p:grpSpPr>
          <a:xfrm>
            <a:off x="9206969" y="2963332"/>
            <a:ext cx="2981859" cy="3208869"/>
            <a:chOff x="0" y="0"/>
            <a:chExt cx="2981857" cy="3208867"/>
          </a:xfrm>
        </p:grpSpPr>
        <p:sp>
          <p:nvSpPr>
            <p:cNvPr id="607" name="Straight Connector 7"/>
            <p:cNvSpPr/>
            <p:nvPr/>
          </p:nvSpPr>
          <p:spPr>
            <a:xfrm flipH="1">
              <a:off x="2069043" y="-1"/>
              <a:ext cx="912815" cy="912813"/>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608" name="Straight Connector 8"/>
            <p:cNvSpPr/>
            <p:nvPr/>
          </p:nvSpPr>
          <p:spPr>
            <a:xfrm flipH="1">
              <a:off x="0" y="227010"/>
              <a:ext cx="2981857" cy="2981858"/>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609" name="Straight Connector 9"/>
            <p:cNvSpPr/>
            <p:nvPr/>
          </p:nvSpPr>
          <p:spPr>
            <a:xfrm flipH="1">
              <a:off x="1085322" y="321733"/>
              <a:ext cx="1896535" cy="1896534"/>
            </a:xfrm>
            <a:prstGeom prst="line">
              <a:avLst/>
            </a:prstGeom>
            <a:noFill/>
            <a:ln w="9525" cap="rnd">
              <a:solidFill>
                <a:srgbClr val="FFFFFF"/>
              </a:solidFill>
              <a:prstDash val="solid"/>
              <a:round/>
            </a:ln>
            <a:effectLst/>
          </p:spPr>
          <p:txBody>
            <a:bodyPr wrap="square" lIns="45719" tIns="45719" rIns="45719" bIns="45719" numCol="1" anchor="t">
              <a:noAutofit/>
            </a:bodyPr>
            <a:lstStyle/>
            <a:p>
              <a:endParaRPr/>
            </a:p>
          </p:txBody>
        </p:sp>
        <p:sp>
          <p:nvSpPr>
            <p:cNvPr id="610" name="Straight Connector 10"/>
            <p:cNvSpPr/>
            <p:nvPr/>
          </p:nvSpPr>
          <p:spPr>
            <a:xfrm flipH="1">
              <a:off x="1236134" y="167746"/>
              <a:ext cx="1745722" cy="1745721"/>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sp>
          <p:nvSpPr>
            <p:cNvPr id="611" name="Straight Connector 11"/>
            <p:cNvSpPr/>
            <p:nvPr/>
          </p:nvSpPr>
          <p:spPr>
            <a:xfrm flipH="1">
              <a:off x="1711857" y="719667"/>
              <a:ext cx="1270002" cy="1270000"/>
            </a:xfrm>
            <a:prstGeom prst="line">
              <a:avLst/>
            </a:prstGeom>
            <a:noFill/>
            <a:ln w="28575" cap="rnd">
              <a:solidFill>
                <a:srgbClr val="FFFFFF"/>
              </a:solidFill>
              <a:prstDash val="solid"/>
              <a:round/>
            </a:ln>
            <a:effectLst/>
          </p:spPr>
          <p:txBody>
            <a:bodyPr wrap="square" lIns="45719" tIns="45719" rIns="45719" bIns="45719" numCol="1" anchor="t">
              <a:noAutofit/>
            </a:bodyPr>
            <a:lstStyle/>
            <a:p>
              <a:endParaRPr/>
            </a:p>
          </p:txBody>
        </p:sp>
      </p:grpSp>
      <p:sp>
        <p:nvSpPr>
          <p:cNvPr id="613" name="Title Text"/>
          <p:cNvSpPr txBox="1">
            <a:spLocks noGrp="1"/>
          </p:cNvSpPr>
          <p:nvPr>
            <p:ph type="title"/>
          </p:nvPr>
        </p:nvSpPr>
        <p:spPr>
          <a:xfrm>
            <a:off x="684212" y="685800"/>
            <a:ext cx="10058401" cy="2743200"/>
          </a:xfrm>
          <a:prstGeom prst="rect">
            <a:avLst/>
          </a:prstGeom>
        </p:spPr>
        <p:txBody>
          <a:bodyPr anchor="ctr"/>
          <a:lstStyle>
            <a:lvl1pPr>
              <a:defRPr cap="all">
                <a:solidFill>
                  <a:srgbClr val="FFFFFF"/>
                </a:solidFill>
              </a:defRPr>
            </a:lvl1pPr>
          </a:lstStyle>
          <a:p>
            <a:r>
              <a:t>Title Text</a:t>
            </a:r>
          </a:p>
        </p:txBody>
      </p:sp>
      <p:sp>
        <p:nvSpPr>
          <p:cNvPr id="614" name="Body Level One…"/>
          <p:cNvSpPr txBox="1">
            <a:spLocks noGrp="1"/>
          </p:cNvSpPr>
          <p:nvPr>
            <p:ph type="body" sz="quarter" idx="1"/>
          </p:nvPr>
        </p:nvSpPr>
        <p:spPr>
          <a:xfrm>
            <a:off x="684212" y="3928533"/>
            <a:ext cx="8534401" cy="838201"/>
          </a:xfrm>
          <a:prstGeom prst="rect">
            <a:avLst/>
          </a:prstGeom>
        </p:spPr>
        <p:txBody>
          <a:bodyPr anchor="b"/>
          <a:lstStyle>
            <a:lvl1pPr marL="285750" indent="-571500">
              <a:spcBef>
                <a:spcPts val="600"/>
              </a:spcBef>
              <a:buClrTx/>
              <a:buSzTx/>
              <a:buNone/>
              <a:defRPr sz="2400" cap="all">
                <a:solidFill>
                  <a:srgbClr val="FFFFFF"/>
                </a:solidFill>
              </a:defRPr>
            </a:lvl1pPr>
            <a:lvl2pPr marL="838200" indent="-381000">
              <a:spcBef>
                <a:spcPts val="600"/>
              </a:spcBef>
              <a:buClrTx/>
              <a:buSzPct val="80000"/>
              <a:buChar char=""/>
              <a:defRPr sz="2400" cap="all">
                <a:solidFill>
                  <a:srgbClr val="FFFFFF"/>
                </a:solidFill>
              </a:defRPr>
            </a:lvl2pPr>
            <a:lvl3pPr marL="1343025" indent="-428625">
              <a:spcBef>
                <a:spcPts val="600"/>
              </a:spcBef>
              <a:buClrTx/>
              <a:buSzPct val="80000"/>
              <a:buChar char=""/>
              <a:defRPr sz="2400" cap="all">
                <a:solidFill>
                  <a:srgbClr val="FFFFFF"/>
                </a:solidFill>
              </a:defRPr>
            </a:lvl3pPr>
            <a:lvl4pPr marL="1665514" indent="-293914">
              <a:spcBef>
                <a:spcPts val="600"/>
              </a:spcBef>
              <a:buClrTx/>
              <a:buSzPct val="80000"/>
              <a:buChar char=""/>
              <a:defRPr sz="2400" cap="all">
                <a:solidFill>
                  <a:srgbClr val="FFFFFF"/>
                </a:solidFill>
              </a:defRPr>
            </a:lvl4pPr>
            <a:lvl5pPr marL="2122714" indent="-293914">
              <a:spcBef>
                <a:spcPts val="600"/>
              </a:spcBef>
              <a:buClrTx/>
              <a:buSzPct val="80000"/>
              <a:buChar char=""/>
              <a:defRPr sz="2400" cap="all">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15" name="Text Placeholder 2"/>
          <p:cNvSpPr>
            <a:spLocks noGrp="1"/>
          </p:cNvSpPr>
          <p:nvPr>
            <p:ph type="body" sz="quarter" idx="13"/>
          </p:nvPr>
        </p:nvSpPr>
        <p:spPr>
          <a:xfrm>
            <a:off x="684211" y="4766731"/>
            <a:ext cx="8534401" cy="1227668"/>
          </a:xfrm>
          <a:prstGeom prst="rect">
            <a:avLst/>
          </a:prstGeom>
        </p:spPr>
        <p:txBody>
          <a:bodyPr/>
          <a:lstStyle/>
          <a:p>
            <a:pPr marL="0" indent="0">
              <a:spcBef>
                <a:spcPts val="600"/>
              </a:spcBef>
              <a:buClrTx/>
              <a:buSzTx/>
              <a:buNone/>
              <a:defRPr>
                <a:solidFill>
                  <a:srgbClr val="0F496F"/>
                </a:solidFill>
              </a:defRPr>
            </a:pPr>
            <a:endParaRPr/>
          </a:p>
        </p:txBody>
      </p:sp>
      <p:sp>
        <p:nvSpPr>
          <p:cNvPr id="616" name="Slide Number"/>
          <p:cNvSpPr txBox="1">
            <a:spLocks noGrp="1"/>
          </p:cNvSpPr>
          <p:nvPr>
            <p:ph type="sldNum" sz="quarter" idx="2"/>
          </p:nvPr>
        </p:nvSpPr>
        <p:spPr>
          <a:xfrm>
            <a:off x="10950851" y="5661659"/>
            <a:ext cx="554595" cy="586741"/>
          </a:xfrm>
          <a:prstGeom prst="rect">
            <a:avLst/>
          </a:prstGeom>
        </p:spPr>
        <p:txBody>
          <a:bodyPr anchor="b"/>
          <a:lstStyle>
            <a:lvl1pPr>
              <a:defRPr sz="3200">
                <a:solidFill>
                  <a:srgbClr val="0A314A"/>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grpSp>
        <p:nvGrpSpPr>
          <p:cNvPr id="97" name="Group 22"/>
          <p:cNvGrpSpPr/>
          <p:nvPr/>
        </p:nvGrpSpPr>
        <p:grpSpPr>
          <a:xfrm>
            <a:off x="1" y="228600"/>
            <a:ext cx="2851517" cy="6638629"/>
            <a:chOff x="0" y="0"/>
            <a:chExt cx="2851516" cy="6638628"/>
          </a:xfrm>
        </p:grpSpPr>
        <p:sp>
          <p:nvSpPr>
            <p:cNvPr id="85" name="Freeform 11"/>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86" name="Freeform 12"/>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87" name="Freeform 13"/>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88" name="Freeform 14"/>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89" name="Freeform 15"/>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90" name="Freeform 16"/>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91" name="Freeform 1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92" name="Freeform 18"/>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93" name="Freeform 19"/>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94" name="Freeform 20"/>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95" name="Freeform 21"/>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96" name="Freeform 22"/>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grpSp>
      <p:grpSp>
        <p:nvGrpSpPr>
          <p:cNvPr id="110" name="Group 9"/>
          <p:cNvGrpSpPr/>
          <p:nvPr/>
        </p:nvGrpSpPr>
        <p:grpSpPr>
          <a:xfrm>
            <a:off x="27221" y="-786"/>
            <a:ext cx="2356675" cy="6854040"/>
            <a:chOff x="0" y="0"/>
            <a:chExt cx="2356673" cy="6854039"/>
          </a:xfrm>
        </p:grpSpPr>
        <p:sp>
          <p:nvSpPr>
            <p:cNvPr id="98" name="Freeform 27"/>
            <p:cNvSpPr/>
            <p:nvPr/>
          </p:nvSpPr>
          <p:spPr>
            <a:xfrm>
              <a:off x="0" y="-1"/>
              <a:ext cx="494327" cy="4401046"/>
            </a:xfrm>
            <a:custGeom>
              <a:avLst/>
              <a:gdLst/>
              <a:ahLst/>
              <a:cxnLst>
                <a:cxn ang="0">
                  <a:pos x="wd2" y="hd2"/>
                </a:cxn>
                <a:cxn ang="5400000">
                  <a:pos x="wd2" y="hd2"/>
                </a:cxn>
                <a:cxn ang="10800000">
                  <a:pos x="wd2" y="hd2"/>
                </a:cxn>
                <a:cxn ang="16200000">
                  <a:pos x="wd2" y="hd2"/>
                </a:cxn>
              </a:cxnLst>
              <a:rect l="0" t="0" r="r" b="b"/>
              <a:pathLst>
                <a:path w="21600" h="21600"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99" name="Freeform 28"/>
            <p:cNvSpPr/>
            <p:nvPr/>
          </p:nvSpPr>
          <p:spPr>
            <a:xfrm>
              <a:off x="523067" y="4317258"/>
              <a:ext cx="423436" cy="1580699"/>
            </a:xfrm>
            <a:custGeom>
              <a:avLst/>
              <a:gdLst/>
              <a:ahLst/>
              <a:cxnLst>
                <a:cxn ang="0">
                  <a:pos x="wd2" y="hd2"/>
                </a:cxn>
                <a:cxn ang="5400000">
                  <a:pos x="wd2" y="hd2"/>
                </a:cxn>
                <a:cxn ang="10800000">
                  <a:pos x="wd2" y="hd2"/>
                </a:cxn>
                <a:cxn ang="16200000">
                  <a:pos x="wd2" y="hd2"/>
                </a:cxn>
              </a:cxnLst>
              <a:rect l="0" t="0" r="r" b="b"/>
              <a:pathLst>
                <a:path w="21600" h="21600"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00" name="Freeform 29"/>
            <p:cNvSpPr/>
            <p:nvPr/>
          </p:nvSpPr>
          <p:spPr>
            <a:xfrm>
              <a:off x="979074" y="5863468"/>
              <a:ext cx="431100" cy="990571"/>
            </a:xfrm>
            <a:custGeom>
              <a:avLst/>
              <a:gdLst/>
              <a:ahLst/>
              <a:cxnLst>
                <a:cxn ang="0">
                  <a:pos x="wd2" y="hd2"/>
                </a:cxn>
                <a:cxn ang="5400000">
                  <a:pos x="wd2" y="hd2"/>
                </a:cxn>
                <a:cxn ang="10800000">
                  <a:pos x="wd2" y="hd2"/>
                </a:cxn>
                <a:cxn ang="16200000">
                  <a:pos x="wd2" y="hd2"/>
                </a:cxn>
              </a:cxnLst>
              <a:rect l="0" t="0" r="r" b="b"/>
              <a:pathLst>
                <a:path w="21600" h="21600"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01" name="Freeform 30"/>
            <p:cNvSpPr/>
            <p:nvPr/>
          </p:nvSpPr>
          <p:spPr>
            <a:xfrm>
              <a:off x="494326" y="4365158"/>
              <a:ext cx="551808" cy="2235970"/>
            </a:xfrm>
            <a:custGeom>
              <a:avLst/>
              <a:gdLst/>
              <a:ahLst/>
              <a:cxnLst>
                <a:cxn ang="0">
                  <a:pos x="wd2" y="hd2"/>
                </a:cxn>
                <a:cxn ang="5400000">
                  <a:pos x="wd2" y="hd2"/>
                </a:cxn>
                <a:cxn ang="10800000">
                  <a:pos x="wd2" y="hd2"/>
                </a:cxn>
                <a:cxn ang="16200000">
                  <a:pos x="wd2" y="hd2"/>
                </a:cxn>
              </a:cxnLst>
              <a:rect l="0" t="0" r="r" b="b"/>
              <a:pathLst>
                <a:path w="21600" h="21600"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02" name="Freeform 31"/>
            <p:cNvSpPr/>
            <p:nvPr/>
          </p:nvSpPr>
          <p:spPr>
            <a:xfrm>
              <a:off x="444311" y="1289983"/>
              <a:ext cx="170725" cy="3027276"/>
            </a:xfrm>
            <a:custGeom>
              <a:avLst/>
              <a:gdLst/>
              <a:ahLst/>
              <a:cxnLst>
                <a:cxn ang="0">
                  <a:pos x="wd2" y="hd2"/>
                </a:cxn>
                <a:cxn ang="5400000">
                  <a:pos x="wd2" y="hd2"/>
                </a:cxn>
                <a:cxn ang="10800000">
                  <a:pos x="wd2" y="hd2"/>
                </a:cxn>
                <a:cxn ang="16200000">
                  <a:pos x="wd2" y="hd2"/>
                </a:cxn>
              </a:cxnLst>
              <a:rect l="0" t="0" r="r" b="b"/>
              <a:pathLst>
                <a:path w="21150" h="21600"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03" name="Freeform 32"/>
            <p:cNvSpPr/>
            <p:nvPr/>
          </p:nvSpPr>
          <p:spPr>
            <a:xfrm>
              <a:off x="1084453" y="6572387"/>
              <a:ext cx="134120" cy="281653"/>
            </a:xfrm>
            <a:custGeom>
              <a:avLst/>
              <a:gdLst/>
              <a:ahLst/>
              <a:cxnLst>
                <a:cxn ang="0">
                  <a:pos x="wd2" y="hd2"/>
                </a:cxn>
                <a:cxn ang="5400000">
                  <a:pos x="wd2" y="hd2"/>
                </a:cxn>
                <a:cxn ang="10800000">
                  <a:pos x="wd2" y="hd2"/>
                </a:cxn>
                <a:cxn ang="16200000">
                  <a:pos x="wd2" y="hd2"/>
                </a:cxn>
              </a:cxnLst>
              <a:rect l="0" t="0" r="r" b="b"/>
              <a:pathLst>
                <a:path w="21600" h="21600"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04" name="Freeform 33"/>
            <p:cNvSpPr/>
            <p:nvPr/>
          </p:nvSpPr>
          <p:spPr>
            <a:xfrm>
              <a:off x="475166" y="4108415"/>
              <a:ext cx="82390" cy="511573"/>
            </a:xfrm>
            <a:custGeom>
              <a:avLst/>
              <a:gdLst/>
              <a:ahLst/>
              <a:cxnLst>
                <a:cxn ang="0">
                  <a:pos x="wd2" y="hd2"/>
                </a:cxn>
                <a:cxn ang="5400000">
                  <a:pos x="wd2" y="hd2"/>
                </a:cxn>
                <a:cxn ang="10800000">
                  <a:pos x="wd2" y="hd2"/>
                </a:cxn>
                <a:cxn ang="16200000">
                  <a:pos x="wd2" y="hd2"/>
                </a:cxn>
              </a:cxnLst>
              <a:rect l="0" t="0" r="r" b="b"/>
              <a:pathLst>
                <a:path w="21600" h="21600"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05" name="Freeform 34"/>
            <p:cNvSpPr/>
            <p:nvPr/>
          </p:nvSpPr>
          <p:spPr>
            <a:xfrm>
              <a:off x="946501" y="3146585"/>
              <a:ext cx="1410173" cy="2716884"/>
            </a:xfrm>
            <a:custGeom>
              <a:avLst/>
              <a:gdLst/>
              <a:ahLst/>
              <a:cxnLst>
                <a:cxn ang="0">
                  <a:pos x="wd2" y="hd2"/>
                </a:cxn>
                <a:cxn ang="5400000">
                  <a:pos x="wd2" y="hd2"/>
                </a:cxn>
                <a:cxn ang="10800000">
                  <a:pos x="wd2" y="hd2"/>
                </a:cxn>
                <a:cxn ang="16200000">
                  <a:pos x="wd2" y="hd2"/>
                </a:cxn>
              </a:cxnLst>
              <a:rect l="0" t="0" r="r" b="b"/>
              <a:pathLst>
                <a:path w="21600" h="21600"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06" name="Freeform 35"/>
            <p:cNvSpPr/>
            <p:nvPr/>
          </p:nvSpPr>
          <p:spPr>
            <a:xfrm>
              <a:off x="1046133" y="6601126"/>
              <a:ext cx="120709" cy="2529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07" name="Freeform 36"/>
            <p:cNvSpPr/>
            <p:nvPr/>
          </p:nvSpPr>
          <p:spPr>
            <a:xfrm>
              <a:off x="946501" y="5897956"/>
              <a:ext cx="137953" cy="674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08" name="Freeform 37"/>
            <p:cNvSpPr/>
            <p:nvPr/>
          </p:nvSpPr>
          <p:spPr>
            <a:xfrm>
              <a:off x="946501" y="5773415"/>
              <a:ext cx="38321" cy="228005"/>
            </a:xfrm>
            <a:custGeom>
              <a:avLst/>
              <a:gdLst/>
              <a:ahLst/>
              <a:cxnLst>
                <a:cxn ang="0">
                  <a:pos x="wd2" y="hd2"/>
                </a:cxn>
                <a:cxn ang="5400000">
                  <a:pos x="wd2" y="hd2"/>
                </a:cxn>
                <a:cxn ang="10800000">
                  <a:pos x="wd2" y="hd2"/>
                </a:cxn>
                <a:cxn ang="16200000">
                  <a:pos x="wd2" y="hd2"/>
                </a:cxn>
              </a:cxnLst>
              <a:rect l="0" t="0" r="r" b="b"/>
              <a:pathLst>
                <a:path w="21600" h="21600"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09" name="Freeform 38"/>
            <p:cNvSpPr/>
            <p:nvPr/>
          </p:nvSpPr>
          <p:spPr>
            <a:xfrm>
              <a:off x="979074" y="6323307"/>
              <a:ext cx="210760" cy="530733"/>
            </a:xfrm>
            <a:custGeom>
              <a:avLst/>
              <a:gdLst/>
              <a:ahLst/>
              <a:cxnLst>
                <a:cxn ang="0">
                  <a:pos x="wd2" y="hd2"/>
                </a:cxn>
                <a:cxn ang="5400000">
                  <a:pos x="wd2" y="hd2"/>
                </a:cxn>
                <a:cxn ang="10800000">
                  <a:pos x="wd2" y="hd2"/>
                </a:cxn>
                <a:cxn ang="16200000">
                  <a:pos x="wd2" y="hd2"/>
                </a:cxn>
              </a:cxnLst>
              <a:rect l="0" t="0" r="r" b="b"/>
              <a:pathLst>
                <a:path w="21600" h="21600"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grpSp>
      <p:sp>
        <p:nvSpPr>
          <p:cNvPr id="111" name="Rectangle 6"/>
          <p:cNvSpPr/>
          <p:nvPr/>
        </p:nvSpPr>
        <p:spPr>
          <a:xfrm>
            <a:off x="-1" y="0"/>
            <a:ext cx="182882" cy="6858000"/>
          </a:xfrm>
          <a:prstGeom prst="rect">
            <a:avLst/>
          </a:prstGeom>
          <a:solidFill>
            <a:srgbClr val="766F54"/>
          </a:solidFill>
          <a:ln w="12700">
            <a:miter lim="400000"/>
          </a:ln>
        </p:spPr>
        <p:txBody>
          <a:bodyPr lIns="45719" rIns="45719"/>
          <a:lstStyle/>
          <a:p>
            <a:endParaRPr/>
          </a:p>
        </p:txBody>
      </p:sp>
      <p:sp>
        <p:nvSpPr>
          <p:cNvPr id="112" name="Title Text"/>
          <p:cNvSpPr txBox="1">
            <a:spLocks noGrp="1"/>
          </p:cNvSpPr>
          <p:nvPr>
            <p:ph type="title"/>
          </p:nvPr>
        </p:nvSpPr>
        <p:spPr>
          <a:xfrm>
            <a:off x="2589211" y="2058749"/>
            <a:ext cx="8915401" cy="1468801"/>
          </a:xfrm>
          <a:prstGeom prst="rect">
            <a:avLst/>
          </a:prstGeom>
        </p:spPr>
        <p:txBody>
          <a:bodyPr anchor="b"/>
          <a:lstStyle>
            <a:lvl1pPr>
              <a:defRPr sz="4000"/>
            </a:lvl1pPr>
          </a:lstStyle>
          <a:p>
            <a:r>
              <a:t>Title Text</a:t>
            </a:r>
          </a:p>
        </p:txBody>
      </p:sp>
      <p:sp>
        <p:nvSpPr>
          <p:cNvPr id="113" name="Body Level One…"/>
          <p:cNvSpPr txBox="1">
            <a:spLocks noGrp="1"/>
          </p:cNvSpPr>
          <p:nvPr>
            <p:ph type="body" sz="quarter" idx="1"/>
          </p:nvPr>
        </p:nvSpPr>
        <p:spPr>
          <a:xfrm>
            <a:off x="2589211" y="3530129"/>
            <a:ext cx="8915401" cy="860401"/>
          </a:xfrm>
          <a:prstGeom prst="rect">
            <a:avLst/>
          </a:prstGeom>
        </p:spPr>
        <p:txBody>
          <a:bodyPr/>
          <a:lstStyle>
            <a:lvl1pPr marL="0" indent="0">
              <a:buClrTx/>
              <a:buSzTx/>
              <a:buNone/>
              <a:defRPr sz="2000">
                <a:solidFill>
                  <a:srgbClr val="595959"/>
                </a:solidFill>
              </a:defRPr>
            </a:lvl1pPr>
            <a:lvl2pPr marL="0" indent="457200">
              <a:buClrTx/>
              <a:buSzTx/>
              <a:buNone/>
              <a:defRPr sz="2000">
                <a:solidFill>
                  <a:srgbClr val="595959"/>
                </a:solidFill>
              </a:defRPr>
            </a:lvl2pPr>
            <a:lvl3pPr marL="0" indent="914400">
              <a:buClrTx/>
              <a:buSzTx/>
              <a:buNone/>
              <a:defRPr sz="2000">
                <a:solidFill>
                  <a:srgbClr val="595959"/>
                </a:solidFill>
              </a:defRPr>
            </a:lvl3pPr>
            <a:lvl4pPr marL="0" indent="1371600">
              <a:buClrTx/>
              <a:buSzTx/>
              <a:buNone/>
              <a:defRPr sz="2000">
                <a:solidFill>
                  <a:srgbClr val="595959"/>
                </a:solidFill>
              </a:defRPr>
            </a:lvl4pPr>
            <a:lvl5pPr marL="0" indent="1828800">
              <a:buClrTx/>
              <a:buSzTx/>
              <a:buNone/>
              <a:defRPr sz="2000">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14" name="Freeform 11"/>
          <p:cNvSpPr/>
          <p:nvPr/>
        </p:nvSpPr>
        <p:spPr>
          <a:xfrm flipV="1">
            <a:off x="-4189" y="3178175"/>
            <a:ext cx="1595613" cy="507297"/>
          </a:xfrm>
          <a:custGeom>
            <a:avLst/>
            <a:gdLst/>
            <a:ahLst/>
            <a:cxnLst>
              <a:cxn ang="0">
                <a:pos x="wd2" y="hd2"/>
              </a:cxn>
              <a:cxn ang="5400000">
                <a:pos x="wd2" y="hd2"/>
              </a:cxn>
              <a:cxn ang="10800000">
                <a:pos x="wd2" y="hd2"/>
              </a:cxn>
              <a:cxn ang="16200000">
                <a:pos x="wd2" y="hd2"/>
              </a:cxn>
            </a:cxnLst>
            <a:rect l="0" t="0" r="r" b="b"/>
            <a:pathLst>
              <a:path w="21568" h="21600"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9" rIns="45719"/>
          <a:lstStyle/>
          <a:p>
            <a:endParaRPr/>
          </a:p>
        </p:txBody>
      </p:sp>
      <p:sp>
        <p:nvSpPr>
          <p:cNvPr id="115" name="Slide Number"/>
          <p:cNvSpPr txBox="1">
            <a:spLocks noGrp="1"/>
          </p:cNvSpPr>
          <p:nvPr>
            <p:ph type="sldNum" sz="quarter" idx="2"/>
          </p:nvPr>
        </p:nvSpPr>
        <p:spPr>
          <a:xfrm>
            <a:off x="925905" y="3228581"/>
            <a:ext cx="385675" cy="396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623" name="Picture 2" descr="Picture 2"/>
          <p:cNvPicPr>
            <a:picLocks noChangeAspect="1"/>
          </p:cNvPicPr>
          <p:nvPr/>
        </p:nvPicPr>
        <p:blipFill>
          <a:blip r:embed="rId3">
            <a:alphaModFix amt="30000"/>
          </a:blip>
          <a:stretch>
            <a:fillRect/>
          </a:stretch>
        </p:blipFill>
        <p:spPr>
          <a:xfrm>
            <a:off x="0" y="-2"/>
            <a:ext cx="12192004" cy="6858002"/>
          </a:xfrm>
          <a:prstGeom prst="rect">
            <a:avLst/>
          </a:prstGeom>
          <a:ln w="12700">
            <a:miter lim="400000"/>
          </a:ln>
        </p:spPr>
      </p:pic>
      <p:grpSp>
        <p:nvGrpSpPr>
          <p:cNvPr id="678" name="Group 10"/>
          <p:cNvGrpSpPr/>
          <p:nvPr/>
        </p:nvGrpSpPr>
        <p:grpSpPr>
          <a:xfrm>
            <a:off x="-1" y="0"/>
            <a:ext cx="2297909" cy="6858001"/>
            <a:chOff x="0" y="0"/>
            <a:chExt cx="2297907" cy="6858000"/>
          </a:xfrm>
        </p:grpSpPr>
        <p:sp>
          <p:nvSpPr>
            <p:cNvPr id="624" name="Rectangle 5"/>
            <p:cNvSpPr/>
            <p:nvPr/>
          </p:nvSpPr>
          <p:spPr>
            <a:xfrm>
              <a:off x="1209675" y="4763"/>
              <a:ext cx="23813"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25" name="Freeform 6"/>
            <p:cNvSpPr/>
            <p:nvPr/>
          </p:nvSpPr>
          <p:spPr>
            <a:xfrm>
              <a:off x="1128712" y="217646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26" name="Freeform 7"/>
            <p:cNvSpPr/>
            <p:nvPr/>
          </p:nvSpPr>
          <p:spPr>
            <a:xfrm>
              <a:off x="1123950" y="4021137"/>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27" name="Rectangle 8"/>
            <p:cNvSpPr/>
            <p:nvPr/>
          </p:nvSpPr>
          <p:spPr>
            <a:xfrm>
              <a:off x="414337" y="9525"/>
              <a:ext cx="28576" cy="4481513"/>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28" name="Freeform 9"/>
            <p:cNvSpPr/>
            <p:nvPr/>
          </p:nvSpPr>
          <p:spPr>
            <a:xfrm>
              <a:off x="333374" y="44815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29" name="Freeform 10"/>
            <p:cNvSpPr/>
            <p:nvPr/>
          </p:nvSpPr>
          <p:spPr>
            <a:xfrm>
              <a:off x="190499" y="9525"/>
              <a:ext cx="152401" cy="908051"/>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3"/>
                  </a:lnTo>
                  <a:lnTo>
                    <a:pt x="18225" y="14350"/>
                  </a:lnTo>
                  <a:lnTo>
                    <a:pt x="18225" y="0"/>
                  </a:lnTo>
                  <a:lnTo>
                    <a:pt x="21600" y="0"/>
                  </a:lnTo>
                  <a:lnTo>
                    <a:pt x="21600" y="14463"/>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30" name="Freeform 11"/>
            <p:cNvSpPr/>
            <p:nvPr/>
          </p:nvSpPr>
          <p:spPr>
            <a:xfrm>
              <a:off x="1290637" y="14288"/>
              <a:ext cx="376240" cy="1801814"/>
            </a:xfrm>
            <a:custGeom>
              <a:avLst/>
              <a:gdLst/>
              <a:ahLst/>
              <a:cxnLst>
                <a:cxn ang="0">
                  <a:pos x="wd2" y="hd2"/>
                </a:cxn>
                <a:cxn ang="5400000">
                  <a:pos x="wd2" y="hd2"/>
                </a:cxn>
                <a:cxn ang="10800000">
                  <a:pos x="wd2" y="hd2"/>
                </a:cxn>
                <a:cxn ang="16200000">
                  <a:pos x="wd2" y="hd2"/>
                </a:cxn>
              </a:cxnLst>
              <a:rect l="0" t="0" r="r" b="b"/>
              <a:pathLst>
                <a:path w="21600" h="21600" extrusionOk="0">
                  <a:moveTo>
                    <a:pt x="20233" y="21600"/>
                  </a:moveTo>
                  <a:lnTo>
                    <a:pt x="0" y="11799"/>
                  </a:lnTo>
                  <a:lnTo>
                    <a:pt x="0" y="0"/>
                  </a:lnTo>
                  <a:lnTo>
                    <a:pt x="1641" y="0"/>
                  </a:lnTo>
                  <a:lnTo>
                    <a:pt x="1641" y="11742"/>
                  </a:lnTo>
                  <a:lnTo>
                    <a:pt x="21600" y="21486"/>
                  </a:lnTo>
                  <a:lnTo>
                    <a:pt x="20233"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31" name="Freeform 12"/>
            <p:cNvSpPr/>
            <p:nvPr/>
          </p:nvSpPr>
          <p:spPr>
            <a:xfrm>
              <a:off x="1600200" y="1801813"/>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32" name="Freeform 13"/>
            <p:cNvSpPr/>
            <p:nvPr/>
          </p:nvSpPr>
          <p:spPr>
            <a:xfrm>
              <a:off x="1381125" y="9525"/>
              <a:ext cx="371475" cy="1425576"/>
            </a:xfrm>
            <a:custGeom>
              <a:avLst/>
              <a:gdLst/>
              <a:ahLst/>
              <a:cxnLst>
                <a:cxn ang="0">
                  <a:pos x="wd2" y="hd2"/>
                </a:cxn>
                <a:cxn ang="5400000">
                  <a:pos x="wd2" y="hd2"/>
                </a:cxn>
                <a:cxn ang="10800000">
                  <a:pos x="wd2" y="hd2"/>
                </a:cxn>
                <a:cxn ang="16200000">
                  <a:pos x="wd2" y="hd2"/>
                </a:cxn>
              </a:cxnLst>
              <a:rect l="0" t="0" r="r" b="b"/>
              <a:pathLst>
                <a:path w="21600" h="21600" extrusionOk="0">
                  <a:moveTo>
                    <a:pt x="20215" y="21600"/>
                  </a:moveTo>
                  <a:lnTo>
                    <a:pt x="0" y="9212"/>
                  </a:lnTo>
                  <a:lnTo>
                    <a:pt x="0" y="0"/>
                  </a:lnTo>
                  <a:lnTo>
                    <a:pt x="1385" y="0"/>
                  </a:lnTo>
                  <a:lnTo>
                    <a:pt x="1385" y="9140"/>
                  </a:lnTo>
                  <a:lnTo>
                    <a:pt x="21600" y="21456"/>
                  </a:lnTo>
                  <a:lnTo>
                    <a:pt x="2021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33" name="Freeform 14"/>
            <p:cNvSpPr/>
            <p:nvPr/>
          </p:nvSpPr>
          <p:spPr>
            <a:xfrm>
              <a:off x="1643063" y="0"/>
              <a:ext cx="152401" cy="9128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34" name="Freeform 15"/>
            <p:cNvSpPr/>
            <p:nvPr/>
          </p:nvSpPr>
          <p:spPr>
            <a:xfrm>
              <a:off x="1685925" y="1420813"/>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35" name="Freeform 16"/>
            <p:cNvSpPr/>
            <p:nvPr/>
          </p:nvSpPr>
          <p:spPr>
            <a:xfrm>
              <a:off x="1685925" y="903288"/>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36" name="Freeform 17"/>
            <p:cNvSpPr/>
            <p:nvPr/>
          </p:nvSpPr>
          <p:spPr>
            <a:xfrm>
              <a:off x="1743075" y="4763"/>
              <a:ext cx="419100" cy="522289"/>
            </a:xfrm>
            <a:custGeom>
              <a:avLst/>
              <a:gdLst/>
              <a:ahLst/>
              <a:cxnLst>
                <a:cxn ang="0">
                  <a:pos x="wd2" y="hd2"/>
                </a:cxn>
                <a:cxn ang="5400000">
                  <a:pos x="wd2" y="hd2"/>
                </a:cxn>
                <a:cxn ang="10800000">
                  <a:pos x="wd2" y="hd2"/>
                </a:cxn>
                <a:cxn ang="16200000">
                  <a:pos x="wd2" y="hd2"/>
                </a:cxn>
              </a:cxnLst>
              <a:rect l="0" t="0" r="r" b="b"/>
              <a:pathLst>
                <a:path w="21600" h="21600" extrusionOk="0">
                  <a:moveTo>
                    <a:pt x="20618" y="21600"/>
                  </a:moveTo>
                  <a:lnTo>
                    <a:pt x="3682" y="7878"/>
                  </a:lnTo>
                  <a:lnTo>
                    <a:pt x="0" y="394"/>
                  </a:lnTo>
                  <a:lnTo>
                    <a:pt x="1227" y="0"/>
                  </a:lnTo>
                  <a:lnTo>
                    <a:pt x="4909" y="7288"/>
                  </a:lnTo>
                  <a:lnTo>
                    <a:pt x="21600" y="20812"/>
                  </a:lnTo>
                  <a:lnTo>
                    <a:pt x="2061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37" name="Freeform 18"/>
            <p:cNvSpPr/>
            <p:nvPr/>
          </p:nvSpPr>
          <p:spPr>
            <a:xfrm>
              <a:off x="2126456" y="488950"/>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38" name="Freeform 19"/>
            <p:cNvSpPr/>
            <p:nvPr/>
          </p:nvSpPr>
          <p:spPr>
            <a:xfrm>
              <a:off x="952500" y="4763"/>
              <a:ext cx="152400" cy="908051"/>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600"/>
                  </a:lnTo>
                  <a:lnTo>
                    <a:pt x="0" y="7137"/>
                  </a:lnTo>
                  <a:lnTo>
                    <a:pt x="18225" y="0"/>
                  </a:lnTo>
                  <a:lnTo>
                    <a:pt x="21600" y="227"/>
                  </a:lnTo>
                  <a:lnTo>
                    <a:pt x="3375" y="725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39" name="Freeform 20"/>
            <p:cNvSpPr/>
            <p:nvPr/>
          </p:nvSpPr>
          <p:spPr>
            <a:xfrm>
              <a:off x="866775" y="903288"/>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6480"/>
                    <a:pt x="2160" y="10800"/>
                  </a:cubicBezTo>
                  <a:cubicBezTo>
                    <a:pt x="2160" y="15660"/>
                    <a:pt x="5940" y="19440"/>
                    <a:pt x="10800" y="19440"/>
                  </a:cubicBezTo>
                  <a:cubicBezTo>
                    <a:pt x="15660" y="19440"/>
                    <a:pt x="19440" y="15660"/>
                    <a:pt x="19440" y="10800"/>
                  </a:cubicBezTo>
                  <a:cubicBezTo>
                    <a:pt x="19440" y="648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40" name="Freeform 21"/>
            <p:cNvSpPr/>
            <p:nvPr/>
          </p:nvSpPr>
          <p:spPr>
            <a:xfrm>
              <a:off x="890587" y="155416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41" name="Freeform 22"/>
            <p:cNvSpPr/>
            <p:nvPr/>
          </p:nvSpPr>
          <p:spPr>
            <a:xfrm>
              <a:off x="738187" y="5622924"/>
              <a:ext cx="338140"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775" y="21600"/>
                  </a:lnTo>
                  <a:lnTo>
                    <a:pt x="19775" y="13084"/>
                  </a:lnTo>
                  <a:lnTo>
                    <a:pt x="0" y="169"/>
                  </a:lnTo>
                  <a:lnTo>
                    <a:pt x="1217" y="0"/>
                  </a:lnTo>
                  <a:lnTo>
                    <a:pt x="21600" y="1299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42" name="Freeform 23"/>
            <p:cNvSpPr/>
            <p:nvPr/>
          </p:nvSpPr>
          <p:spPr>
            <a:xfrm>
              <a:off x="647700" y="5480049"/>
              <a:ext cx="157163" cy="157164"/>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7018"/>
                    <a:pt x="0" y="11127"/>
                  </a:cubicBezTo>
                  <a:cubicBezTo>
                    <a:pt x="0" y="5236"/>
                    <a:pt x="5236" y="0"/>
                    <a:pt x="11127" y="0"/>
                  </a:cubicBezTo>
                  <a:cubicBezTo>
                    <a:pt x="17018" y="0"/>
                    <a:pt x="21600" y="5236"/>
                    <a:pt x="21600" y="11127"/>
                  </a:cubicBezTo>
                  <a:cubicBezTo>
                    <a:pt x="21600" y="17018"/>
                    <a:pt x="17018" y="21600"/>
                    <a:pt x="11127" y="21600"/>
                  </a:cubicBezTo>
                  <a:close/>
                  <a:moveTo>
                    <a:pt x="11127" y="2618"/>
                  </a:moveTo>
                  <a:cubicBezTo>
                    <a:pt x="6545" y="2618"/>
                    <a:pt x="2618" y="6545"/>
                    <a:pt x="2618" y="11127"/>
                  </a:cubicBezTo>
                  <a:cubicBezTo>
                    <a:pt x="2618" y="15709"/>
                    <a:pt x="6545" y="18982"/>
                    <a:pt x="11127" y="18982"/>
                  </a:cubicBezTo>
                  <a:cubicBezTo>
                    <a:pt x="15055" y="18982"/>
                    <a:pt x="18982" y="15709"/>
                    <a:pt x="18982" y="11127"/>
                  </a:cubicBezTo>
                  <a:cubicBezTo>
                    <a:pt x="18982" y="6545"/>
                    <a:pt x="15055" y="2618"/>
                    <a:pt x="11127" y="2618"/>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43" name="Freeform 24"/>
            <p:cNvSpPr/>
            <p:nvPr/>
          </p:nvSpPr>
          <p:spPr>
            <a:xfrm>
              <a:off x="66674" y="903288"/>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280" y="0"/>
                    <a:pt x="21600" y="4860"/>
                    <a:pt x="21600" y="10800"/>
                  </a:cubicBezTo>
                  <a:cubicBezTo>
                    <a:pt x="21600" y="16740"/>
                    <a:pt x="17280" y="21600"/>
                    <a:pt x="10800" y="21600"/>
                  </a:cubicBezTo>
                  <a:close/>
                  <a:moveTo>
                    <a:pt x="10800" y="2160"/>
                  </a:moveTo>
                  <a:cubicBezTo>
                    <a:pt x="6480" y="2160"/>
                    <a:pt x="2160" y="6480"/>
                    <a:pt x="2160" y="10800"/>
                  </a:cubicBezTo>
                  <a:cubicBezTo>
                    <a:pt x="2160" y="15660"/>
                    <a:pt x="6480" y="19440"/>
                    <a:pt x="10800" y="19440"/>
                  </a:cubicBezTo>
                  <a:cubicBezTo>
                    <a:pt x="15660" y="19440"/>
                    <a:pt x="19440" y="15660"/>
                    <a:pt x="19440" y="10800"/>
                  </a:cubicBezTo>
                  <a:cubicBezTo>
                    <a:pt x="19440" y="648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44" name="Freeform 25"/>
            <p:cNvSpPr/>
            <p:nvPr/>
          </p:nvSpPr>
          <p:spPr>
            <a:xfrm>
              <a:off x="-1" y="3897312"/>
              <a:ext cx="133351" cy="266701"/>
            </a:xfrm>
            <a:custGeom>
              <a:avLst/>
              <a:gdLst/>
              <a:ahLst/>
              <a:cxnLst>
                <a:cxn ang="0">
                  <a:pos x="wd2" y="hd2"/>
                </a:cxn>
                <a:cxn ang="5400000">
                  <a:pos x="wd2" y="hd2"/>
                </a:cxn>
                <a:cxn ang="10800000">
                  <a:pos x="wd2" y="hd2"/>
                </a:cxn>
                <a:cxn ang="16200000">
                  <a:pos x="wd2" y="hd2"/>
                </a:cxn>
              </a:cxnLst>
              <a:rect l="0" t="0" r="r" b="b"/>
              <a:pathLst>
                <a:path w="21600" h="21600" extrusionOk="0">
                  <a:moveTo>
                    <a:pt x="17743" y="21600"/>
                  </a:moveTo>
                  <a:lnTo>
                    <a:pt x="0" y="771"/>
                  </a:lnTo>
                  <a:lnTo>
                    <a:pt x="3086" y="0"/>
                  </a:lnTo>
                  <a:lnTo>
                    <a:pt x="21600" y="20829"/>
                  </a:lnTo>
                  <a:lnTo>
                    <a:pt x="17743"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45" name="Freeform 26"/>
            <p:cNvSpPr/>
            <p:nvPr/>
          </p:nvSpPr>
          <p:spPr>
            <a:xfrm>
              <a:off x="66674" y="4149725"/>
              <a:ext cx="190501" cy="18891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46" name="Freeform 27"/>
            <p:cNvSpPr/>
            <p:nvPr/>
          </p:nvSpPr>
          <p:spPr>
            <a:xfrm>
              <a:off x="-1" y="1644650"/>
              <a:ext cx="133351" cy="269875"/>
            </a:xfrm>
            <a:custGeom>
              <a:avLst/>
              <a:gdLst/>
              <a:ahLst/>
              <a:cxnLst>
                <a:cxn ang="0">
                  <a:pos x="wd2" y="hd2"/>
                </a:cxn>
                <a:cxn ang="5400000">
                  <a:pos x="wd2" y="hd2"/>
                </a:cxn>
                <a:cxn ang="10800000">
                  <a:pos x="wd2" y="hd2"/>
                </a:cxn>
                <a:cxn ang="16200000">
                  <a:pos x="wd2" y="hd2"/>
                </a:cxn>
              </a:cxnLst>
              <a:rect l="0" t="0" r="r" b="b"/>
              <a:pathLst>
                <a:path w="21600" h="21600" extrusionOk="0">
                  <a:moveTo>
                    <a:pt x="3086" y="21600"/>
                  </a:moveTo>
                  <a:lnTo>
                    <a:pt x="0" y="20838"/>
                  </a:lnTo>
                  <a:lnTo>
                    <a:pt x="17743" y="0"/>
                  </a:lnTo>
                  <a:lnTo>
                    <a:pt x="21600" y="762"/>
                  </a:lnTo>
                  <a:lnTo>
                    <a:pt x="3086"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47" name="Freeform 28"/>
            <p:cNvSpPr/>
            <p:nvPr/>
          </p:nvSpPr>
          <p:spPr>
            <a:xfrm>
              <a:off x="66674" y="1468438"/>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48" name="Freeform 29"/>
            <p:cNvSpPr/>
            <p:nvPr/>
          </p:nvSpPr>
          <p:spPr>
            <a:xfrm>
              <a:off x="695324" y="4763"/>
              <a:ext cx="309564" cy="15589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606" y="21600"/>
                  </a:lnTo>
                  <a:lnTo>
                    <a:pt x="19606" y="17707"/>
                  </a:lnTo>
                  <a:lnTo>
                    <a:pt x="0" y="13835"/>
                  </a:lnTo>
                  <a:lnTo>
                    <a:pt x="0" y="0"/>
                  </a:lnTo>
                  <a:lnTo>
                    <a:pt x="1994" y="0"/>
                  </a:lnTo>
                  <a:lnTo>
                    <a:pt x="1994" y="13703"/>
                  </a:lnTo>
                  <a:lnTo>
                    <a:pt x="21600" y="1750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49" name="Freeform 30"/>
            <p:cNvSpPr/>
            <p:nvPr/>
          </p:nvSpPr>
          <p:spPr>
            <a:xfrm>
              <a:off x="57149" y="4881562"/>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50" name="Freeform 31"/>
            <p:cNvSpPr/>
            <p:nvPr/>
          </p:nvSpPr>
          <p:spPr>
            <a:xfrm>
              <a:off x="138112" y="5060950"/>
              <a:ext cx="304801" cy="177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12" y="21600"/>
                  </a:lnTo>
                  <a:lnTo>
                    <a:pt x="19912" y="6943"/>
                  </a:lnTo>
                  <a:lnTo>
                    <a:pt x="0" y="3529"/>
                  </a:lnTo>
                  <a:lnTo>
                    <a:pt x="0" y="0"/>
                  </a:lnTo>
                  <a:lnTo>
                    <a:pt x="1688" y="0"/>
                  </a:lnTo>
                  <a:lnTo>
                    <a:pt x="1688" y="3414"/>
                  </a:lnTo>
                  <a:lnTo>
                    <a:pt x="21600" y="682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51" name="Freeform 32"/>
            <p:cNvSpPr/>
            <p:nvPr/>
          </p:nvSpPr>
          <p:spPr>
            <a:xfrm>
              <a:off x="561975" y="643096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52" name="Rectangle 33"/>
            <p:cNvSpPr/>
            <p:nvPr/>
          </p:nvSpPr>
          <p:spPr>
            <a:xfrm>
              <a:off x="642937" y="6610350"/>
              <a:ext cx="23814" cy="242888"/>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53" name="Freeform 34"/>
            <p:cNvSpPr/>
            <p:nvPr/>
          </p:nvSpPr>
          <p:spPr>
            <a:xfrm>
              <a:off x="76199" y="6430962"/>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280" y="0"/>
                    <a:pt x="21600" y="4860"/>
                    <a:pt x="21600" y="10800"/>
                  </a:cubicBezTo>
                  <a:cubicBezTo>
                    <a:pt x="21600" y="16740"/>
                    <a:pt x="1728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54" name="Freeform 35"/>
            <p:cNvSpPr/>
            <p:nvPr/>
          </p:nvSpPr>
          <p:spPr>
            <a:xfrm>
              <a:off x="-1" y="5978524"/>
              <a:ext cx="190501" cy="4619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900" y="21600"/>
                  </a:lnTo>
                  <a:lnTo>
                    <a:pt x="18900" y="8462"/>
                  </a:lnTo>
                  <a:lnTo>
                    <a:pt x="0" y="668"/>
                  </a:lnTo>
                  <a:lnTo>
                    <a:pt x="2160" y="0"/>
                  </a:lnTo>
                  <a:lnTo>
                    <a:pt x="21600" y="8016"/>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55" name="Freeform 36"/>
            <p:cNvSpPr/>
            <p:nvPr/>
          </p:nvSpPr>
          <p:spPr>
            <a:xfrm>
              <a:off x="1014412" y="1801813"/>
              <a:ext cx="214314" cy="755651"/>
            </a:xfrm>
            <a:custGeom>
              <a:avLst/>
              <a:gdLst/>
              <a:ahLst/>
              <a:cxnLst>
                <a:cxn ang="0">
                  <a:pos x="wd2" y="hd2"/>
                </a:cxn>
                <a:cxn ang="5400000">
                  <a:pos x="wd2" y="hd2"/>
                </a:cxn>
                <a:cxn ang="10800000">
                  <a:pos x="wd2" y="hd2"/>
                </a:cxn>
                <a:cxn ang="16200000">
                  <a:pos x="wd2" y="hd2"/>
                </a:cxn>
              </a:cxnLst>
              <a:rect l="0" t="0" r="r" b="b"/>
              <a:pathLst>
                <a:path w="21600" h="21600" extrusionOk="0">
                  <a:moveTo>
                    <a:pt x="1920" y="21600"/>
                  </a:moveTo>
                  <a:lnTo>
                    <a:pt x="0" y="21600"/>
                  </a:lnTo>
                  <a:lnTo>
                    <a:pt x="0" y="5808"/>
                  </a:lnTo>
                  <a:lnTo>
                    <a:pt x="20160" y="0"/>
                  </a:lnTo>
                  <a:lnTo>
                    <a:pt x="21600" y="408"/>
                  </a:lnTo>
                  <a:lnTo>
                    <a:pt x="1920" y="5945"/>
                  </a:lnTo>
                  <a:lnTo>
                    <a:pt x="192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56" name="Freeform 37"/>
            <p:cNvSpPr/>
            <p:nvPr/>
          </p:nvSpPr>
          <p:spPr>
            <a:xfrm>
              <a:off x="938212" y="2547937"/>
              <a:ext cx="166689" cy="160339"/>
            </a:xfrm>
            <a:custGeom>
              <a:avLst/>
              <a:gdLst/>
              <a:ahLst/>
              <a:cxnLst>
                <a:cxn ang="0">
                  <a:pos x="wd2" y="hd2"/>
                </a:cxn>
                <a:cxn ang="5400000">
                  <a:pos x="wd2" y="hd2"/>
                </a:cxn>
                <a:cxn ang="10800000">
                  <a:pos x="wd2" y="hd2"/>
                </a:cxn>
                <a:cxn ang="16200000">
                  <a:pos x="wd2" y="hd2"/>
                </a:cxn>
              </a:cxnLst>
              <a:rect l="0" t="0" r="r" b="b"/>
              <a:pathLst>
                <a:path w="21600" h="21600" extrusionOk="0">
                  <a:moveTo>
                    <a:pt x="11109" y="21600"/>
                  </a:moveTo>
                  <a:cubicBezTo>
                    <a:pt x="4937" y="21600"/>
                    <a:pt x="0" y="16518"/>
                    <a:pt x="0" y="10800"/>
                  </a:cubicBezTo>
                  <a:cubicBezTo>
                    <a:pt x="0" y="4447"/>
                    <a:pt x="4937" y="0"/>
                    <a:pt x="11109" y="0"/>
                  </a:cubicBezTo>
                  <a:cubicBezTo>
                    <a:pt x="16663" y="0"/>
                    <a:pt x="21600" y="4447"/>
                    <a:pt x="21600" y="10800"/>
                  </a:cubicBezTo>
                  <a:cubicBezTo>
                    <a:pt x="21600" y="16518"/>
                    <a:pt x="16663" y="21600"/>
                    <a:pt x="11109" y="21600"/>
                  </a:cubicBezTo>
                  <a:close/>
                  <a:moveTo>
                    <a:pt x="11109" y="2541"/>
                  </a:moveTo>
                  <a:cubicBezTo>
                    <a:pt x="6171" y="2541"/>
                    <a:pt x="2469" y="6353"/>
                    <a:pt x="2469" y="10800"/>
                  </a:cubicBezTo>
                  <a:cubicBezTo>
                    <a:pt x="2469" y="15247"/>
                    <a:pt x="6171" y="19059"/>
                    <a:pt x="11109" y="19059"/>
                  </a:cubicBezTo>
                  <a:cubicBezTo>
                    <a:pt x="15429" y="19059"/>
                    <a:pt x="19131" y="15247"/>
                    <a:pt x="19131" y="10800"/>
                  </a:cubicBezTo>
                  <a:cubicBezTo>
                    <a:pt x="19131" y="6353"/>
                    <a:pt x="15429" y="2541"/>
                    <a:pt x="11109" y="2541"/>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57" name="Freeform 38"/>
            <p:cNvSpPr/>
            <p:nvPr/>
          </p:nvSpPr>
          <p:spPr>
            <a:xfrm>
              <a:off x="595312" y="4763"/>
              <a:ext cx="638176" cy="40259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794" y="21600"/>
                  </a:lnTo>
                  <a:lnTo>
                    <a:pt x="20794" y="19684"/>
                  </a:lnTo>
                  <a:lnTo>
                    <a:pt x="0" y="16396"/>
                  </a:lnTo>
                  <a:lnTo>
                    <a:pt x="0" y="0"/>
                  </a:lnTo>
                  <a:lnTo>
                    <a:pt x="806" y="0"/>
                  </a:lnTo>
                  <a:lnTo>
                    <a:pt x="806" y="16319"/>
                  </a:lnTo>
                  <a:lnTo>
                    <a:pt x="21600" y="1960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58" name="Freeform 39"/>
            <p:cNvSpPr/>
            <p:nvPr/>
          </p:nvSpPr>
          <p:spPr>
            <a:xfrm>
              <a:off x="1223962" y="1382713"/>
              <a:ext cx="142876"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59" name="Freeform 40"/>
            <p:cNvSpPr/>
            <p:nvPr/>
          </p:nvSpPr>
          <p:spPr>
            <a:xfrm>
              <a:off x="1300162" y="1849438"/>
              <a:ext cx="109539" cy="107951"/>
            </a:xfrm>
            <a:custGeom>
              <a:avLst/>
              <a:gdLst/>
              <a:ahLst/>
              <a:cxnLst>
                <a:cxn ang="0">
                  <a:pos x="wd2" y="hd2"/>
                </a:cxn>
                <a:cxn ang="5400000">
                  <a:pos x="wd2" y="hd2"/>
                </a:cxn>
                <a:cxn ang="10800000">
                  <a:pos x="wd2" y="hd2"/>
                </a:cxn>
                <a:cxn ang="16200000">
                  <a:pos x="wd2" y="hd2"/>
                </a:cxn>
              </a:cxnLst>
              <a:rect l="0" t="0" r="r" b="b"/>
              <a:pathLst>
                <a:path w="21600" h="21600" extrusionOk="0">
                  <a:moveTo>
                    <a:pt x="11270" y="21600"/>
                  </a:moveTo>
                  <a:cubicBezTo>
                    <a:pt x="4696" y="21600"/>
                    <a:pt x="0" y="16904"/>
                    <a:pt x="0" y="11270"/>
                  </a:cubicBezTo>
                  <a:cubicBezTo>
                    <a:pt x="0" y="4696"/>
                    <a:pt x="4696" y="0"/>
                    <a:pt x="11270" y="0"/>
                  </a:cubicBezTo>
                  <a:cubicBezTo>
                    <a:pt x="16904" y="0"/>
                    <a:pt x="21600" y="4696"/>
                    <a:pt x="21600" y="11270"/>
                  </a:cubicBezTo>
                  <a:cubicBezTo>
                    <a:pt x="21600" y="16904"/>
                    <a:pt x="16904" y="21600"/>
                    <a:pt x="11270" y="21600"/>
                  </a:cubicBezTo>
                  <a:close/>
                  <a:moveTo>
                    <a:pt x="11270" y="3757"/>
                  </a:moveTo>
                  <a:cubicBezTo>
                    <a:pt x="7513" y="3757"/>
                    <a:pt x="3757" y="7513"/>
                    <a:pt x="3757" y="11270"/>
                  </a:cubicBezTo>
                  <a:cubicBezTo>
                    <a:pt x="3757" y="15026"/>
                    <a:pt x="7513" y="17843"/>
                    <a:pt x="11270" y="17843"/>
                  </a:cubicBezTo>
                  <a:cubicBezTo>
                    <a:pt x="15026" y="17843"/>
                    <a:pt x="17843" y="15026"/>
                    <a:pt x="17843" y="11270"/>
                  </a:cubicBezTo>
                  <a:cubicBezTo>
                    <a:pt x="17843" y="7513"/>
                    <a:pt x="15026" y="3757"/>
                    <a:pt x="1127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60" name="Freeform 41"/>
            <p:cNvSpPr/>
            <p:nvPr/>
          </p:nvSpPr>
          <p:spPr>
            <a:xfrm>
              <a:off x="280987" y="3417887"/>
              <a:ext cx="142876" cy="474664"/>
            </a:xfrm>
            <a:custGeom>
              <a:avLst/>
              <a:gdLst/>
              <a:ahLst/>
              <a:cxnLst>
                <a:cxn ang="0">
                  <a:pos x="wd2" y="hd2"/>
                </a:cxn>
                <a:cxn ang="5400000">
                  <a:pos x="wd2" y="hd2"/>
                </a:cxn>
                <a:cxn ang="10800000">
                  <a:pos x="wd2" y="hd2"/>
                </a:cxn>
                <a:cxn ang="16200000">
                  <a:pos x="wd2" y="hd2"/>
                </a:cxn>
              </a:cxnLst>
              <a:rect l="0" t="0" r="r" b="b"/>
              <a:pathLst>
                <a:path w="21600" h="21600" extrusionOk="0">
                  <a:moveTo>
                    <a:pt x="2880" y="21600"/>
                  </a:moveTo>
                  <a:lnTo>
                    <a:pt x="0" y="21600"/>
                  </a:lnTo>
                  <a:lnTo>
                    <a:pt x="0" y="5779"/>
                  </a:lnTo>
                  <a:lnTo>
                    <a:pt x="19440" y="0"/>
                  </a:lnTo>
                  <a:lnTo>
                    <a:pt x="21600" y="578"/>
                  </a:lnTo>
                  <a:lnTo>
                    <a:pt x="2880" y="5996"/>
                  </a:lnTo>
                  <a:lnTo>
                    <a:pt x="288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61" name="Freeform 42"/>
            <p:cNvSpPr/>
            <p:nvPr/>
          </p:nvSpPr>
          <p:spPr>
            <a:xfrm>
              <a:off x="238124" y="3883025"/>
              <a:ext cx="109539" cy="109538"/>
            </a:xfrm>
            <a:custGeom>
              <a:avLst/>
              <a:gdLst/>
              <a:ahLst/>
              <a:cxnLst>
                <a:cxn ang="0">
                  <a:pos x="wd2" y="hd2"/>
                </a:cxn>
                <a:cxn ang="5400000">
                  <a:pos x="wd2" y="hd2"/>
                </a:cxn>
                <a:cxn ang="10800000">
                  <a:pos x="wd2" y="hd2"/>
                </a:cxn>
                <a:cxn ang="16200000">
                  <a:pos x="wd2" y="hd2"/>
                </a:cxn>
              </a:cxnLst>
              <a:rect l="0" t="0" r="r" b="b"/>
              <a:pathLst>
                <a:path w="21600" h="21600" extrusionOk="0">
                  <a:moveTo>
                    <a:pt x="10330" y="21600"/>
                  </a:moveTo>
                  <a:cubicBezTo>
                    <a:pt x="4696" y="21600"/>
                    <a:pt x="0" y="16904"/>
                    <a:pt x="0" y="11270"/>
                  </a:cubicBezTo>
                  <a:cubicBezTo>
                    <a:pt x="0" y="4696"/>
                    <a:pt x="4696" y="0"/>
                    <a:pt x="10330" y="0"/>
                  </a:cubicBezTo>
                  <a:cubicBezTo>
                    <a:pt x="15965" y="0"/>
                    <a:pt x="21600" y="4696"/>
                    <a:pt x="21600" y="11270"/>
                  </a:cubicBezTo>
                  <a:cubicBezTo>
                    <a:pt x="21600" y="16904"/>
                    <a:pt x="15965" y="21600"/>
                    <a:pt x="10330" y="21600"/>
                  </a:cubicBezTo>
                  <a:close/>
                  <a:moveTo>
                    <a:pt x="10330" y="3757"/>
                  </a:moveTo>
                  <a:cubicBezTo>
                    <a:pt x="6574" y="3757"/>
                    <a:pt x="3757" y="7513"/>
                    <a:pt x="3757" y="11270"/>
                  </a:cubicBezTo>
                  <a:cubicBezTo>
                    <a:pt x="3757" y="15026"/>
                    <a:pt x="6574" y="17843"/>
                    <a:pt x="10330" y="17843"/>
                  </a:cubicBezTo>
                  <a:cubicBezTo>
                    <a:pt x="14087" y="17843"/>
                    <a:pt x="17843" y="15026"/>
                    <a:pt x="17843" y="11270"/>
                  </a:cubicBezTo>
                  <a:cubicBezTo>
                    <a:pt x="17843" y="7513"/>
                    <a:pt x="14087" y="3757"/>
                    <a:pt x="1033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62" name="Freeform 43"/>
            <p:cNvSpPr/>
            <p:nvPr/>
          </p:nvSpPr>
          <p:spPr>
            <a:xfrm>
              <a:off x="4762" y="2166937"/>
              <a:ext cx="114301" cy="452439"/>
            </a:xfrm>
            <a:custGeom>
              <a:avLst/>
              <a:gdLst/>
              <a:ahLst/>
              <a:cxnLst>
                <a:cxn ang="0">
                  <a:pos x="wd2" y="hd2"/>
                </a:cxn>
                <a:cxn ang="5400000">
                  <a:pos x="wd2" y="hd2"/>
                </a:cxn>
                <a:cxn ang="10800000">
                  <a:pos x="wd2" y="hd2"/>
                </a:cxn>
                <a:cxn ang="16200000">
                  <a:pos x="wd2" y="hd2"/>
                </a:cxn>
              </a:cxnLst>
              <a:rect l="0" t="0" r="r" b="b"/>
              <a:pathLst>
                <a:path w="21600" h="21600" extrusionOk="0">
                  <a:moveTo>
                    <a:pt x="1800" y="21600"/>
                  </a:moveTo>
                  <a:lnTo>
                    <a:pt x="0" y="20918"/>
                  </a:lnTo>
                  <a:lnTo>
                    <a:pt x="18000" y="16371"/>
                  </a:lnTo>
                  <a:lnTo>
                    <a:pt x="18000" y="0"/>
                  </a:lnTo>
                  <a:lnTo>
                    <a:pt x="21600" y="0"/>
                  </a:lnTo>
                  <a:lnTo>
                    <a:pt x="21600" y="16825"/>
                  </a:lnTo>
                  <a:lnTo>
                    <a:pt x="18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63" name="Freeform 44"/>
            <p:cNvSpPr/>
            <p:nvPr/>
          </p:nvSpPr>
          <p:spPr>
            <a:xfrm>
              <a:off x="52387" y="2066925"/>
              <a:ext cx="109539" cy="109538"/>
            </a:xfrm>
            <a:custGeom>
              <a:avLst/>
              <a:gdLst/>
              <a:ahLst/>
              <a:cxnLst>
                <a:cxn ang="0">
                  <a:pos x="wd2" y="hd2"/>
                </a:cxn>
                <a:cxn ang="5400000">
                  <a:pos x="wd2" y="hd2"/>
                </a:cxn>
                <a:cxn ang="10800000">
                  <a:pos x="wd2" y="hd2"/>
                </a:cxn>
                <a:cxn ang="16200000">
                  <a:pos x="wd2" y="hd2"/>
                </a:cxn>
              </a:cxnLst>
              <a:rect l="0" t="0" r="r" b="b"/>
              <a:pathLst>
                <a:path w="21600" h="21600" extrusionOk="0">
                  <a:moveTo>
                    <a:pt x="11270" y="21600"/>
                  </a:moveTo>
                  <a:cubicBezTo>
                    <a:pt x="4696" y="21600"/>
                    <a:pt x="0" y="16904"/>
                    <a:pt x="0" y="11270"/>
                  </a:cubicBezTo>
                  <a:cubicBezTo>
                    <a:pt x="0" y="4696"/>
                    <a:pt x="4696" y="0"/>
                    <a:pt x="11270" y="0"/>
                  </a:cubicBezTo>
                  <a:cubicBezTo>
                    <a:pt x="16904" y="0"/>
                    <a:pt x="21600" y="4696"/>
                    <a:pt x="21600" y="11270"/>
                  </a:cubicBezTo>
                  <a:cubicBezTo>
                    <a:pt x="21600" y="16904"/>
                    <a:pt x="16904" y="21600"/>
                    <a:pt x="11270" y="21600"/>
                  </a:cubicBezTo>
                  <a:close/>
                  <a:moveTo>
                    <a:pt x="11270" y="3757"/>
                  </a:moveTo>
                  <a:cubicBezTo>
                    <a:pt x="7513" y="3757"/>
                    <a:pt x="3757" y="7513"/>
                    <a:pt x="3757" y="11270"/>
                  </a:cubicBezTo>
                  <a:cubicBezTo>
                    <a:pt x="3757" y="15026"/>
                    <a:pt x="7513" y="17843"/>
                    <a:pt x="11270" y="17843"/>
                  </a:cubicBezTo>
                  <a:cubicBezTo>
                    <a:pt x="15026" y="17843"/>
                    <a:pt x="17843" y="15026"/>
                    <a:pt x="17843" y="11270"/>
                  </a:cubicBezTo>
                  <a:cubicBezTo>
                    <a:pt x="17843" y="7513"/>
                    <a:pt x="15026" y="3757"/>
                    <a:pt x="1127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64" name="Rectangle 45"/>
            <p:cNvSpPr/>
            <p:nvPr/>
          </p:nvSpPr>
          <p:spPr>
            <a:xfrm>
              <a:off x="1228725" y="4662487"/>
              <a:ext cx="23813"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65" name="Freeform 46"/>
            <p:cNvSpPr/>
            <p:nvPr/>
          </p:nvSpPr>
          <p:spPr>
            <a:xfrm>
              <a:off x="1319212" y="5041899"/>
              <a:ext cx="371476" cy="1801814"/>
            </a:xfrm>
            <a:custGeom>
              <a:avLst/>
              <a:gdLst/>
              <a:ahLst/>
              <a:cxnLst>
                <a:cxn ang="0">
                  <a:pos x="wd2" y="hd2"/>
                </a:cxn>
                <a:cxn ang="5400000">
                  <a:pos x="wd2" y="hd2"/>
                </a:cxn>
                <a:cxn ang="10800000">
                  <a:pos x="wd2" y="hd2"/>
                </a:cxn>
                <a:cxn ang="16200000">
                  <a:pos x="wd2" y="hd2"/>
                </a:cxn>
              </a:cxnLst>
              <a:rect l="0" t="0" r="r" b="b"/>
              <a:pathLst>
                <a:path w="21600" h="21600" extrusionOk="0">
                  <a:moveTo>
                    <a:pt x="1385" y="21600"/>
                  </a:moveTo>
                  <a:lnTo>
                    <a:pt x="0" y="21600"/>
                  </a:lnTo>
                  <a:lnTo>
                    <a:pt x="0" y="9744"/>
                  </a:lnTo>
                  <a:lnTo>
                    <a:pt x="20215" y="0"/>
                  </a:lnTo>
                  <a:lnTo>
                    <a:pt x="21600" y="114"/>
                  </a:lnTo>
                  <a:lnTo>
                    <a:pt x="1385" y="9858"/>
                  </a:lnTo>
                  <a:lnTo>
                    <a:pt x="138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66" name="Freeform 47"/>
            <p:cNvSpPr/>
            <p:nvPr/>
          </p:nvSpPr>
          <p:spPr>
            <a:xfrm>
              <a:off x="1147762" y="44815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67" name="Freeform 48"/>
            <p:cNvSpPr/>
            <p:nvPr/>
          </p:nvSpPr>
          <p:spPr>
            <a:xfrm>
              <a:off x="819150" y="3983037"/>
              <a:ext cx="347664" cy="28606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825" y="21600"/>
                  </a:lnTo>
                  <a:lnTo>
                    <a:pt x="19825" y="14204"/>
                  </a:lnTo>
                  <a:lnTo>
                    <a:pt x="0" y="36"/>
                  </a:lnTo>
                  <a:lnTo>
                    <a:pt x="1479" y="0"/>
                  </a:lnTo>
                  <a:lnTo>
                    <a:pt x="21600" y="14204"/>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68" name="Freeform 49"/>
            <p:cNvSpPr/>
            <p:nvPr/>
          </p:nvSpPr>
          <p:spPr>
            <a:xfrm>
              <a:off x="728662" y="3806825"/>
              <a:ext cx="190501" cy="19050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69" name="Freeform 50"/>
            <p:cNvSpPr/>
            <p:nvPr/>
          </p:nvSpPr>
          <p:spPr>
            <a:xfrm>
              <a:off x="1624012"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70" name="Freeform 51"/>
            <p:cNvSpPr/>
            <p:nvPr/>
          </p:nvSpPr>
          <p:spPr>
            <a:xfrm>
              <a:off x="1404937" y="5422899"/>
              <a:ext cx="371476" cy="1425576"/>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21600"/>
                  </a:lnTo>
                  <a:lnTo>
                    <a:pt x="0" y="12315"/>
                  </a:lnTo>
                  <a:lnTo>
                    <a:pt x="20492" y="0"/>
                  </a:lnTo>
                  <a:lnTo>
                    <a:pt x="21600" y="144"/>
                  </a:lnTo>
                  <a:lnTo>
                    <a:pt x="1662" y="1246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71" name="Freeform 52"/>
            <p:cNvSpPr/>
            <p:nvPr/>
          </p:nvSpPr>
          <p:spPr>
            <a:xfrm>
              <a:off x="1666875"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72" name="Freeform 53"/>
            <p:cNvSpPr/>
            <p:nvPr/>
          </p:nvSpPr>
          <p:spPr>
            <a:xfrm>
              <a:off x="1709738"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73" name="Freeform 54"/>
            <p:cNvSpPr/>
            <p:nvPr/>
          </p:nvSpPr>
          <p:spPr>
            <a:xfrm>
              <a:off x="1709738"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74" name="Freeform 55"/>
            <p:cNvSpPr/>
            <p:nvPr/>
          </p:nvSpPr>
          <p:spPr>
            <a:xfrm>
              <a:off x="1766888" y="6330949"/>
              <a:ext cx="419101" cy="527051"/>
            </a:xfrm>
            <a:custGeom>
              <a:avLst/>
              <a:gdLst/>
              <a:ahLst/>
              <a:cxnLst>
                <a:cxn ang="0">
                  <a:pos x="wd2" y="hd2"/>
                </a:cxn>
                <a:cxn ang="5400000">
                  <a:pos x="wd2" y="hd2"/>
                </a:cxn>
                <a:cxn ang="10800000">
                  <a:pos x="wd2" y="hd2"/>
                </a:cxn>
                <a:cxn ang="16200000">
                  <a:pos x="wd2" y="hd2"/>
                </a:cxn>
              </a:cxnLst>
              <a:rect l="0" t="0" r="r" b="b"/>
              <a:pathLst>
                <a:path w="21600" h="21600" extrusionOk="0">
                  <a:moveTo>
                    <a:pt x="982" y="21600"/>
                  </a:moveTo>
                  <a:lnTo>
                    <a:pt x="0" y="21210"/>
                  </a:lnTo>
                  <a:lnTo>
                    <a:pt x="3682" y="13402"/>
                  </a:lnTo>
                  <a:lnTo>
                    <a:pt x="20864" y="0"/>
                  </a:lnTo>
                  <a:lnTo>
                    <a:pt x="21600" y="781"/>
                  </a:lnTo>
                  <a:lnTo>
                    <a:pt x="4909" y="13988"/>
                  </a:lnTo>
                  <a:lnTo>
                    <a:pt x="98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75" name="Freeform 56"/>
            <p:cNvSpPr/>
            <p:nvPr/>
          </p:nvSpPr>
          <p:spPr>
            <a:xfrm>
              <a:off x="2147888"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76" name="Freeform 57"/>
            <p:cNvSpPr/>
            <p:nvPr/>
          </p:nvSpPr>
          <p:spPr>
            <a:xfrm>
              <a:off x="504824" y="9525"/>
              <a:ext cx="233364" cy="5103813"/>
            </a:xfrm>
            <a:custGeom>
              <a:avLst/>
              <a:gdLst/>
              <a:ahLst/>
              <a:cxnLst>
                <a:cxn ang="0">
                  <a:pos x="wd2" y="hd2"/>
                </a:cxn>
                <a:cxn ang="5400000">
                  <a:pos x="wd2" y="hd2"/>
                </a:cxn>
                <a:cxn ang="10800000">
                  <a:pos x="wd2" y="hd2"/>
                </a:cxn>
                <a:cxn ang="16200000">
                  <a:pos x="wd2" y="hd2"/>
                </a:cxn>
              </a:cxnLst>
              <a:rect l="0" t="0" r="r" b="b"/>
              <a:pathLst>
                <a:path w="21600" h="21600" extrusionOk="0">
                  <a:moveTo>
                    <a:pt x="19396" y="21600"/>
                  </a:moveTo>
                  <a:lnTo>
                    <a:pt x="18955" y="18503"/>
                  </a:lnTo>
                  <a:lnTo>
                    <a:pt x="0" y="12772"/>
                  </a:lnTo>
                  <a:lnTo>
                    <a:pt x="0" y="0"/>
                  </a:lnTo>
                  <a:lnTo>
                    <a:pt x="2204" y="0"/>
                  </a:lnTo>
                  <a:lnTo>
                    <a:pt x="2204" y="12752"/>
                  </a:lnTo>
                  <a:lnTo>
                    <a:pt x="21159" y="18503"/>
                  </a:lnTo>
                  <a:lnTo>
                    <a:pt x="21600" y="21600"/>
                  </a:lnTo>
                  <a:lnTo>
                    <a:pt x="19396"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77" name="Freeform 58"/>
            <p:cNvSpPr/>
            <p:nvPr/>
          </p:nvSpPr>
          <p:spPr>
            <a:xfrm>
              <a:off x="633412" y="5103812"/>
              <a:ext cx="185739" cy="185739"/>
            </a:xfrm>
            <a:custGeom>
              <a:avLst/>
              <a:gdLst/>
              <a:ahLst/>
              <a:cxnLst>
                <a:cxn ang="0">
                  <a:pos x="wd2" y="hd2"/>
                </a:cxn>
                <a:cxn ang="5400000">
                  <a:pos x="wd2" y="hd2"/>
                </a:cxn>
                <a:cxn ang="10800000">
                  <a:pos x="wd2" y="hd2"/>
                </a:cxn>
                <a:cxn ang="16200000">
                  <a:pos x="wd2" y="hd2"/>
                </a:cxn>
              </a:cxnLst>
              <a:rect l="0" t="0" r="r" b="b"/>
              <a:pathLst>
                <a:path w="21600" h="21600" extrusionOk="0">
                  <a:moveTo>
                    <a:pt x="11077" y="21600"/>
                  </a:moveTo>
                  <a:cubicBezTo>
                    <a:pt x="4985" y="21600"/>
                    <a:pt x="0" y="16615"/>
                    <a:pt x="0" y="10523"/>
                  </a:cubicBezTo>
                  <a:cubicBezTo>
                    <a:pt x="0" y="4985"/>
                    <a:pt x="4985" y="0"/>
                    <a:pt x="11077" y="0"/>
                  </a:cubicBezTo>
                  <a:cubicBezTo>
                    <a:pt x="16615" y="0"/>
                    <a:pt x="21600" y="4985"/>
                    <a:pt x="21600" y="10523"/>
                  </a:cubicBezTo>
                  <a:cubicBezTo>
                    <a:pt x="21600" y="16615"/>
                    <a:pt x="16615" y="21600"/>
                    <a:pt x="11077" y="21600"/>
                  </a:cubicBezTo>
                  <a:close/>
                  <a:moveTo>
                    <a:pt x="11077" y="2215"/>
                  </a:moveTo>
                  <a:cubicBezTo>
                    <a:pt x="6092" y="2215"/>
                    <a:pt x="2215" y="6092"/>
                    <a:pt x="2215" y="10523"/>
                  </a:cubicBezTo>
                  <a:cubicBezTo>
                    <a:pt x="2215" y="15508"/>
                    <a:pt x="6092" y="19385"/>
                    <a:pt x="11077" y="19385"/>
                  </a:cubicBezTo>
                  <a:cubicBezTo>
                    <a:pt x="15508" y="19385"/>
                    <a:pt x="19385" y="15508"/>
                    <a:pt x="19385" y="10523"/>
                  </a:cubicBezTo>
                  <a:cubicBezTo>
                    <a:pt x="19385" y="6092"/>
                    <a:pt x="15508" y="2215"/>
                    <a:pt x="11077" y="2215"/>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sp>
        <p:nvSpPr>
          <p:cNvPr id="679" name="Title Text"/>
          <p:cNvSpPr txBox="1">
            <a:spLocks noGrp="1"/>
          </p:cNvSpPr>
          <p:nvPr>
            <p:ph type="title"/>
          </p:nvPr>
        </p:nvSpPr>
        <p:spPr>
          <a:xfrm>
            <a:off x="1876424" y="1122362"/>
            <a:ext cx="8791576" cy="2387601"/>
          </a:xfrm>
          <a:prstGeom prst="rect">
            <a:avLst/>
          </a:prstGeom>
        </p:spPr>
        <p:txBody>
          <a:bodyPr anchor="b"/>
          <a:lstStyle>
            <a:lvl1pPr defTabSz="914400">
              <a:lnSpc>
                <a:spcPct val="90000"/>
              </a:lnSpc>
              <a:defRPr sz="4800" cap="all">
                <a:solidFill>
                  <a:srgbClr val="FFFFFF"/>
                </a:solidFill>
                <a:latin typeface="Tw Cen MT"/>
                <a:ea typeface="Tw Cen MT"/>
                <a:cs typeface="Tw Cen MT"/>
                <a:sym typeface="Tw Cen MT"/>
              </a:defRPr>
            </a:lvl1pPr>
          </a:lstStyle>
          <a:p>
            <a:r>
              <a:t>Title Text</a:t>
            </a:r>
          </a:p>
        </p:txBody>
      </p:sp>
      <p:sp>
        <p:nvSpPr>
          <p:cNvPr id="680" name="Body Level One…"/>
          <p:cNvSpPr txBox="1">
            <a:spLocks noGrp="1"/>
          </p:cNvSpPr>
          <p:nvPr>
            <p:ph type="body" sz="quarter" idx="1"/>
          </p:nvPr>
        </p:nvSpPr>
        <p:spPr>
          <a:xfrm>
            <a:off x="1876424" y="3602037"/>
            <a:ext cx="8791576" cy="1655763"/>
          </a:xfrm>
          <a:prstGeom prst="rect">
            <a:avLst/>
          </a:prstGeom>
        </p:spPr>
        <p:txBody>
          <a:bodyPr/>
          <a:lstStyle>
            <a:lvl1pPr marL="0" indent="0" defTabSz="914400">
              <a:lnSpc>
                <a:spcPct val="120000"/>
              </a:lnSpc>
              <a:buClrTx/>
              <a:buSzTx/>
              <a:buNone/>
              <a:defRPr sz="2000" cap="all">
                <a:solidFill>
                  <a:srgbClr val="82FFFF"/>
                </a:solidFill>
                <a:latin typeface="Tw Cen MT"/>
                <a:ea typeface="Tw Cen MT"/>
                <a:cs typeface="Tw Cen MT"/>
                <a:sym typeface="Tw Cen MT"/>
              </a:defRPr>
            </a:lvl1pPr>
            <a:lvl2pPr marL="0" indent="457200" defTabSz="914400">
              <a:lnSpc>
                <a:spcPct val="120000"/>
              </a:lnSpc>
              <a:buClrTx/>
              <a:buSzTx/>
              <a:buNone/>
              <a:defRPr sz="2000" cap="all">
                <a:solidFill>
                  <a:srgbClr val="82FFFF"/>
                </a:solidFill>
                <a:latin typeface="Tw Cen MT"/>
                <a:ea typeface="Tw Cen MT"/>
                <a:cs typeface="Tw Cen MT"/>
                <a:sym typeface="Tw Cen MT"/>
              </a:defRPr>
            </a:lvl2pPr>
            <a:lvl3pPr marL="0" indent="914400" defTabSz="914400">
              <a:lnSpc>
                <a:spcPct val="120000"/>
              </a:lnSpc>
              <a:buClrTx/>
              <a:buSzTx/>
              <a:buNone/>
              <a:defRPr sz="2000" cap="all">
                <a:solidFill>
                  <a:srgbClr val="82FFFF"/>
                </a:solidFill>
                <a:latin typeface="Tw Cen MT"/>
                <a:ea typeface="Tw Cen MT"/>
                <a:cs typeface="Tw Cen MT"/>
                <a:sym typeface="Tw Cen MT"/>
              </a:defRPr>
            </a:lvl3pPr>
            <a:lvl4pPr marL="0" indent="1371600" defTabSz="914400">
              <a:lnSpc>
                <a:spcPct val="120000"/>
              </a:lnSpc>
              <a:buClrTx/>
              <a:buSzTx/>
              <a:buNone/>
              <a:defRPr sz="2000" cap="all">
                <a:solidFill>
                  <a:srgbClr val="82FFFF"/>
                </a:solidFill>
                <a:latin typeface="Tw Cen MT"/>
                <a:ea typeface="Tw Cen MT"/>
                <a:cs typeface="Tw Cen MT"/>
                <a:sym typeface="Tw Cen MT"/>
              </a:defRPr>
            </a:lvl4pPr>
            <a:lvl5pPr marL="0" indent="1828800" defTabSz="914400">
              <a:lnSpc>
                <a:spcPct val="120000"/>
              </a:lnSpc>
              <a:buClrTx/>
              <a:buSzTx/>
              <a:buNone/>
              <a:defRPr sz="2000" cap="all">
                <a:solidFill>
                  <a:srgbClr val="82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681" name="Slide Number"/>
          <p:cNvSpPr txBox="1">
            <a:spLocks noGrp="1"/>
          </p:cNvSpPr>
          <p:nvPr>
            <p:ph type="sldNum" sz="quarter" idx="2"/>
          </p:nvPr>
        </p:nvSpPr>
        <p:spPr>
          <a:xfrm>
            <a:off x="10423713" y="5477191"/>
            <a:ext cx="244287"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688" name="Picture 2" descr="Picture 2"/>
          <p:cNvPicPr>
            <a:picLocks noChangeAspect="1"/>
          </p:cNvPicPr>
          <p:nvPr/>
        </p:nvPicPr>
        <p:blipFill>
          <a:blip r:embed="rId3">
            <a:alphaModFix amt="30000"/>
          </a:blip>
          <a:stretch>
            <a:fillRect/>
          </a:stretch>
        </p:blipFill>
        <p:spPr>
          <a:xfrm>
            <a:off x="0" y="-2"/>
            <a:ext cx="12192004" cy="6858002"/>
          </a:xfrm>
          <a:prstGeom prst="rect">
            <a:avLst/>
          </a:prstGeom>
          <a:ln w="12700">
            <a:miter lim="400000"/>
          </a:ln>
        </p:spPr>
      </p:pic>
      <p:grpSp>
        <p:nvGrpSpPr>
          <p:cNvPr id="727" name="Group 7"/>
          <p:cNvGrpSpPr/>
          <p:nvPr/>
        </p:nvGrpSpPr>
        <p:grpSpPr>
          <a:xfrm>
            <a:off x="-14289" y="0"/>
            <a:ext cx="12053890" cy="6858001"/>
            <a:chOff x="0" y="0"/>
            <a:chExt cx="12053887" cy="6858000"/>
          </a:xfrm>
        </p:grpSpPr>
        <p:grpSp>
          <p:nvGrpSpPr>
            <p:cNvPr id="715" name="Group 8"/>
            <p:cNvGrpSpPr/>
            <p:nvPr/>
          </p:nvGrpSpPr>
          <p:grpSpPr>
            <a:xfrm>
              <a:off x="0" y="0"/>
              <a:ext cx="1213645" cy="6858001"/>
              <a:chOff x="0" y="0"/>
              <a:chExt cx="1213644" cy="6858000"/>
            </a:xfrm>
          </p:grpSpPr>
          <p:sp>
            <p:nvSpPr>
              <p:cNvPr id="689"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90"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91"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92"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93"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94"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95"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96"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97"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98"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699"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00"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01"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02"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03"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04"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05"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06"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07"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08"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09"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10"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11"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12"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13"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14"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726" name="Group 9"/>
            <p:cNvGrpSpPr/>
            <p:nvPr/>
          </p:nvGrpSpPr>
          <p:grpSpPr>
            <a:xfrm>
              <a:off x="11386343" y="0"/>
              <a:ext cx="667545" cy="6848476"/>
              <a:chOff x="0" y="0"/>
              <a:chExt cx="667544" cy="6848475"/>
            </a:xfrm>
          </p:grpSpPr>
          <p:sp>
            <p:nvSpPr>
              <p:cNvPr id="716"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17"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18"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19"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20"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21"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22"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23"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24"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25"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728" name="Title Text"/>
          <p:cNvSpPr txBox="1">
            <a:spLocks noGrp="1"/>
          </p:cNvSpPr>
          <p:nvPr>
            <p:ph type="title"/>
          </p:nvPr>
        </p:nvSpPr>
        <p:spPr>
          <a:xfrm>
            <a:off x="1141412" y="618518"/>
            <a:ext cx="9905999" cy="1478571"/>
          </a:xfrm>
          <a:prstGeom prst="rect">
            <a:avLst/>
          </a:prstGeom>
        </p:spPr>
        <p:txBody>
          <a:bodyPr anchor="ctr"/>
          <a:lstStyle>
            <a:lvl1pPr defTabSz="914400">
              <a:lnSpc>
                <a:spcPct val="90000"/>
              </a:lnSpc>
              <a:defRPr cap="all">
                <a:solidFill>
                  <a:srgbClr val="FFFFFF"/>
                </a:solidFill>
                <a:latin typeface="Tw Cen MT"/>
                <a:ea typeface="Tw Cen MT"/>
                <a:cs typeface="Tw Cen MT"/>
                <a:sym typeface="Tw Cen MT"/>
              </a:defRPr>
            </a:lvl1pPr>
          </a:lstStyle>
          <a:p>
            <a:r>
              <a:t>Title Text</a:t>
            </a:r>
          </a:p>
        </p:txBody>
      </p:sp>
      <p:sp>
        <p:nvSpPr>
          <p:cNvPr id="729" name="Body Level One…"/>
          <p:cNvSpPr txBox="1">
            <a:spLocks noGrp="1"/>
          </p:cNvSpPr>
          <p:nvPr>
            <p:ph type="body" idx="1"/>
          </p:nvPr>
        </p:nvSpPr>
        <p:spPr>
          <a:xfrm>
            <a:off x="1141412" y="2249486"/>
            <a:ext cx="9906000" cy="3541715"/>
          </a:xfrm>
          <a:prstGeom prst="rect">
            <a:avLst/>
          </a:prstGeom>
        </p:spPr>
        <p:txBody>
          <a:bodyPr/>
          <a:lstStyle>
            <a:lvl1pPr marL="228600" indent="-228600" defTabSz="914400">
              <a:lnSpc>
                <a:spcPct val="120000"/>
              </a:lnSpc>
              <a:buClrTx/>
              <a:buSzPct val="125000"/>
              <a:buFont typeface="Arial"/>
              <a:buChar char="•"/>
              <a:defRPr sz="2400">
                <a:solidFill>
                  <a:srgbClr val="FFFFFF"/>
                </a:solidFill>
                <a:latin typeface="Tw Cen MT"/>
                <a:ea typeface="Tw Cen MT"/>
                <a:cs typeface="Tw Cen MT"/>
                <a:sym typeface="Tw Cen MT"/>
              </a:defRPr>
            </a:lvl1pPr>
            <a:lvl2pPr marL="731519" indent="-274319" defTabSz="914400">
              <a:lnSpc>
                <a:spcPct val="120000"/>
              </a:lnSpc>
              <a:buClrTx/>
              <a:buSzPct val="125000"/>
              <a:buFont typeface="Arial"/>
              <a:buChar char="•"/>
              <a:defRPr sz="2400">
                <a:solidFill>
                  <a:srgbClr val="FFFFFF"/>
                </a:solidFill>
                <a:latin typeface="Tw Cen MT"/>
                <a:ea typeface="Tw Cen MT"/>
                <a:cs typeface="Tw Cen MT"/>
                <a:sym typeface="Tw Cen MT"/>
              </a:defRPr>
            </a:lvl2pPr>
            <a:lvl3pPr marL="1219200" indent="-304800" defTabSz="914400">
              <a:lnSpc>
                <a:spcPct val="120000"/>
              </a:lnSpc>
              <a:buClrTx/>
              <a:buSzPct val="125000"/>
              <a:buFont typeface="Arial"/>
              <a:buChar char="•"/>
              <a:defRPr sz="2400">
                <a:solidFill>
                  <a:srgbClr val="FFFFFF"/>
                </a:solidFill>
                <a:latin typeface="Tw Cen MT"/>
                <a:ea typeface="Tw Cen MT"/>
                <a:cs typeface="Tw Cen MT"/>
                <a:sym typeface="Tw Cen MT"/>
              </a:defRPr>
            </a:lvl3pPr>
            <a:lvl4pPr defTabSz="914400">
              <a:lnSpc>
                <a:spcPct val="120000"/>
              </a:lnSpc>
              <a:buClrTx/>
              <a:buSzPct val="125000"/>
              <a:buFont typeface="Arial"/>
              <a:buChar char="•"/>
              <a:defRPr sz="2400">
                <a:solidFill>
                  <a:srgbClr val="FFFFFF"/>
                </a:solidFill>
                <a:latin typeface="Tw Cen MT"/>
                <a:ea typeface="Tw Cen MT"/>
                <a:cs typeface="Tw Cen MT"/>
                <a:sym typeface="Tw Cen MT"/>
              </a:defRPr>
            </a:lvl4pPr>
            <a:lvl5pPr defTabSz="914400">
              <a:lnSpc>
                <a:spcPct val="120000"/>
              </a:lnSpc>
              <a:buClrTx/>
              <a:buSzPct val="125000"/>
              <a:buFont typeface="Arial"/>
              <a:buChar char="•"/>
              <a:defRPr sz="2400">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730"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37"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776" name="Group 7"/>
          <p:cNvGrpSpPr/>
          <p:nvPr/>
        </p:nvGrpSpPr>
        <p:grpSpPr>
          <a:xfrm>
            <a:off x="-14289" y="0"/>
            <a:ext cx="12053890" cy="6858001"/>
            <a:chOff x="0" y="0"/>
            <a:chExt cx="12053887" cy="6858000"/>
          </a:xfrm>
        </p:grpSpPr>
        <p:grpSp>
          <p:nvGrpSpPr>
            <p:cNvPr id="764" name="Group 8"/>
            <p:cNvGrpSpPr/>
            <p:nvPr/>
          </p:nvGrpSpPr>
          <p:grpSpPr>
            <a:xfrm>
              <a:off x="0" y="0"/>
              <a:ext cx="1213645" cy="6858001"/>
              <a:chOff x="0" y="0"/>
              <a:chExt cx="1213644" cy="6858000"/>
            </a:xfrm>
          </p:grpSpPr>
          <p:sp>
            <p:nvSpPr>
              <p:cNvPr id="738"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39"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40"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41"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42"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43"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44"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45"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46"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47"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48"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49"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50"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51"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52"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53"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54"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55"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56"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57"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58"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59"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60"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61"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62"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63"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775" name="Group 9"/>
            <p:cNvGrpSpPr/>
            <p:nvPr/>
          </p:nvGrpSpPr>
          <p:grpSpPr>
            <a:xfrm>
              <a:off x="11386343" y="0"/>
              <a:ext cx="667545" cy="6848476"/>
              <a:chOff x="0" y="0"/>
              <a:chExt cx="667544" cy="6848475"/>
            </a:xfrm>
          </p:grpSpPr>
          <p:sp>
            <p:nvSpPr>
              <p:cNvPr id="765"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66"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67"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68"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69"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70"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71"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72"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73"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74"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777" name="Title Text"/>
          <p:cNvSpPr txBox="1">
            <a:spLocks noGrp="1"/>
          </p:cNvSpPr>
          <p:nvPr>
            <p:ph type="title"/>
          </p:nvPr>
        </p:nvSpPr>
        <p:spPr>
          <a:xfrm>
            <a:off x="1141411" y="1419225"/>
            <a:ext cx="9906001" cy="2852738"/>
          </a:xfrm>
          <a:prstGeom prst="rect">
            <a:avLst/>
          </a:prstGeom>
        </p:spPr>
        <p:txBody>
          <a:bodyPr anchor="b"/>
          <a:lstStyle>
            <a:lvl1pPr defTabSz="914400">
              <a:lnSpc>
                <a:spcPct val="90000"/>
              </a:lnSpc>
              <a:defRPr cap="all">
                <a:solidFill>
                  <a:srgbClr val="FFFFFF"/>
                </a:solidFill>
                <a:latin typeface="Tw Cen MT"/>
                <a:ea typeface="Tw Cen MT"/>
                <a:cs typeface="Tw Cen MT"/>
                <a:sym typeface="Tw Cen MT"/>
              </a:defRPr>
            </a:lvl1pPr>
          </a:lstStyle>
          <a:p>
            <a:r>
              <a:t>Title Text</a:t>
            </a:r>
          </a:p>
        </p:txBody>
      </p:sp>
      <p:sp>
        <p:nvSpPr>
          <p:cNvPr id="778" name="Body Level One…"/>
          <p:cNvSpPr txBox="1">
            <a:spLocks noGrp="1"/>
          </p:cNvSpPr>
          <p:nvPr>
            <p:ph type="body" sz="quarter" idx="1"/>
          </p:nvPr>
        </p:nvSpPr>
        <p:spPr>
          <a:xfrm>
            <a:off x="1141411" y="4424362"/>
            <a:ext cx="9906001" cy="1374777"/>
          </a:xfrm>
          <a:prstGeom prst="rect">
            <a:avLst/>
          </a:prstGeom>
        </p:spPr>
        <p:txBody>
          <a:bodyPr/>
          <a:lstStyle>
            <a:lvl1pPr marL="0" indent="0" defTabSz="914400">
              <a:lnSpc>
                <a:spcPct val="120000"/>
              </a:lnSpc>
              <a:buClrTx/>
              <a:buSzTx/>
              <a:buNone/>
              <a:defRPr cap="all">
                <a:solidFill>
                  <a:srgbClr val="FFFFFF"/>
                </a:solidFill>
                <a:latin typeface="Tw Cen MT"/>
                <a:ea typeface="Tw Cen MT"/>
                <a:cs typeface="Tw Cen MT"/>
                <a:sym typeface="Tw Cen MT"/>
              </a:defRPr>
            </a:lvl1pPr>
            <a:lvl2pPr marL="0" indent="457200" defTabSz="914400">
              <a:lnSpc>
                <a:spcPct val="120000"/>
              </a:lnSpc>
              <a:buClrTx/>
              <a:buSzTx/>
              <a:buNone/>
              <a:defRPr cap="all">
                <a:solidFill>
                  <a:srgbClr val="FFFFFF"/>
                </a:solidFill>
                <a:latin typeface="Tw Cen MT"/>
                <a:ea typeface="Tw Cen MT"/>
                <a:cs typeface="Tw Cen MT"/>
                <a:sym typeface="Tw Cen MT"/>
              </a:defRPr>
            </a:lvl2pPr>
            <a:lvl3pPr marL="0" indent="914400" defTabSz="914400">
              <a:lnSpc>
                <a:spcPct val="120000"/>
              </a:lnSpc>
              <a:buClrTx/>
              <a:buSzTx/>
              <a:buNone/>
              <a:defRPr cap="all">
                <a:solidFill>
                  <a:srgbClr val="FFFFFF"/>
                </a:solidFill>
                <a:latin typeface="Tw Cen MT"/>
                <a:ea typeface="Tw Cen MT"/>
                <a:cs typeface="Tw Cen MT"/>
                <a:sym typeface="Tw Cen MT"/>
              </a:defRPr>
            </a:lvl3pPr>
            <a:lvl4pPr marL="0" indent="1371600" defTabSz="914400">
              <a:lnSpc>
                <a:spcPct val="120000"/>
              </a:lnSpc>
              <a:buClrTx/>
              <a:buSzTx/>
              <a:buNone/>
              <a:defRPr cap="all">
                <a:solidFill>
                  <a:srgbClr val="FFFFFF"/>
                </a:solidFill>
                <a:latin typeface="Tw Cen MT"/>
                <a:ea typeface="Tw Cen MT"/>
                <a:cs typeface="Tw Cen MT"/>
                <a:sym typeface="Tw Cen MT"/>
              </a:defRPr>
            </a:lvl4pPr>
            <a:lvl5pPr marL="0" indent="1828800" defTabSz="914400">
              <a:lnSpc>
                <a:spcPct val="120000"/>
              </a:lnSpc>
              <a:buClrTx/>
              <a:buSzTx/>
              <a:buNone/>
              <a:defRPr cap="all">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779"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786"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825" name="Group 7"/>
          <p:cNvGrpSpPr/>
          <p:nvPr/>
        </p:nvGrpSpPr>
        <p:grpSpPr>
          <a:xfrm>
            <a:off x="-14289" y="0"/>
            <a:ext cx="12053890" cy="6858001"/>
            <a:chOff x="0" y="0"/>
            <a:chExt cx="12053887" cy="6858000"/>
          </a:xfrm>
        </p:grpSpPr>
        <p:grpSp>
          <p:nvGrpSpPr>
            <p:cNvPr id="813" name="Group 8"/>
            <p:cNvGrpSpPr/>
            <p:nvPr/>
          </p:nvGrpSpPr>
          <p:grpSpPr>
            <a:xfrm>
              <a:off x="0" y="0"/>
              <a:ext cx="1213645" cy="6858001"/>
              <a:chOff x="0" y="0"/>
              <a:chExt cx="1213644" cy="6858000"/>
            </a:xfrm>
          </p:grpSpPr>
          <p:sp>
            <p:nvSpPr>
              <p:cNvPr id="787"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88"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89"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90"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91"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92"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93"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94"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95"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96"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97"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98"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799"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00"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01"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02"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03"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04"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05"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06"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07"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08"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09"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10"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11"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12"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824" name="Group 9"/>
            <p:cNvGrpSpPr/>
            <p:nvPr/>
          </p:nvGrpSpPr>
          <p:grpSpPr>
            <a:xfrm>
              <a:off x="11386343" y="0"/>
              <a:ext cx="667545" cy="6848476"/>
              <a:chOff x="0" y="0"/>
              <a:chExt cx="667544" cy="6848475"/>
            </a:xfrm>
          </p:grpSpPr>
          <p:sp>
            <p:nvSpPr>
              <p:cNvPr id="814"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15"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16"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17"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18"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19"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20"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21"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22"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23"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826" name="Title Text"/>
          <p:cNvSpPr txBox="1">
            <a:spLocks noGrp="1"/>
          </p:cNvSpPr>
          <p:nvPr>
            <p:ph type="title"/>
          </p:nvPr>
        </p:nvSpPr>
        <p:spPr>
          <a:xfrm>
            <a:off x="1141412" y="618518"/>
            <a:ext cx="9905999" cy="1478571"/>
          </a:xfrm>
          <a:prstGeom prst="rect">
            <a:avLst/>
          </a:prstGeom>
        </p:spPr>
        <p:txBody>
          <a:bodyPr anchor="ctr"/>
          <a:lstStyle>
            <a:lvl1pPr defTabSz="914400">
              <a:lnSpc>
                <a:spcPct val="90000"/>
              </a:lnSpc>
              <a:defRPr cap="all">
                <a:solidFill>
                  <a:srgbClr val="FFFFFF"/>
                </a:solidFill>
                <a:latin typeface="Tw Cen MT"/>
                <a:ea typeface="Tw Cen MT"/>
                <a:cs typeface="Tw Cen MT"/>
                <a:sym typeface="Tw Cen MT"/>
              </a:defRPr>
            </a:lvl1pPr>
          </a:lstStyle>
          <a:p>
            <a:r>
              <a:t>Title Text</a:t>
            </a:r>
          </a:p>
        </p:txBody>
      </p:sp>
      <p:sp>
        <p:nvSpPr>
          <p:cNvPr id="827" name="Body Level One…"/>
          <p:cNvSpPr txBox="1">
            <a:spLocks noGrp="1"/>
          </p:cNvSpPr>
          <p:nvPr>
            <p:ph type="body" sz="half" idx="1"/>
          </p:nvPr>
        </p:nvSpPr>
        <p:spPr>
          <a:xfrm>
            <a:off x="1141409" y="2249485"/>
            <a:ext cx="4878391" cy="3541715"/>
          </a:xfrm>
          <a:prstGeom prst="rect">
            <a:avLst/>
          </a:prstGeom>
        </p:spPr>
        <p:txBody>
          <a:bodyPr/>
          <a:lstStyle>
            <a:lvl1pPr marL="228600" indent="-228600" defTabSz="914400">
              <a:lnSpc>
                <a:spcPct val="120000"/>
              </a:lnSpc>
              <a:buClrTx/>
              <a:buSzPct val="125000"/>
              <a:buFont typeface="Arial"/>
              <a:buChar char="•"/>
              <a:defRPr sz="2400">
                <a:solidFill>
                  <a:srgbClr val="FFFFFF"/>
                </a:solidFill>
                <a:latin typeface="Tw Cen MT"/>
                <a:ea typeface="Tw Cen MT"/>
                <a:cs typeface="Tw Cen MT"/>
                <a:sym typeface="Tw Cen MT"/>
              </a:defRPr>
            </a:lvl1pPr>
            <a:lvl2pPr marL="731519" indent="-274319" defTabSz="914400">
              <a:lnSpc>
                <a:spcPct val="120000"/>
              </a:lnSpc>
              <a:buClrTx/>
              <a:buSzPct val="125000"/>
              <a:buFont typeface="Arial"/>
              <a:buChar char="•"/>
              <a:defRPr sz="2400">
                <a:solidFill>
                  <a:srgbClr val="FFFFFF"/>
                </a:solidFill>
                <a:latin typeface="Tw Cen MT"/>
                <a:ea typeface="Tw Cen MT"/>
                <a:cs typeface="Tw Cen MT"/>
                <a:sym typeface="Tw Cen MT"/>
              </a:defRPr>
            </a:lvl2pPr>
            <a:lvl3pPr marL="1219200" indent="-304800" defTabSz="914400">
              <a:lnSpc>
                <a:spcPct val="120000"/>
              </a:lnSpc>
              <a:buClrTx/>
              <a:buSzPct val="125000"/>
              <a:buFont typeface="Arial"/>
              <a:buChar char="•"/>
              <a:defRPr sz="2400">
                <a:solidFill>
                  <a:srgbClr val="FFFFFF"/>
                </a:solidFill>
                <a:latin typeface="Tw Cen MT"/>
                <a:ea typeface="Tw Cen MT"/>
                <a:cs typeface="Tw Cen MT"/>
                <a:sym typeface="Tw Cen MT"/>
              </a:defRPr>
            </a:lvl3pPr>
            <a:lvl4pPr defTabSz="914400">
              <a:lnSpc>
                <a:spcPct val="120000"/>
              </a:lnSpc>
              <a:buClrTx/>
              <a:buSzPct val="125000"/>
              <a:buFont typeface="Arial"/>
              <a:buChar char="•"/>
              <a:defRPr sz="2400">
                <a:solidFill>
                  <a:srgbClr val="FFFFFF"/>
                </a:solidFill>
                <a:latin typeface="Tw Cen MT"/>
                <a:ea typeface="Tw Cen MT"/>
                <a:cs typeface="Tw Cen MT"/>
                <a:sym typeface="Tw Cen MT"/>
              </a:defRPr>
            </a:lvl4pPr>
            <a:lvl5pPr defTabSz="914400">
              <a:lnSpc>
                <a:spcPct val="120000"/>
              </a:lnSpc>
              <a:buClrTx/>
              <a:buSzPct val="125000"/>
              <a:buFont typeface="Arial"/>
              <a:buChar char="•"/>
              <a:defRPr sz="2400">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828"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Comparison">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35"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874" name="Group 7"/>
          <p:cNvGrpSpPr/>
          <p:nvPr/>
        </p:nvGrpSpPr>
        <p:grpSpPr>
          <a:xfrm>
            <a:off x="-14289" y="0"/>
            <a:ext cx="12053890" cy="6858001"/>
            <a:chOff x="0" y="0"/>
            <a:chExt cx="12053887" cy="6858000"/>
          </a:xfrm>
        </p:grpSpPr>
        <p:grpSp>
          <p:nvGrpSpPr>
            <p:cNvPr id="862" name="Group 8"/>
            <p:cNvGrpSpPr/>
            <p:nvPr/>
          </p:nvGrpSpPr>
          <p:grpSpPr>
            <a:xfrm>
              <a:off x="0" y="0"/>
              <a:ext cx="1213645" cy="6858001"/>
              <a:chOff x="0" y="0"/>
              <a:chExt cx="1213644" cy="6858000"/>
            </a:xfrm>
          </p:grpSpPr>
          <p:sp>
            <p:nvSpPr>
              <p:cNvPr id="836"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37"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38"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39"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40"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41"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42"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43"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44"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45"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46"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47"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48"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49"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50"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51"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52"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53"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54"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55"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56"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57"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58"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59"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60"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61"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873" name="Group 9"/>
            <p:cNvGrpSpPr/>
            <p:nvPr/>
          </p:nvGrpSpPr>
          <p:grpSpPr>
            <a:xfrm>
              <a:off x="11386343" y="0"/>
              <a:ext cx="667545" cy="6848476"/>
              <a:chOff x="0" y="0"/>
              <a:chExt cx="667544" cy="6848475"/>
            </a:xfrm>
          </p:grpSpPr>
          <p:sp>
            <p:nvSpPr>
              <p:cNvPr id="863"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64"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65"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66"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67"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68"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69"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70"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71"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72"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875" name="Title Text"/>
          <p:cNvSpPr txBox="1">
            <a:spLocks noGrp="1"/>
          </p:cNvSpPr>
          <p:nvPr>
            <p:ph type="title"/>
          </p:nvPr>
        </p:nvSpPr>
        <p:spPr>
          <a:xfrm>
            <a:off x="1141411" y="619126"/>
            <a:ext cx="9906001" cy="1477962"/>
          </a:xfrm>
          <a:prstGeom prst="rect">
            <a:avLst/>
          </a:prstGeom>
        </p:spPr>
        <p:txBody>
          <a:bodyPr anchor="ctr"/>
          <a:lstStyle>
            <a:lvl1pPr defTabSz="914400">
              <a:lnSpc>
                <a:spcPct val="90000"/>
              </a:lnSpc>
              <a:defRPr cap="all">
                <a:solidFill>
                  <a:srgbClr val="FFFFFF"/>
                </a:solidFill>
                <a:latin typeface="Tw Cen MT"/>
                <a:ea typeface="Tw Cen MT"/>
                <a:cs typeface="Tw Cen MT"/>
                <a:sym typeface="Tw Cen MT"/>
              </a:defRPr>
            </a:lvl1pPr>
          </a:lstStyle>
          <a:p>
            <a:r>
              <a:t>Title Text</a:t>
            </a:r>
          </a:p>
        </p:txBody>
      </p:sp>
      <p:sp>
        <p:nvSpPr>
          <p:cNvPr id="876" name="Body Level One…"/>
          <p:cNvSpPr txBox="1">
            <a:spLocks noGrp="1"/>
          </p:cNvSpPr>
          <p:nvPr>
            <p:ph type="body" sz="quarter" idx="1"/>
          </p:nvPr>
        </p:nvSpPr>
        <p:spPr>
          <a:xfrm>
            <a:off x="1370018" y="2249485"/>
            <a:ext cx="4649784" cy="823913"/>
          </a:xfrm>
          <a:prstGeom prst="rect">
            <a:avLst/>
          </a:prstGeom>
        </p:spPr>
        <p:txBody>
          <a:bodyPr anchor="b"/>
          <a:lstStyle>
            <a:lvl1pPr marL="0" indent="0" defTabSz="914400">
              <a:lnSpc>
                <a:spcPct val="90000"/>
              </a:lnSpc>
              <a:buClrTx/>
              <a:buSzTx/>
              <a:buNone/>
              <a:defRPr sz="2400" cap="all">
                <a:solidFill>
                  <a:srgbClr val="FFFFFF"/>
                </a:solidFill>
                <a:latin typeface="Tw Cen MT"/>
                <a:ea typeface="Tw Cen MT"/>
                <a:cs typeface="Tw Cen MT"/>
                <a:sym typeface="Tw Cen MT"/>
              </a:defRPr>
            </a:lvl1pPr>
            <a:lvl2pPr marL="0" indent="457200" defTabSz="914400">
              <a:lnSpc>
                <a:spcPct val="90000"/>
              </a:lnSpc>
              <a:buClrTx/>
              <a:buSzTx/>
              <a:buNone/>
              <a:defRPr sz="2400" cap="all">
                <a:solidFill>
                  <a:srgbClr val="FFFFFF"/>
                </a:solidFill>
                <a:latin typeface="Tw Cen MT"/>
                <a:ea typeface="Tw Cen MT"/>
                <a:cs typeface="Tw Cen MT"/>
                <a:sym typeface="Tw Cen MT"/>
              </a:defRPr>
            </a:lvl2pPr>
            <a:lvl3pPr marL="0" indent="914400" defTabSz="914400">
              <a:lnSpc>
                <a:spcPct val="90000"/>
              </a:lnSpc>
              <a:buClrTx/>
              <a:buSzTx/>
              <a:buNone/>
              <a:defRPr sz="2400" cap="all">
                <a:solidFill>
                  <a:srgbClr val="FFFFFF"/>
                </a:solidFill>
                <a:latin typeface="Tw Cen MT"/>
                <a:ea typeface="Tw Cen MT"/>
                <a:cs typeface="Tw Cen MT"/>
                <a:sym typeface="Tw Cen MT"/>
              </a:defRPr>
            </a:lvl3pPr>
            <a:lvl4pPr marL="0" indent="1371600" defTabSz="914400">
              <a:lnSpc>
                <a:spcPct val="90000"/>
              </a:lnSpc>
              <a:buClrTx/>
              <a:buSzTx/>
              <a:buNone/>
              <a:defRPr sz="2400" cap="all">
                <a:solidFill>
                  <a:srgbClr val="FFFFFF"/>
                </a:solidFill>
                <a:latin typeface="Tw Cen MT"/>
                <a:ea typeface="Tw Cen MT"/>
                <a:cs typeface="Tw Cen MT"/>
                <a:sym typeface="Tw Cen MT"/>
              </a:defRPr>
            </a:lvl4pPr>
            <a:lvl5pPr marL="0" indent="1828800" defTabSz="914400">
              <a:lnSpc>
                <a:spcPct val="90000"/>
              </a:lnSpc>
              <a:buClrTx/>
              <a:buSzTx/>
              <a:buNone/>
              <a:defRPr sz="2400" cap="all">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877" name="Text Placeholder 4"/>
          <p:cNvSpPr>
            <a:spLocks noGrp="1"/>
          </p:cNvSpPr>
          <p:nvPr>
            <p:ph type="body" sz="quarter" idx="13"/>
          </p:nvPr>
        </p:nvSpPr>
        <p:spPr>
          <a:xfrm>
            <a:off x="6400808" y="2249484"/>
            <a:ext cx="4646603" cy="823913"/>
          </a:xfrm>
          <a:prstGeom prst="rect">
            <a:avLst/>
          </a:prstGeom>
        </p:spPr>
        <p:txBody>
          <a:bodyPr anchor="b"/>
          <a:lstStyle/>
          <a:p>
            <a:pPr marL="0" indent="0" defTabSz="914400">
              <a:lnSpc>
                <a:spcPct val="90000"/>
              </a:lnSpc>
              <a:buClrTx/>
              <a:buSzTx/>
              <a:buNone/>
              <a:defRPr sz="2400" cap="all">
                <a:solidFill>
                  <a:srgbClr val="FFFFFF"/>
                </a:solidFill>
                <a:latin typeface="Tw Cen MT"/>
                <a:ea typeface="Tw Cen MT"/>
                <a:cs typeface="Tw Cen MT"/>
                <a:sym typeface="Tw Cen MT"/>
              </a:defRPr>
            </a:pPr>
            <a:endParaRPr/>
          </a:p>
        </p:txBody>
      </p:sp>
      <p:sp>
        <p:nvSpPr>
          <p:cNvPr id="878"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85"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924" name="Group 7"/>
          <p:cNvGrpSpPr/>
          <p:nvPr/>
        </p:nvGrpSpPr>
        <p:grpSpPr>
          <a:xfrm>
            <a:off x="-14289" y="0"/>
            <a:ext cx="12053890" cy="6858001"/>
            <a:chOff x="0" y="0"/>
            <a:chExt cx="12053887" cy="6858000"/>
          </a:xfrm>
        </p:grpSpPr>
        <p:grpSp>
          <p:nvGrpSpPr>
            <p:cNvPr id="912" name="Group 8"/>
            <p:cNvGrpSpPr/>
            <p:nvPr/>
          </p:nvGrpSpPr>
          <p:grpSpPr>
            <a:xfrm>
              <a:off x="0" y="0"/>
              <a:ext cx="1213645" cy="6858001"/>
              <a:chOff x="0" y="0"/>
              <a:chExt cx="1213644" cy="6858000"/>
            </a:xfrm>
          </p:grpSpPr>
          <p:sp>
            <p:nvSpPr>
              <p:cNvPr id="886"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87"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88"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89"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90"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91"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92"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93"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94"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95"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96"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97"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98"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899"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00"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01"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02"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03"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04"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05"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06"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07"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08"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09"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10"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11"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923" name="Group 9"/>
            <p:cNvGrpSpPr/>
            <p:nvPr/>
          </p:nvGrpSpPr>
          <p:grpSpPr>
            <a:xfrm>
              <a:off x="11386343" y="0"/>
              <a:ext cx="667545" cy="6848476"/>
              <a:chOff x="0" y="0"/>
              <a:chExt cx="667544" cy="6848475"/>
            </a:xfrm>
          </p:grpSpPr>
          <p:sp>
            <p:nvSpPr>
              <p:cNvPr id="913"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14"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15"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16"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17"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18"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19"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20"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21"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22"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925" name="Title Text"/>
          <p:cNvSpPr txBox="1">
            <a:spLocks noGrp="1"/>
          </p:cNvSpPr>
          <p:nvPr>
            <p:ph type="title"/>
          </p:nvPr>
        </p:nvSpPr>
        <p:spPr>
          <a:xfrm>
            <a:off x="1141412" y="618518"/>
            <a:ext cx="9905999" cy="1478571"/>
          </a:xfrm>
          <a:prstGeom prst="rect">
            <a:avLst/>
          </a:prstGeom>
        </p:spPr>
        <p:txBody>
          <a:bodyPr anchor="ctr"/>
          <a:lstStyle>
            <a:lvl1pPr defTabSz="914400">
              <a:lnSpc>
                <a:spcPct val="90000"/>
              </a:lnSpc>
              <a:defRPr cap="all">
                <a:solidFill>
                  <a:srgbClr val="FFFFFF"/>
                </a:solidFill>
                <a:latin typeface="Tw Cen MT"/>
                <a:ea typeface="Tw Cen MT"/>
                <a:cs typeface="Tw Cen MT"/>
                <a:sym typeface="Tw Cen MT"/>
              </a:defRPr>
            </a:lvl1pPr>
          </a:lstStyle>
          <a:p>
            <a:r>
              <a:t>Title Text</a:t>
            </a:r>
          </a:p>
        </p:txBody>
      </p:sp>
      <p:sp>
        <p:nvSpPr>
          <p:cNvPr id="926"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933"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972" name="Group 7"/>
          <p:cNvGrpSpPr/>
          <p:nvPr/>
        </p:nvGrpSpPr>
        <p:grpSpPr>
          <a:xfrm>
            <a:off x="-14289" y="0"/>
            <a:ext cx="12053890" cy="6858001"/>
            <a:chOff x="0" y="0"/>
            <a:chExt cx="12053887" cy="6858000"/>
          </a:xfrm>
        </p:grpSpPr>
        <p:grpSp>
          <p:nvGrpSpPr>
            <p:cNvPr id="960" name="Group 8"/>
            <p:cNvGrpSpPr/>
            <p:nvPr/>
          </p:nvGrpSpPr>
          <p:grpSpPr>
            <a:xfrm>
              <a:off x="0" y="0"/>
              <a:ext cx="1213645" cy="6858001"/>
              <a:chOff x="0" y="0"/>
              <a:chExt cx="1213644" cy="6858000"/>
            </a:xfrm>
          </p:grpSpPr>
          <p:sp>
            <p:nvSpPr>
              <p:cNvPr id="934"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35"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36"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37"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38"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39"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40"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41"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42"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43"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44"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45"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46"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47"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48"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49"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50"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51"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52"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53"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54"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55"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56"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57"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58"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59"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971" name="Group 9"/>
            <p:cNvGrpSpPr/>
            <p:nvPr/>
          </p:nvGrpSpPr>
          <p:grpSpPr>
            <a:xfrm>
              <a:off x="11386343" y="0"/>
              <a:ext cx="667545" cy="6848476"/>
              <a:chOff x="0" y="0"/>
              <a:chExt cx="667544" cy="6848475"/>
            </a:xfrm>
          </p:grpSpPr>
          <p:sp>
            <p:nvSpPr>
              <p:cNvPr id="961"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62"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63"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64"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65"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66"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67"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68"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69"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70"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973"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Content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980"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1019" name="Group 7"/>
          <p:cNvGrpSpPr/>
          <p:nvPr/>
        </p:nvGrpSpPr>
        <p:grpSpPr>
          <a:xfrm>
            <a:off x="-14289" y="0"/>
            <a:ext cx="12053890" cy="6858001"/>
            <a:chOff x="0" y="0"/>
            <a:chExt cx="12053887" cy="6858000"/>
          </a:xfrm>
        </p:grpSpPr>
        <p:grpSp>
          <p:nvGrpSpPr>
            <p:cNvPr id="1007" name="Group 8"/>
            <p:cNvGrpSpPr/>
            <p:nvPr/>
          </p:nvGrpSpPr>
          <p:grpSpPr>
            <a:xfrm>
              <a:off x="0" y="0"/>
              <a:ext cx="1213645" cy="6858001"/>
              <a:chOff x="0" y="0"/>
              <a:chExt cx="1213644" cy="6858000"/>
            </a:xfrm>
          </p:grpSpPr>
          <p:sp>
            <p:nvSpPr>
              <p:cNvPr id="981"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82"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83"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84"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85"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86"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87"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88"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89"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90"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91"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92"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93"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94"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95"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96"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97"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98"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999"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00"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01"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02"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03"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04"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05"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06"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1018" name="Group 9"/>
            <p:cNvGrpSpPr/>
            <p:nvPr/>
          </p:nvGrpSpPr>
          <p:grpSpPr>
            <a:xfrm>
              <a:off x="11386343" y="0"/>
              <a:ext cx="667545" cy="6848476"/>
              <a:chOff x="0" y="0"/>
              <a:chExt cx="667544" cy="6848475"/>
            </a:xfrm>
          </p:grpSpPr>
          <p:sp>
            <p:nvSpPr>
              <p:cNvPr id="1008"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09"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10"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11"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12"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13"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14"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15"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16"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17"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1020" name="Title Text"/>
          <p:cNvSpPr txBox="1">
            <a:spLocks noGrp="1"/>
          </p:cNvSpPr>
          <p:nvPr>
            <p:ph type="title"/>
          </p:nvPr>
        </p:nvSpPr>
        <p:spPr>
          <a:xfrm>
            <a:off x="1146705" y="609601"/>
            <a:ext cx="3856038" cy="1639885"/>
          </a:xfrm>
          <a:prstGeom prst="rect">
            <a:avLst/>
          </a:prstGeom>
        </p:spPr>
        <p:txBody>
          <a:bodyPr anchor="b"/>
          <a:lstStyle>
            <a:lvl1pPr defTabSz="914400">
              <a:lnSpc>
                <a:spcPct val="90000"/>
              </a:lnSpc>
              <a:defRPr sz="3200" cap="all">
                <a:solidFill>
                  <a:srgbClr val="FFFFFF"/>
                </a:solidFill>
                <a:latin typeface="Tw Cen MT"/>
                <a:ea typeface="Tw Cen MT"/>
                <a:cs typeface="Tw Cen MT"/>
                <a:sym typeface="Tw Cen MT"/>
              </a:defRPr>
            </a:lvl1pPr>
          </a:lstStyle>
          <a:p>
            <a:r>
              <a:t>Title Text</a:t>
            </a:r>
          </a:p>
        </p:txBody>
      </p:sp>
      <p:sp>
        <p:nvSpPr>
          <p:cNvPr id="1021" name="Body Level One…"/>
          <p:cNvSpPr txBox="1">
            <a:spLocks noGrp="1"/>
          </p:cNvSpPr>
          <p:nvPr>
            <p:ph type="body" sz="half" idx="1"/>
          </p:nvPr>
        </p:nvSpPr>
        <p:spPr>
          <a:xfrm>
            <a:off x="5156200" y="592666"/>
            <a:ext cx="5891210" cy="5198534"/>
          </a:xfrm>
          <a:prstGeom prst="rect">
            <a:avLst/>
          </a:prstGeom>
        </p:spPr>
        <p:txBody>
          <a:bodyPr anchor="ctr"/>
          <a:lstStyle>
            <a:lvl1pPr marL="228600" indent="-228600" defTabSz="914400">
              <a:lnSpc>
                <a:spcPct val="120000"/>
              </a:lnSpc>
              <a:buClrTx/>
              <a:buSzPct val="125000"/>
              <a:buFont typeface="Arial"/>
              <a:buChar char="•"/>
              <a:defRPr sz="2400">
                <a:solidFill>
                  <a:srgbClr val="FFFFFF"/>
                </a:solidFill>
                <a:latin typeface="Tw Cen MT"/>
                <a:ea typeface="Tw Cen MT"/>
                <a:cs typeface="Tw Cen MT"/>
                <a:sym typeface="Tw Cen MT"/>
              </a:defRPr>
            </a:lvl1pPr>
            <a:lvl2pPr marL="731519" indent="-274319" defTabSz="914400">
              <a:lnSpc>
                <a:spcPct val="120000"/>
              </a:lnSpc>
              <a:buClrTx/>
              <a:buSzPct val="125000"/>
              <a:buFont typeface="Arial"/>
              <a:buChar char="•"/>
              <a:defRPr sz="2400">
                <a:solidFill>
                  <a:srgbClr val="FFFFFF"/>
                </a:solidFill>
                <a:latin typeface="Tw Cen MT"/>
                <a:ea typeface="Tw Cen MT"/>
                <a:cs typeface="Tw Cen MT"/>
                <a:sym typeface="Tw Cen MT"/>
              </a:defRPr>
            </a:lvl2pPr>
            <a:lvl3pPr marL="1219200" indent="-304800" defTabSz="914400">
              <a:lnSpc>
                <a:spcPct val="120000"/>
              </a:lnSpc>
              <a:buClrTx/>
              <a:buSzPct val="125000"/>
              <a:buFont typeface="Arial"/>
              <a:buChar char="•"/>
              <a:defRPr sz="2400">
                <a:solidFill>
                  <a:srgbClr val="FFFFFF"/>
                </a:solidFill>
                <a:latin typeface="Tw Cen MT"/>
                <a:ea typeface="Tw Cen MT"/>
                <a:cs typeface="Tw Cen MT"/>
                <a:sym typeface="Tw Cen MT"/>
              </a:defRPr>
            </a:lvl3pPr>
            <a:lvl4pPr defTabSz="914400">
              <a:lnSpc>
                <a:spcPct val="120000"/>
              </a:lnSpc>
              <a:buClrTx/>
              <a:buSzPct val="125000"/>
              <a:buFont typeface="Arial"/>
              <a:buChar char="•"/>
              <a:defRPr sz="2400">
                <a:solidFill>
                  <a:srgbClr val="FFFFFF"/>
                </a:solidFill>
                <a:latin typeface="Tw Cen MT"/>
                <a:ea typeface="Tw Cen MT"/>
                <a:cs typeface="Tw Cen MT"/>
                <a:sym typeface="Tw Cen MT"/>
              </a:defRPr>
            </a:lvl4pPr>
            <a:lvl5pPr defTabSz="914400">
              <a:lnSpc>
                <a:spcPct val="120000"/>
              </a:lnSpc>
              <a:buClrTx/>
              <a:buSzPct val="125000"/>
              <a:buFont typeface="Arial"/>
              <a:buChar char="•"/>
              <a:defRPr sz="2400">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1022" name="Text Placeholder 3"/>
          <p:cNvSpPr>
            <a:spLocks noGrp="1"/>
          </p:cNvSpPr>
          <p:nvPr>
            <p:ph type="body" sz="quarter" idx="13"/>
          </p:nvPr>
        </p:nvSpPr>
        <p:spPr>
          <a:xfrm>
            <a:off x="1146704" y="2249485"/>
            <a:ext cx="3856039" cy="3541715"/>
          </a:xfrm>
          <a:prstGeom prst="rect">
            <a:avLst/>
          </a:prstGeom>
        </p:spPr>
        <p:txBody>
          <a:bodyPr/>
          <a:lstStyle/>
          <a:p>
            <a:pPr marL="0" indent="0" defTabSz="914400">
              <a:lnSpc>
                <a:spcPct val="120000"/>
              </a:lnSpc>
              <a:buClrTx/>
              <a:buSzTx/>
              <a:buNone/>
              <a:defRPr sz="1600">
                <a:solidFill>
                  <a:srgbClr val="FFFFFF"/>
                </a:solidFill>
                <a:latin typeface="Tw Cen MT"/>
                <a:ea typeface="Tw Cen MT"/>
                <a:cs typeface="Tw Cen MT"/>
                <a:sym typeface="Tw Cen MT"/>
              </a:defRPr>
            </a:pPr>
            <a:endParaRPr/>
          </a:p>
        </p:txBody>
      </p:sp>
      <p:sp>
        <p:nvSpPr>
          <p:cNvPr id="1023"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030"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1069" name="Group 7"/>
          <p:cNvGrpSpPr/>
          <p:nvPr/>
        </p:nvGrpSpPr>
        <p:grpSpPr>
          <a:xfrm>
            <a:off x="-14289" y="0"/>
            <a:ext cx="12053890" cy="6858001"/>
            <a:chOff x="0" y="0"/>
            <a:chExt cx="12053887" cy="6858000"/>
          </a:xfrm>
        </p:grpSpPr>
        <p:grpSp>
          <p:nvGrpSpPr>
            <p:cNvPr id="1057" name="Group 8"/>
            <p:cNvGrpSpPr/>
            <p:nvPr/>
          </p:nvGrpSpPr>
          <p:grpSpPr>
            <a:xfrm>
              <a:off x="0" y="0"/>
              <a:ext cx="1213645" cy="6858001"/>
              <a:chOff x="0" y="0"/>
              <a:chExt cx="1213644" cy="6858000"/>
            </a:xfrm>
          </p:grpSpPr>
          <p:sp>
            <p:nvSpPr>
              <p:cNvPr id="1031"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32"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33"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34"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35"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36"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37"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38"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39"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40"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41"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42"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43"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44"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45"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46"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47"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48"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49"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50"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51"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52"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53"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54"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55"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56"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1068" name="Group 9"/>
            <p:cNvGrpSpPr/>
            <p:nvPr/>
          </p:nvGrpSpPr>
          <p:grpSpPr>
            <a:xfrm>
              <a:off x="11386343" y="0"/>
              <a:ext cx="667545" cy="6848476"/>
              <a:chOff x="0" y="0"/>
              <a:chExt cx="667544" cy="6848475"/>
            </a:xfrm>
          </p:grpSpPr>
          <p:sp>
            <p:nvSpPr>
              <p:cNvPr id="1058"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59"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60"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61"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62"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63"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64"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65"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66"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67"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1070" name="Title Text"/>
          <p:cNvSpPr txBox="1">
            <a:spLocks noGrp="1"/>
          </p:cNvSpPr>
          <p:nvPr>
            <p:ph type="title"/>
          </p:nvPr>
        </p:nvSpPr>
        <p:spPr>
          <a:xfrm>
            <a:off x="1141412" y="609600"/>
            <a:ext cx="5934509" cy="1639886"/>
          </a:xfrm>
          <a:prstGeom prst="rect">
            <a:avLst/>
          </a:prstGeom>
        </p:spPr>
        <p:txBody>
          <a:bodyPr anchor="b"/>
          <a:lstStyle>
            <a:lvl1pPr defTabSz="914400">
              <a:lnSpc>
                <a:spcPct val="90000"/>
              </a:lnSpc>
              <a:defRPr sz="3200" cap="all">
                <a:solidFill>
                  <a:srgbClr val="FFFFFF"/>
                </a:solidFill>
                <a:latin typeface="Tw Cen MT"/>
                <a:ea typeface="Tw Cen MT"/>
                <a:cs typeface="Tw Cen MT"/>
                <a:sym typeface="Tw Cen MT"/>
              </a:defRPr>
            </a:lvl1pPr>
          </a:lstStyle>
          <a:p>
            <a:r>
              <a:t>Title Text</a:t>
            </a:r>
          </a:p>
        </p:txBody>
      </p:sp>
      <p:sp>
        <p:nvSpPr>
          <p:cNvPr id="1071" name="Picture Placeholder 2"/>
          <p:cNvSpPr>
            <a:spLocks noGrp="1"/>
          </p:cNvSpPr>
          <p:nvPr>
            <p:ph type="pic" sz="half" idx="13"/>
          </p:nvPr>
        </p:nvSpPr>
        <p:spPr>
          <a:xfrm>
            <a:off x="7380720" y="609600"/>
            <a:ext cx="3666691" cy="5181601"/>
          </a:xfrm>
          <a:prstGeom prst="rect">
            <a:avLst/>
          </a:prstGeom>
          <a:ln w="19050" cap="sq">
            <a:solidFill>
              <a:srgbClr val="B4FFFF">
                <a:alpha val="60000"/>
              </a:srgbClr>
            </a:solidFill>
            <a:miter lim="800000"/>
          </a:ln>
          <a:effectLst>
            <a:outerShdw blurRad="88900" dist="38100" dir="5400000" rotWithShape="0">
              <a:srgbClr val="000000">
                <a:alpha val="40000"/>
              </a:srgbClr>
            </a:outerShdw>
          </a:effectLst>
        </p:spPr>
        <p:txBody>
          <a:bodyPr lIns="91439" rIns="91439">
            <a:noAutofit/>
          </a:bodyPr>
          <a:lstStyle/>
          <a:p>
            <a:endParaRPr/>
          </a:p>
        </p:txBody>
      </p:sp>
      <p:sp>
        <p:nvSpPr>
          <p:cNvPr id="1072" name="Body Level One…"/>
          <p:cNvSpPr txBox="1">
            <a:spLocks noGrp="1"/>
          </p:cNvSpPr>
          <p:nvPr>
            <p:ph type="body" sz="half" idx="1"/>
          </p:nvPr>
        </p:nvSpPr>
        <p:spPr>
          <a:xfrm>
            <a:off x="1141409" y="2249485"/>
            <a:ext cx="5934513" cy="3541715"/>
          </a:xfrm>
          <a:prstGeom prst="rect">
            <a:avLst/>
          </a:prstGeom>
        </p:spPr>
        <p:txBody>
          <a:bodyPr/>
          <a:lstStyle>
            <a:lvl1pPr marL="0" indent="0" defTabSz="914400">
              <a:lnSpc>
                <a:spcPct val="120000"/>
              </a:lnSpc>
              <a:buClrTx/>
              <a:buSzTx/>
              <a:buNone/>
              <a:defRPr sz="1600">
                <a:solidFill>
                  <a:srgbClr val="FFFFFF"/>
                </a:solidFill>
                <a:latin typeface="Tw Cen MT"/>
                <a:ea typeface="Tw Cen MT"/>
                <a:cs typeface="Tw Cen MT"/>
                <a:sym typeface="Tw Cen MT"/>
              </a:defRPr>
            </a:lvl1pPr>
            <a:lvl2pPr marL="0" indent="457200" defTabSz="914400">
              <a:lnSpc>
                <a:spcPct val="120000"/>
              </a:lnSpc>
              <a:buClrTx/>
              <a:buSzTx/>
              <a:buNone/>
              <a:defRPr sz="1600">
                <a:solidFill>
                  <a:srgbClr val="FFFFFF"/>
                </a:solidFill>
                <a:latin typeface="Tw Cen MT"/>
                <a:ea typeface="Tw Cen MT"/>
                <a:cs typeface="Tw Cen MT"/>
                <a:sym typeface="Tw Cen MT"/>
              </a:defRPr>
            </a:lvl2pPr>
            <a:lvl3pPr marL="0" indent="914400" defTabSz="914400">
              <a:lnSpc>
                <a:spcPct val="120000"/>
              </a:lnSpc>
              <a:buClrTx/>
              <a:buSzTx/>
              <a:buNone/>
              <a:defRPr sz="1600">
                <a:solidFill>
                  <a:srgbClr val="FFFFFF"/>
                </a:solidFill>
                <a:latin typeface="Tw Cen MT"/>
                <a:ea typeface="Tw Cen MT"/>
                <a:cs typeface="Tw Cen MT"/>
                <a:sym typeface="Tw Cen MT"/>
              </a:defRPr>
            </a:lvl3pPr>
            <a:lvl4pPr marL="0" indent="1371600" defTabSz="914400">
              <a:lnSpc>
                <a:spcPct val="120000"/>
              </a:lnSpc>
              <a:buClrTx/>
              <a:buSzTx/>
              <a:buNone/>
              <a:defRPr sz="1600">
                <a:solidFill>
                  <a:srgbClr val="FFFFFF"/>
                </a:solidFill>
                <a:latin typeface="Tw Cen MT"/>
                <a:ea typeface="Tw Cen MT"/>
                <a:cs typeface="Tw Cen MT"/>
                <a:sym typeface="Tw Cen MT"/>
              </a:defRPr>
            </a:lvl4pPr>
            <a:lvl5pPr marL="0" indent="1828800" defTabSz="914400">
              <a:lnSpc>
                <a:spcPct val="120000"/>
              </a:lnSpc>
              <a:buClrTx/>
              <a:buSzTx/>
              <a:buNone/>
              <a:defRPr sz="1600">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1073"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Panoramic 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080"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1119" name="Group 7"/>
          <p:cNvGrpSpPr/>
          <p:nvPr/>
        </p:nvGrpSpPr>
        <p:grpSpPr>
          <a:xfrm>
            <a:off x="-14289" y="0"/>
            <a:ext cx="12053890" cy="6858001"/>
            <a:chOff x="0" y="0"/>
            <a:chExt cx="12053887" cy="6858000"/>
          </a:xfrm>
        </p:grpSpPr>
        <p:grpSp>
          <p:nvGrpSpPr>
            <p:cNvPr id="1107" name="Group 8"/>
            <p:cNvGrpSpPr/>
            <p:nvPr/>
          </p:nvGrpSpPr>
          <p:grpSpPr>
            <a:xfrm>
              <a:off x="0" y="0"/>
              <a:ext cx="1213645" cy="6858001"/>
              <a:chOff x="0" y="0"/>
              <a:chExt cx="1213644" cy="6858000"/>
            </a:xfrm>
          </p:grpSpPr>
          <p:sp>
            <p:nvSpPr>
              <p:cNvPr id="1081"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82"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83"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84"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85"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86"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87"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88"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89"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90"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91"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92"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93"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94"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95"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96"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97"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98"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099"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00"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01"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02"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03"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04"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05"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06"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1118" name="Group 9"/>
            <p:cNvGrpSpPr/>
            <p:nvPr/>
          </p:nvGrpSpPr>
          <p:grpSpPr>
            <a:xfrm>
              <a:off x="11386343" y="0"/>
              <a:ext cx="667545" cy="6848476"/>
              <a:chOff x="0" y="0"/>
              <a:chExt cx="667544" cy="6848475"/>
            </a:xfrm>
          </p:grpSpPr>
          <p:sp>
            <p:nvSpPr>
              <p:cNvPr id="1108"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09"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10"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11"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12"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13"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14"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15"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16"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17"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1120" name="Title Text"/>
          <p:cNvSpPr txBox="1">
            <a:spLocks noGrp="1"/>
          </p:cNvSpPr>
          <p:nvPr>
            <p:ph type="title"/>
          </p:nvPr>
        </p:nvSpPr>
        <p:spPr>
          <a:xfrm>
            <a:off x="1141409" y="4304663"/>
            <a:ext cx="9912356" cy="819357"/>
          </a:xfrm>
          <a:prstGeom prst="rect">
            <a:avLst/>
          </a:prstGeom>
        </p:spPr>
        <p:txBody>
          <a:bodyPr anchor="b"/>
          <a:lstStyle>
            <a:lvl1pPr defTabSz="914400">
              <a:lnSpc>
                <a:spcPct val="90000"/>
              </a:lnSpc>
              <a:defRPr sz="3200" cap="all">
                <a:solidFill>
                  <a:srgbClr val="FFFFFF"/>
                </a:solidFill>
                <a:latin typeface="Tw Cen MT"/>
                <a:ea typeface="Tw Cen MT"/>
                <a:cs typeface="Tw Cen MT"/>
                <a:sym typeface="Tw Cen MT"/>
              </a:defRPr>
            </a:lvl1pPr>
          </a:lstStyle>
          <a:p>
            <a:r>
              <a:t>Title Text</a:t>
            </a:r>
          </a:p>
        </p:txBody>
      </p:sp>
      <p:sp>
        <p:nvSpPr>
          <p:cNvPr id="1121" name="Picture Placeholder 2"/>
          <p:cNvSpPr>
            <a:spLocks noGrp="1"/>
          </p:cNvSpPr>
          <p:nvPr>
            <p:ph type="pic" sz="half" idx="13"/>
          </p:nvPr>
        </p:nvSpPr>
        <p:spPr>
          <a:xfrm>
            <a:off x="1141411" y="606426"/>
            <a:ext cx="9912355" cy="3299779"/>
          </a:xfrm>
          <a:prstGeom prst="rect">
            <a:avLst/>
          </a:prstGeom>
          <a:ln w="19050" cap="sq">
            <a:solidFill>
              <a:srgbClr val="B4FFFF">
                <a:alpha val="60000"/>
              </a:srgbClr>
            </a:solidFill>
            <a:miter lim="800000"/>
          </a:ln>
          <a:effectLst>
            <a:outerShdw blurRad="88900" dist="38100" dir="5400000" rotWithShape="0">
              <a:srgbClr val="000000">
                <a:alpha val="40000"/>
              </a:srgbClr>
            </a:outerShdw>
          </a:effectLst>
        </p:spPr>
        <p:txBody>
          <a:bodyPr lIns="91439" rIns="91439">
            <a:noAutofit/>
          </a:bodyPr>
          <a:lstStyle/>
          <a:p>
            <a:endParaRPr/>
          </a:p>
        </p:txBody>
      </p:sp>
      <p:sp>
        <p:nvSpPr>
          <p:cNvPr id="1122" name="Body Level One…"/>
          <p:cNvSpPr txBox="1">
            <a:spLocks noGrp="1"/>
          </p:cNvSpPr>
          <p:nvPr>
            <p:ph type="body" sz="quarter" idx="1"/>
          </p:nvPr>
        </p:nvSpPr>
        <p:spPr>
          <a:xfrm>
            <a:off x="1141363" y="5124020"/>
            <a:ext cx="9910860" cy="682473"/>
          </a:xfrm>
          <a:prstGeom prst="rect">
            <a:avLst/>
          </a:prstGeom>
        </p:spPr>
        <p:txBody>
          <a:bodyPr/>
          <a:lstStyle>
            <a:lvl1pPr marL="0" indent="0" defTabSz="914400">
              <a:lnSpc>
                <a:spcPct val="120000"/>
              </a:lnSpc>
              <a:buClrTx/>
              <a:buSzTx/>
              <a:buNone/>
              <a:defRPr sz="1600">
                <a:solidFill>
                  <a:srgbClr val="FFFFFF"/>
                </a:solidFill>
                <a:latin typeface="Tw Cen MT"/>
                <a:ea typeface="Tw Cen MT"/>
                <a:cs typeface="Tw Cen MT"/>
                <a:sym typeface="Tw Cen MT"/>
              </a:defRPr>
            </a:lvl1pPr>
            <a:lvl2pPr marL="0" indent="457200" defTabSz="914400">
              <a:lnSpc>
                <a:spcPct val="120000"/>
              </a:lnSpc>
              <a:buClrTx/>
              <a:buSzTx/>
              <a:buNone/>
              <a:defRPr sz="1600">
                <a:solidFill>
                  <a:srgbClr val="FFFFFF"/>
                </a:solidFill>
                <a:latin typeface="Tw Cen MT"/>
                <a:ea typeface="Tw Cen MT"/>
                <a:cs typeface="Tw Cen MT"/>
                <a:sym typeface="Tw Cen MT"/>
              </a:defRPr>
            </a:lvl2pPr>
            <a:lvl3pPr marL="0" indent="914400" defTabSz="914400">
              <a:lnSpc>
                <a:spcPct val="120000"/>
              </a:lnSpc>
              <a:buClrTx/>
              <a:buSzTx/>
              <a:buNone/>
              <a:defRPr sz="1600">
                <a:solidFill>
                  <a:srgbClr val="FFFFFF"/>
                </a:solidFill>
                <a:latin typeface="Tw Cen MT"/>
                <a:ea typeface="Tw Cen MT"/>
                <a:cs typeface="Tw Cen MT"/>
                <a:sym typeface="Tw Cen MT"/>
              </a:defRPr>
            </a:lvl3pPr>
            <a:lvl4pPr marL="0" indent="1371600" defTabSz="914400">
              <a:lnSpc>
                <a:spcPct val="120000"/>
              </a:lnSpc>
              <a:buClrTx/>
              <a:buSzTx/>
              <a:buNone/>
              <a:defRPr sz="1600">
                <a:solidFill>
                  <a:srgbClr val="FFFFFF"/>
                </a:solidFill>
                <a:latin typeface="Tw Cen MT"/>
                <a:ea typeface="Tw Cen MT"/>
                <a:cs typeface="Tw Cen MT"/>
                <a:sym typeface="Tw Cen MT"/>
              </a:defRPr>
            </a:lvl4pPr>
            <a:lvl5pPr marL="0" indent="1828800" defTabSz="914400">
              <a:lnSpc>
                <a:spcPct val="120000"/>
              </a:lnSpc>
              <a:buClrTx/>
              <a:buSzTx/>
              <a:buNone/>
              <a:defRPr sz="1600">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1123"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22" name="Title Text"/>
          <p:cNvSpPr txBox="1">
            <a:spLocks noGrp="1"/>
          </p:cNvSpPr>
          <p:nvPr>
            <p:ph type="title"/>
          </p:nvPr>
        </p:nvSpPr>
        <p:spPr>
          <a:xfrm>
            <a:off x="2592924" y="624110"/>
            <a:ext cx="8911688" cy="1280891"/>
          </a:xfrm>
          <a:prstGeom prst="rect">
            <a:avLst/>
          </a:prstGeom>
        </p:spPr>
        <p:txBody>
          <a:bodyPr/>
          <a:lstStyle/>
          <a:p>
            <a:r>
              <a:t>Title Text</a:t>
            </a:r>
          </a:p>
        </p:txBody>
      </p:sp>
      <p:sp>
        <p:nvSpPr>
          <p:cNvPr id="123" name="Body Level One…"/>
          <p:cNvSpPr txBox="1">
            <a:spLocks noGrp="1"/>
          </p:cNvSpPr>
          <p:nvPr>
            <p:ph type="body" sz="quarter" idx="1"/>
          </p:nvPr>
        </p:nvSpPr>
        <p:spPr>
          <a:xfrm>
            <a:off x="2589211" y="2133600"/>
            <a:ext cx="4313865" cy="377762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 and Caption">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0"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1169" name="Group 7"/>
          <p:cNvGrpSpPr/>
          <p:nvPr/>
        </p:nvGrpSpPr>
        <p:grpSpPr>
          <a:xfrm>
            <a:off x="-14289" y="0"/>
            <a:ext cx="12053890" cy="6858001"/>
            <a:chOff x="0" y="0"/>
            <a:chExt cx="12053887" cy="6858000"/>
          </a:xfrm>
        </p:grpSpPr>
        <p:grpSp>
          <p:nvGrpSpPr>
            <p:cNvPr id="1157" name="Group 8"/>
            <p:cNvGrpSpPr/>
            <p:nvPr/>
          </p:nvGrpSpPr>
          <p:grpSpPr>
            <a:xfrm>
              <a:off x="0" y="0"/>
              <a:ext cx="1213645" cy="6858001"/>
              <a:chOff x="0" y="0"/>
              <a:chExt cx="1213644" cy="6858000"/>
            </a:xfrm>
          </p:grpSpPr>
          <p:sp>
            <p:nvSpPr>
              <p:cNvPr id="1131"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32"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33"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34"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35"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36"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37"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38"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39"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40"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41"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42"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43"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44"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45"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46"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47"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48"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49"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50"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51"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52"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53"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54"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55"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56"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1168" name="Group 9"/>
            <p:cNvGrpSpPr/>
            <p:nvPr/>
          </p:nvGrpSpPr>
          <p:grpSpPr>
            <a:xfrm>
              <a:off x="11386343" y="0"/>
              <a:ext cx="667545" cy="6848476"/>
              <a:chOff x="0" y="0"/>
              <a:chExt cx="667544" cy="6848475"/>
            </a:xfrm>
          </p:grpSpPr>
          <p:sp>
            <p:nvSpPr>
              <p:cNvPr id="1158"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59"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60"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61"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62"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63"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64"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65"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66"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67"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1170" name="Title Text"/>
          <p:cNvSpPr txBox="1">
            <a:spLocks noGrp="1"/>
          </p:cNvSpPr>
          <p:nvPr>
            <p:ph type="title"/>
          </p:nvPr>
        </p:nvSpPr>
        <p:spPr>
          <a:xfrm>
            <a:off x="1141456" y="609600"/>
            <a:ext cx="9905956" cy="3429000"/>
          </a:xfrm>
          <a:prstGeom prst="rect">
            <a:avLst/>
          </a:prstGeom>
        </p:spPr>
        <p:txBody>
          <a:bodyPr anchor="ctr"/>
          <a:lstStyle>
            <a:lvl1pPr defTabSz="914400">
              <a:lnSpc>
                <a:spcPct val="90000"/>
              </a:lnSpc>
              <a:defRPr cap="all">
                <a:solidFill>
                  <a:srgbClr val="FFFFFF"/>
                </a:solidFill>
                <a:latin typeface="Tw Cen MT"/>
                <a:ea typeface="Tw Cen MT"/>
                <a:cs typeface="Tw Cen MT"/>
                <a:sym typeface="Tw Cen MT"/>
              </a:defRPr>
            </a:lvl1pPr>
          </a:lstStyle>
          <a:p>
            <a:r>
              <a:t>Title Text</a:t>
            </a:r>
          </a:p>
        </p:txBody>
      </p:sp>
      <p:sp>
        <p:nvSpPr>
          <p:cNvPr id="1171" name="Body Level One…"/>
          <p:cNvSpPr txBox="1">
            <a:spLocks noGrp="1"/>
          </p:cNvSpPr>
          <p:nvPr>
            <p:ph type="body" sz="quarter" idx="1"/>
          </p:nvPr>
        </p:nvSpPr>
        <p:spPr>
          <a:xfrm>
            <a:off x="1141409" y="4419598"/>
            <a:ext cx="9904460" cy="1371600"/>
          </a:xfrm>
          <a:prstGeom prst="rect">
            <a:avLst/>
          </a:prstGeom>
        </p:spPr>
        <p:txBody>
          <a:bodyPr anchor="ctr"/>
          <a:lstStyle>
            <a:lvl1pPr marL="0" indent="0" defTabSz="914400">
              <a:lnSpc>
                <a:spcPct val="120000"/>
              </a:lnSpc>
              <a:buClrTx/>
              <a:buSzTx/>
              <a:buNone/>
              <a:defRPr>
                <a:solidFill>
                  <a:srgbClr val="FFFFFF"/>
                </a:solidFill>
                <a:latin typeface="Tw Cen MT"/>
                <a:ea typeface="Tw Cen MT"/>
                <a:cs typeface="Tw Cen MT"/>
                <a:sym typeface="Tw Cen MT"/>
              </a:defRPr>
            </a:lvl1pPr>
            <a:lvl2pPr marL="0" indent="457200" defTabSz="914400">
              <a:lnSpc>
                <a:spcPct val="120000"/>
              </a:lnSpc>
              <a:buClrTx/>
              <a:buSzTx/>
              <a:buNone/>
              <a:defRPr>
                <a:solidFill>
                  <a:srgbClr val="FFFFFF"/>
                </a:solidFill>
                <a:latin typeface="Tw Cen MT"/>
                <a:ea typeface="Tw Cen MT"/>
                <a:cs typeface="Tw Cen MT"/>
                <a:sym typeface="Tw Cen MT"/>
              </a:defRPr>
            </a:lvl2pPr>
            <a:lvl3pPr marL="0" indent="914400" defTabSz="914400">
              <a:lnSpc>
                <a:spcPct val="120000"/>
              </a:lnSpc>
              <a:buClrTx/>
              <a:buSzTx/>
              <a:buNone/>
              <a:defRPr>
                <a:solidFill>
                  <a:srgbClr val="FFFFFF"/>
                </a:solidFill>
                <a:latin typeface="Tw Cen MT"/>
                <a:ea typeface="Tw Cen MT"/>
                <a:cs typeface="Tw Cen MT"/>
                <a:sym typeface="Tw Cen MT"/>
              </a:defRPr>
            </a:lvl3pPr>
            <a:lvl4pPr marL="0" indent="1371600" defTabSz="914400">
              <a:lnSpc>
                <a:spcPct val="120000"/>
              </a:lnSpc>
              <a:buClrTx/>
              <a:buSzTx/>
              <a:buNone/>
              <a:defRPr>
                <a:solidFill>
                  <a:srgbClr val="FFFFFF"/>
                </a:solidFill>
                <a:latin typeface="Tw Cen MT"/>
                <a:ea typeface="Tw Cen MT"/>
                <a:cs typeface="Tw Cen MT"/>
                <a:sym typeface="Tw Cen MT"/>
              </a:defRPr>
            </a:lvl4pPr>
            <a:lvl5pPr marL="0" indent="1828800" defTabSz="914400">
              <a:lnSpc>
                <a:spcPct val="120000"/>
              </a:lnSpc>
              <a:buClrTx/>
              <a:buSzTx/>
              <a:buNone/>
              <a:defRPr>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1172"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Quot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79"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1218" name="Group 7"/>
          <p:cNvGrpSpPr/>
          <p:nvPr/>
        </p:nvGrpSpPr>
        <p:grpSpPr>
          <a:xfrm>
            <a:off x="-14289" y="0"/>
            <a:ext cx="12053890" cy="6858001"/>
            <a:chOff x="0" y="0"/>
            <a:chExt cx="12053887" cy="6858000"/>
          </a:xfrm>
        </p:grpSpPr>
        <p:grpSp>
          <p:nvGrpSpPr>
            <p:cNvPr id="1206" name="Group 8"/>
            <p:cNvGrpSpPr/>
            <p:nvPr/>
          </p:nvGrpSpPr>
          <p:grpSpPr>
            <a:xfrm>
              <a:off x="0" y="0"/>
              <a:ext cx="1213645" cy="6858001"/>
              <a:chOff x="0" y="0"/>
              <a:chExt cx="1213644" cy="6858000"/>
            </a:xfrm>
          </p:grpSpPr>
          <p:sp>
            <p:nvSpPr>
              <p:cNvPr id="1180"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81"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82"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83"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84"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85"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86"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87"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88"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89"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90"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91"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92"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93"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94"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95"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96"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97"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98"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199"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00"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01"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02"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03"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04"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05"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1217" name="Group 9"/>
            <p:cNvGrpSpPr/>
            <p:nvPr/>
          </p:nvGrpSpPr>
          <p:grpSpPr>
            <a:xfrm>
              <a:off x="11386343" y="0"/>
              <a:ext cx="667545" cy="6848476"/>
              <a:chOff x="0" y="0"/>
              <a:chExt cx="667544" cy="6848475"/>
            </a:xfrm>
          </p:grpSpPr>
          <p:sp>
            <p:nvSpPr>
              <p:cNvPr id="1207"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08"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09"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10"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11"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12"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13"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14"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15"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16"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1219" name="Title Text"/>
          <p:cNvSpPr txBox="1">
            <a:spLocks noGrp="1"/>
          </p:cNvSpPr>
          <p:nvPr>
            <p:ph type="title"/>
          </p:nvPr>
        </p:nvSpPr>
        <p:spPr>
          <a:xfrm>
            <a:off x="1446212" y="609598"/>
            <a:ext cx="9302753" cy="2748430"/>
          </a:xfrm>
          <a:prstGeom prst="rect">
            <a:avLst/>
          </a:prstGeom>
        </p:spPr>
        <p:txBody>
          <a:bodyPr anchor="ctr"/>
          <a:lstStyle>
            <a:lvl1pPr defTabSz="914400">
              <a:lnSpc>
                <a:spcPct val="90000"/>
              </a:lnSpc>
              <a:defRPr cap="all">
                <a:solidFill>
                  <a:srgbClr val="FFFFFF"/>
                </a:solidFill>
                <a:latin typeface="Tw Cen MT"/>
                <a:ea typeface="Tw Cen MT"/>
                <a:cs typeface="Tw Cen MT"/>
                <a:sym typeface="Tw Cen MT"/>
              </a:defRPr>
            </a:lvl1pPr>
          </a:lstStyle>
          <a:p>
            <a:r>
              <a:t>Title Text</a:t>
            </a:r>
          </a:p>
        </p:txBody>
      </p:sp>
      <p:sp>
        <p:nvSpPr>
          <p:cNvPr id="1220" name="Body Level One…"/>
          <p:cNvSpPr txBox="1">
            <a:spLocks noGrp="1"/>
          </p:cNvSpPr>
          <p:nvPr>
            <p:ph type="body" sz="quarter" idx="1"/>
          </p:nvPr>
        </p:nvSpPr>
        <p:spPr>
          <a:xfrm>
            <a:off x="1720644" y="3365556"/>
            <a:ext cx="8752300" cy="548969"/>
          </a:xfrm>
          <a:prstGeom prst="rect">
            <a:avLst/>
          </a:prstGeom>
        </p:spPr>
        <p:txBody>
          <a:bodyPr/>
          <a:lstStyle>
            <a:lvl1pPr marL="0" indent="0" defTabSz="914400">
              <a:lnSpc>
                <a:spcPct val="120000"/>
              </a:lnSpc>
              <a:buClrTx/>
              <a:buSzTx/>
              <a:buNone/>
              <a:defRPr sz="1400">
                <a:solidFill>
                  <a:srgbClr val="FFFFFF"/>
                </a:solidFill>
                <a:latin typeface="Tw Cen MT"/>
                <a:ea typeface="Tw Cen MT"/>
                <a:cs typeface="Tw Cen MT"/>
                <a:sym typeface="Tw Cen MT"/>
              </a:defRPr>
            </a:lvl1pPr>
            <a:lvl2pPr marL="0" indent="457200" defTabSz="914400">
              <a:lnSpc>
                <a:spcPct val="120000"/>
              </a:lnSpc>
              <a:buClrTx/>
              <a:buSzTx/>
              <a:buNone/>
              <a:defRPr sz="1400">
                <a:solidFill>
                  <a:srgbClr val="FFFFFF"/>
                </a:solidFill>
                <a:latin typeface="Tw Cen MT"/>
                <a:ea typeface="Tw Cen MT"/>
                <a:cs typeface="Tw Cen MT"/>
                <a:sym typeface="Tw Cen MT"/>
              </a:defRPr>
            </a:lvl2pPr>
            <a:lvl3pPr marL="0" indent="914400" defTabSz="914400">
              <a:lnSpc>
                <a:spcPct val="120000"/>
              </a:lnSpc>
              <a:buClrTx/>
              <a:buSzTx/>
              <a:buNone/>
              <a:defRPr sz="1400">
                <a:solidFill>
                  <a:srgbClr val="FFFFFF"/>
                </a:solidFill>
                <a:latin typeface="Tw Cen MT"/>
                <a:ea typeface="Tw Cen MT"/>
                <a:cs typeface="Tw Cen MT"/>
                <a:sym typeface="Tw Cen MT"/>
              </a:defRPr>
            </a:lvl3pPr>
            <a:lvl4pPr marL="0" indent="1371600" defTabSz="914400">
              <a:lnSpc>
                <a:spcPct val="120000"/>
              </a:lnSpc>
              <a:buClrTx/>
              <a:buSzTx/>
              <a:buNone/>
              <a:defRPr sz="1400">
                <a:solidFill>
                  <a:srgbClr val="FFFFFF"/>
                </a:solidFill>
                <a:latin typeface="Tw Cen MT"/>
                <a:ea typeface="Tw Cen MT"/>
                <a:cs typeface="Tw Cen MT"/>
                <a:sym typeface="Tw Cen MT"/>
              </a:defRPr>
            </a:lvl4pPr>
            <a:lvl5pPr marL="0" indent="1828800" defTabSz="914400">
              <a:lnSpc>
                <a:spcPct val="120000"/>
              </a:lnSpc>
              <a:buClrTx/>
              <a:buSzTx/>
              <a:buNone/>
              <a:defRPr sz="1400">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1221" name="Text Placeholder 3"/>
          <p:cNvSpPr>
            <a:spLocks noGrp="1"/>
          </p:cNvSpPr>
          <p:nvPr>
            <p:ph type="body" sz="quarter" idx="13"/>
          </p:nvPr>
        </p:nvSpPr>
        <p:spPr>
          <a:xfrm>
            <a:off x="1141410" y="4309919"/>
            <a:ext cx="9906004" cy="1489497"/>
          </a:xfrm>
          <a:prstGeom prst="rect">
            <a:avLst/>
          </a:prstGeom>
        </p:spPr>
        <p:txBody>
          <a:bodyPr anchor="ctr"/>
          <a:lstStyle/>
          <a:p>
            <a:pPr marL="0" indent="0" defTabSz="914400">
              <a:lnSpc>
                <a:spcPct val="120000"/>
              </a:lnSpc>
              <a:buClrTx/>
              <a:buSzTx/>
              <a:buNone/>
              <a:defRPr>
                <a:solidFill>
                  <a:srgbClr val="FFFFFF"/>
                </a:solidFill>
                <a:latin typeface="Tw Cen MT"/>
                <a:ea typeface="Tw Cen MT"/>
                <a:cs typeface="Tw Cen MT"/>
                <a:sym typeface="Tw Cen MT"/>
              </a:defRPr>
            </a:pPr>
            <a:endParaRPr/>
          </a:p>
        </p:txBody>
      </p:sp>
      <p:sp>
        <p:nvSpPr>
          <p:cNvPr id="1222" name="TextBox 59"/>
          <p:cNvSpPr txBox="1"/>
          <p:nvPr/>
        </p:nvSpPr>
        <p:spPr>
          <a:xfrm>
            <a:off x="949231" y="426612"/>
            <a:ext cx="518161" cy="119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r">
              <a:defRPr sz="8000" cap="all">
                <a:solidFill>
                  <a:srgbClr val="FFFFFF"/>
                </a:solidFill>
                <a:latin typeface="Tw Cen MT"/>
                <a:ea typeface="Tw Cen MT"/>
                <a:cs typeface="Tw Cen MT"/>
                <a:sym typeface="Tw Cen MT"/>
              </a:defRPr>
            </a:lvl1pPr>
          </a:lstStyle>
          <a:p>
            <a:r>
              <a:t>“</a:t>
            </a:r>
          </a:p>
        </p:txBody>
      </p:sp>
      <p:sp>
        <p:nvSpPr>
          <p:cNvPr id="1223" name="TextBox 60"/>
          <p:cNvSpPr txBox="1"/>
          <p:nvPr/>
        </p:nvSpPr>
        <p:spPr>
          <a:xfrm>
            <a:off x="10583089" y="2459189"/>
            <a:ext cx="518161" cy="119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r">
              <a:defRPr sz="8000" cap="all">
                <a:solidFill>
                  <a:srgbClr val="FFFFFF"/>
                </a:solidFill>
                <a:latin typeface="Tw Cen MT"/>
                <a:ea typeface="Tw Cen MT"/>
                <a:cs typeface="Tw Cen MT"/>
                <a:sym typeface="Tw Cen MT"/>
              </a:defRPr>
            </a:lvl1pPr>
          </a:lstStyle>
          <a:p>
            <a:r>
              <a:t>”</a:t>
            </a:r>
          </a:p>
        </p:txBody>
      </p:sp>
      <p:sp>
        <p:nvSpPr>
          <p:cNvPr id="1224"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Name Car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31"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1270" name="Group 7"/>
          <p:cNvGrpSpPr/>
          <p:nvPr/>
        </p:nvGrpSpPr>
        <p:grpSpPr>
          <a:xfrm>
            <a:off x="-14289" y="0"/>
            <a:ext cx="12053890" cy="6858001"/>
            <a:chOff x="0" y="0"/>
            <a:chExt cx="12053887" cy="6858000"/>
          </a:xfrm>
        </p:grpSpPr>
        <p:grpSp>
          <p:nvGrpSpPr>
            <p:cNvPr id="1258" name="Group 8"/>
            <p:cNvGrpSpPr/>
            <p:nvPr/>
          </p:nvGrpSpPr>
          <p:grpSpPr>
            <a:xfrm>
              <a:off x="0" y="0"/>
              <a:ext cx="1213645" cy="6858001"/>
              <a:chOff x="0" y="0"/>
              <a:chExt cx="1213644" cy="6858000"/>
            </a:xfrm>
          </p:grpSpPr>
          <p:sp>
            <p:nvSpPr>
              <p:cNvPr id="1232"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33"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34"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35"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36"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37"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38"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39"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40"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41"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42"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43"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44"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45"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46"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47"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48"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49"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50"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51"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52"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53"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54"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55"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56"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57"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1269" name="Group 9"/>
            <p:cNvGrpSpPr/>
            <p:nvPr/>
          </p:nvGrpSpPr>
          <p:grpSpPr>
            <a:xfrm>
              <a:off x="11386343" y="0"/>
              <a:ext cx="667545" cy="6848476"/>
              <a:chOff x="0" y="0"/>
              <a:chExt cx="667544" cy="6848475"/>
            </a:xfrm>
          </p:grpSpPr>
          <p:sp>
            <p:nvSpPr>
              <p:cNvPr id="1259"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60"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61"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62"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63"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64"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65"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66"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67"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68"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1271" name="Title Text"/>
          <p:cNvSpPr txBox="1">
            <a:spLocks noGrp="1"/>
          </p:cNvSpPr>
          <p:nvPr>
            <p:ph type="title"/>
          </p:nvPr>
        </p:nvSpPr>
        <p:spPr>
          <a:xfrm>
            <a:off x="1141409" y="2134041"/>
            <a:ext cx="9906002" cy="2511836"/>
          </a:xfrm>
          <a:prstGeom prst="rect">
            <a:avLst/>
          </a:prstGeom>
        </p:spPr>
        <p:txBody>
          <a:bodyPr anchor="b"/>
          <a:lstStyle>
            <a:lvl1pPr defTabSz="914400">
              <a:lnSpc>
                <a:spcPct val="90000"/>
              </a:lnSpc>
              <a:defRPr cap="all">
                <a:solidFill>
                  <a:srgbClr val="FFFFFF"/>
                </a:solidFill>
                <a:latin typeface="Tw Cen MT"/>
                <a:ea typeface="Tw Cen MT"/>
                <a:cs typeface="Tw Cen MT"/>
                <a:sym typeface="Tw Cen MT"/>
              </a:defRPr>
            </a:lvl1pPr>
          </a:lstStyle>
          <a:p>
            <a:r>
              <a:t>Title Text</a:t>
            </a:r>
          </a:p>
        </p:txBody>
      </p:sp>
      <p:sp>
        <p:nvSpPr>
          <p:cNvPr id="1272" name="Body Level One…"/>
          <p:cNvSpPr txBox="1">
            <a:spLocks noGrp="1"/>
          </p:cNvSpPr>
          <p:nvPr>
            <p:ph type="body" sz="quarter" idx="1"/>
          </p:nvPr>
        </p:nvSpPr>
        <p:spPr>
          <a:xfrm>
            <a:off x="1141363" y="4657654"/>
            <a:ext cx="9904506" cy="1140645"/>
          </a:xfrm>
          <a:prstGeom prst="rect">
            <a:avLst/>
          </a:prstGeom>
        </p:spPr>
        <p:txBody>
          <a:bodyPr/>
          <a:lstStyle>
            <a:lvl1pPr marL="0" indent="0" defTabSz="914400">
              <a:lnSpc>
                <a:spcPct val="120000"/>
              </a:lnSpc>
              <a:buClrTx/>
              <a:buSzTx/>
              <a:buNone/>
              <a:defRPr>
                <a:solidFill>
                  <a:srgbClr val="FFFFFF"/>
                </a:solidFill>
                <a:latin typeface="Tw Cen MT"/>
                <a:ea typeface="Tw Cen MT"/>
                <a:cs typeface="Tw Cen MT"/>
                <a:sym typeface="Tw Cen MT"/>
              </a:defRPr>
            </a:lvl1pPr>
            <a:lvl2pPr marL="0" indent="457200" defTabSz="914400">
              <a:lnSpc>
                <a:spcPct val="120000"/>
              </a:lnSpc>
              <a:buClrTx/>
              <a:buSzTx/>
              <a:buNone/>
              <a:defRPr>
                <a:solidFill>
                  <a:srgbClr val="FFFFFF"/>
                </a:solidFill>
                <a:latin typeface="Tw Cen MT"/>
                <a:ea typeface="Tw Cen MT"/>
                <a:cs typeface="Tw Cen MT"/>
                <a:sym typeface="Tw Cen MT"/>
              </a:defRPr>
            </a:lvl2pPr>
            <a:lvl3pPr marL="0" indent="914400" defTabSz="914400">
              <a:lnSpc>
                <a:spcPct val="120000"/>
              </a:lnSpc>
              <a:buClrTx/>
              <a:buSzTx/>
              <a:buNone/>
              <a:defRPr>
                <a:solidFill>
                  <a:srgbClr val="FFFFFF"/>
                </a:solidFill>
                <a:latin typeface="Tw Cen MT"/>
                <a:ea typeface="Tw Cen MT"/>
                <a:cs typeface="Tw Cen MT"/>
                <a:sym typeface="Tw Cen MT"/>
              </a:defRPr>
            </a:lvl3pPr>
            <a:lvl4pPr marL="0" indent="1371600" defTabSz="914400">
              <a:lnSpc>
                <a:spcPct val="120000"/>
              </a:lnSpc>
              <a:buClrTx/>
              <a:buSzTx/>
              <a:buNone/>
              <a:defRPr>
                <a:solidFill>
                  <a:srgbClr val="FFFFFF"/>
                </a:solidFill>
                <a:latin typeface="Tw Cen MT"/>
                <a:ea typeface="Tw Cen MT"/>
                <a:cs typeface="Tw Cen MT"/>
                <a:sym typeface="Tw Cen MT"/>
              </a:defRPr>
            </a:lvl4pPr>
            <a:lvl5pPr marL="0" indent="1828800" defTabSz="914400">
              <a:lnSpc>
                <a:spcPct val="120000"/>
              </a:lnSpc>
              <a:buClrTx/>
              <a:buSzTx/>
              <a:buNone/>
              <a:defRPr>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1273"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3 Column">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80"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1319" name="Group 7"/>
          <p:cNvGrpSpPr/>
          <p:nvPr/>
        </p:nvGrpSpPr>
        <p:grpSpPr>
          <a:xfrm>
            <a:off x="-14289" y="0"/>
            <a:ext cx="12053890" cy="6858001"/>
            <a:chOff x="0" y="0"/>
            <a:chExt cx="12053887" cy="6858000"/>
          </a:xfrm>
        </p:grpSpPr>
        <p:grpSp>
          <p:nvGrpSpPr>
            <p:cNvPr id="1307" name="Group 8"/>
            <p:cNvGrpSpPr/>
            <p:nvPr/>
          </p:nvGrpSpPr>
          <p:grpSpPr>
            <a:xfrm>
              <a:off x="0" y="0"/>
              <a:ext cx="1213645" cy="6858001"/>
              <a:chOff x="0" y="0"/>
              <a:chExt cx="1213644" cy="6858000"/>
            </a:xfrm>
          </p:grpSpPr>
          <p:sp>
            <p:nvSpPr>
              <p:cNvPr id="1281"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82"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83"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84"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85"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86"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87"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88"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89"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90"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91"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92"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93"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94"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95"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96"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97"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98"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299"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00"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01"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02"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03"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04"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05"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06"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1318" name="Group 9"/>
            <p:cNvGrpSpPr/>
            <p:nvPr/>
          </p:nvGrpSpPr>
          <p:grpSpPr>
            <a:xfrm>
              <a:off x="11386343" y="0"/>
              <a:ext cx="667545" cy="6848476"/>
              <a:chOff x="0" y="0"/>
              <a:chExt cx="667544" cy="6848475"/>
            </a:xfrm>
          </p:grpSpPr>
          <p:sp>
            <p:nvSpPr>
              <p:cNvPr id="1308"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09"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10"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11"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12"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13"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14"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15"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16"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17"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1320" name="Title Text"/>
          <p:cNvSpPr txBox="1">
            <a:spLocks noGrp="1"/>
          </p:cNvSpPr>
          <p:nvPr>
            <p:ph type="title"/>
          </p:nvPr>
        </p:nvSpPr>
        <p:spPr>
          <a:xfrm>
            <a:off x="1141412" y="609600"/>
            <a:ext cx="9905999" cy="1905000"/>
          </a:xfrm>
          <a:prstGeom prst="rect">
            <a:avLst/>
          </a:prstGeom>
        </p:spPr>
        <p:txBody>
          <a:bodyPr anchor="ctr"/>
          <a:lstStyle>
            <a:lvl1pPr defTabSz="914400">
              <a:lnSpc>
                <a:spcPct val="90000"/>
              </a:lnSpc>
              <a:defRPr cap="all">
                <a:solidFill>
                  <a:srgbClr val="FFFFFF"/>
                </a:solidFill>
                <a:latin typeface="Tw Cen MT"/>
                <a:ea typeface="Tw Cen MT"/>
                <a:cs typeface="Tw Cen MT"/>
                <a:sym typeface="Tw Cen MT"/>
              </a:defRPr>
            </a:lvl1pPr>
          </a:lstStyle>
          <a:p>
            <a:r>
              <a:t>Title Text</a:t>
            </a:r>
          </a:p>
        </p:txBody>
      </p:sp>
      <p:sp>
        <p:nvSpPr>
          <p:cNvPr id="1321" name="Body Level One…"/>
          <p:cNvSpPr txBox="1">
            <a:spLocks noGrp="1"/>
          </p:cNvSpPr>
          <p:nvPr>
            <p:ph type="body" sz="quarter" idx="1"/>
          </p:nvPr>
        </p:nvSpPr>
        <p:spPr>
          <a:xfrm>
            <a:off x="1141409" y="2674462"/>
            <a:ext cx="3196901" cy="685801"/>
          </a:xfrm>
          <a:prstGeom prst="rect">
            <a:avLst/>
          </a:prstGeom>
        </p:spPr>
        <p:txBody>
          <a:bodyPr anchor="b"/>
          <a:lstStyle>
            <a:lvl1pPr marL="0" indent="0" defTabSz="914400">
              <a:lnSpc>
                <a:spcPct val="90000"/>
              </a:lnSpc>
              <a:buClrTx/>
              <a:buSzTx/>
              <a:buNone/>
              <a:defRPr sz="2400" cap="all">
                <a:solidFill>
                  <a:srgbClr val="FFFFFF"/>
                </a:solidFill>
                <a:latin typeface="Tw Cen MT"/>
                <a:ea typeface="Tw Cen MT"/>
                <a:cs typeface="Tw Cen MT"/>
                <a:sym typeface="Tw Cen MT"/>
              </a:defRPr>
            </a:lvl1pPr>
            <a:lvl2pPr marL="0" indent="457200" defTabSz="914400">
              <a:lnSpc>
                <a:spcPct val="90000"/>
              </a:lnSpc>
              <a:buClrTx/>
              <a:buSzTx/>
              <a:buNone/>
              <a:defRPr sz="2400" cap="all">
                <a:solidFill>
                  <a:srgbClr val="FFFFFF"/>
                </a:solidFill>
                <a:latin typeface="Tw Cen MT"/>
                <a:ea typeface="Tw Cen MT"/>
                <a:cs typeface="Tw Cen MT"/>
                <a:sym typeface="Tw Cen MT"/>
              </a:defRPr>
            </a:lvl2pPr>
            <a:lvl3pPr marL="0" indent="914400" defTabSz="914400">
              <a:lnSpc>
                <a:spcPct val="90000"/>
              </a:lnSpc>
              <a:buClrTx/>
              <a:buSzTx/>
              <a:buNone/>
              <a:defRPr sz="2400" cap="all">
                <a:solidFill>
                  <a:srgbClr val="FFFFFF"/>
                </a:solidFill>
                <a:latin typeface="Tw Cen MT"/>
                <a:ea typeface="Tw Cen MT"/>
                <a:cs typeface="Tw Cen MT"/>
                <a:sym typeface="Tw Cen MT"/>
              </a:defRPr>
            </a:lvl3pPr>
            <a:lvl4pPr marL="0" indent="1371600" defTabSz="914400">
              <a:lnSpc>
                <a:spcPct val="90000"/>
              </a:lnSpc>
              <a:buClrTx/>
              <a:buSzTx/>
              <a:buNone/>
              <a:defRPr sz="2400" cap="all">
                <a:solidFill>
                  <a:srgbClr val="FFFFFF"/>
                </a:solidFill>
                <a:latin typeface="Tw Cen MT"/>
                <a:ea typeface="Tw Cen MT"/>
                <a:cs typeface="Tw Cen MT"/>
                <a:sym typeface="Tw Cen MT"/>
              </a:defRPr>
            </a:lvl4pPr>
            <a:lvl5pPr marL="0" indent="1828800" defTabSz="914400">
              <a:lnSpc>
                <a:spcPct val="90000"/>
              </a:lnSpc>
              <a:buClrTx/>
              <a:buSzTx/>
              <a:buNone/>
              <a:defRPr sz="2400" cap="all">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1322" name="Text Placeholder 3"/>
          <p:cNvSpPr>
            <a:spLocks noGrp="1"/>
          </p:cNvSpPr>
          <p:nvPr>
            <p:ph type="body" sz="quarter" idx="13"/>
          </p:nvPr>
        </p:nvSpPr>
        <p:spPr>
          <a:xfrm>
            <a:off x="1127917" y="3360263"/>
            <a:ext cx="3208736" cy="2430936"/>
          </a:xfrm>
          <a:prstGeom prst="rect">
            <a:avLst/>
          </a:prstGeom>
        </p:spPr>
        <p:txBody>
          <a:bodyPr/>
          <a:lstStyle/>
          <a:p>
            <a:pPr marL="0" indent="0" defTabSz="914400">
              <a:lnSpc>
                <a:spcPct val="120000"/>
              </a:lnSpc>
              <a:buClrTx/>
              <a:buSzTx/>
              <a:buNone/>
              <a:defRPr sz="1400">
                <a:solidFill>
                  <a:srgbClr val="FFFFFF"/>
                </a:solidFill>
                <a:latin typeface="Tw Cen MT"/>
                <a:ea typeface="Tw Cen MT"/>
                <a:cs typeface="Tw Cen MT"/>
                <a:sym typeface="Tw Cen MT"/>
              </a:defRPr>
            </a:pPr>
            <a:endParaRPr/>
          </a:p>
        </p:txBody>
      </p:sp>
      <p:sp>
        <p:nvSpPr>
          <p:cNvPr id="1323" name="Text Placeholder 4"/>
          <p:cNvSpPr>
            <a:spLocks noGrp="1"/>
          </p:cNvSpPr>
          <p:nvPr>
            <p:ph type="body" sz="quarter" idx="14"/>
          </p:nvPr>
        </p:nvSpPr>
        <p:spPr>
          <a:xfrm>
            <a:off x="4514765" y="2677635"/>
            <a:ext cx="3184386" cy="685801"/>
          </a:xfrm>
          <a:prstGeom prst="rect">
            <a:avLst/>
          </a:prstGeom>
        </p:spPr>
        <p:txBody>
          <a:bodyPr anchor="b"/>
          <a:lstStyle/>
          <a:p>
            <a:pPr marL="0" indent="0" defTabSz="914400">
              <a:lnSpc>
                <a:spcPct val="90000"/>
              </a:lnSpc>
              <a:buClrTx/>
              <a:buSzTx/>
              <a:buNone/>
              <a:defRPr sz="2400" cap="all">
                <a:solidFill>
                  <a:srgbClr val="FFFFFF"/>
                </a:solidFill>
                <a:latin typeface="Tw Cen MT"/>
                <a:ea typeface="Tw Cen MT"/>
                <a:cs typeface="Tw Cen MT"/>
                <a:sym typeface="Tw Cen MT"/>
              </a:defRPr>
            </a:pPr>
            <a:endParaRPr/>
          </a:p>
        </p:txBody>
      </p:sp>
      <p:sp>
        <p:nvSpPr>
          <p:cNvPr id="1324" name="Text Placeholder 3"/>
          <p:cNvSpPr>
            <a:spLocks noGrp="1"/>
          </p:cNvSpPr>
          <p:nvPr>
            <p:ph type="body" sz="quarter" idx="15"/>
          </p:nvPr>
        </p:nvSpPr>
        <p:spPr>
          <a:xfrm>
            <a:off x="4504213" y="3363435"/>
            <a:ext cx="3195831" cy="2430936"/>
          </a:xfrm>
          <a:prstGeom prst="rect">
            <a:avLst/>
          </a:prstGeom>
        </p:spPr>
        <p:txBody>
          <a:bodyPr/>
          <a:lstStyle/>
          <a:p>
            <a:pPr marL="0" indent="0" defTabSz="914400">
              <a:lnSpc>
                <a:spcPct val="120000"/>
              </a:lnSpc>
              <a:buClrTx/>
              <a:buSzTx/>
              <a:buNone/>
              <a:defRPr sz="1400">
                <a:solidFill>
                  <a:srgbClr val="FFFFFF"/>
                </a:solidFill>
                <a:latin typeface="Tw Cen MT"/>
                <a:ea typeface="Tw Cen MT"/>
                <a:cs typeface="Tw Cen MT"/>
                <a:sym typeface="Tw Cen MT"/>
              </a:defRPr>
            </a:pPr>
            <a:endParaRPr/>
          </a:p>
        </p:txBody>
      </p:sp>
      <p:sp>
        <p:nvSpPr>
          <p:cNvPr id="1325" name="Text Placeholder 4"/>
          <p:cNvSpPr>
            <a:spLocks noGrp="1"/>
          </p:cNvSpPr>
          <p:nvPr>
            <p:ph type="body" sz="quarter" idx="16"/>
          </p:nvPr>
        </p:nvSpPr>
        <p:spPr>
          <a:xfrm>
            <a:off x="7852441" y="2674462"/>
            <a:ext cx="3194969" cy="685801"/>
          </a:xfrm>
          <a:prstGeom prst="rect">
            <a:avLst/>
          </a:prstGeom>
        </p:spPr>
        <p:txBody>
          <a:bodyPr anchor="b"/>
          <a:lstStyle/>
          <a:p>
            <a:pPr marL="0" indent="0" defTabSz="914400">
              <a:lnSpc>
                <a:spcPct val="90000"/>
              </a:lnSpc>
              <a:buClrTx/>
              <a:buSzTx/>
              <a:buNone/>
              <a:defRPr sz="2400" cap="all">
                <a:solidFill>
                  <a:srgbClr val="FFFFFF"/>
                </a:solidFill>
                <a:latin typeface="Tw Cen MT"/>
                <a:ea typeface="Tw Cen MT"/>
                <a:cs typeface="Tw Cen MT"/>
                <a:sym typeface="Tw Cen MT"/>
              </a:defRPr>
            </a:pPr>
            <a:endParaRPr/>
          </a:p>
        </p:txBody>
      </p:sp>
      <p:sp>
        <p:nvSpPr>
          <p:cNvPr id="1326" name="Text Placeholder 3"/>
          <p:cNvSpPr>
            <a:spLocks noGrp="1"/>
          </p:cNvSpPr>
          <p:nvPr>
            <p:ph type="body" sz="quarter" idx="17"/>
          </p:nvPr>
        </p:nvSpPr>
        <p:spPr>
          <a:xfrm>
            <a:off x="7852441" y="3360263"/>
            <a:ext cx="3194969" cy="2430936"/>
          </a:xfrm>
          <a:prstGeom prst="rect">
            <a:avLst/>
          </a:prstGeom>
        </p:spPr>
        <p:txBody>
          <a:bodyPr/>
          <a:lstStyle/>
          <a:p>
            <a:pPr marL="0" indent="0" defTabSz="914400">
              <a:lnSpc>
                <a:spcPct val="120000"/>
              </a:lnSpc>
              <a:buClrTx/>
              <a:buSzTx/>
              <a:buNone/>
              <a:defRPr sz="1400">
                <a:solidFill>
                  <a:srgbClr val="FFFFFF"/>
                </a:solidFill>
                <a:latin typeface="Tw Cen MT"/>
                <a:ea typeface="Tw Cen MT"/>
                <a:cs typeface="Tw Cen MT"/>
                <a:sym typeface="Tw Cen MT"/>
              </a:defRPr>
            </a:pPr>
            <a:endParaRPr/>
          </a:p>
        </p:txBody>
      </p:sp>
      <p:sp>
        <p:nvSpPr>
          <p:cNvPr id="1327"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3 Picture Column">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334" name="Picture 2" descr="Picture 2"/>
          <p:cNvPicPr>
            <a:picLocks noChangeAspect="1"/>
          </p:cNvPicPr>
          <p:nvPr/>
        </p:nvPicPr>
        <p:blipFill>
          <a:blip r:embed="rId3"/>
          <a:stretch>
            <a:fillRect/>
          </a:stretch>
        </p:blipFill>
        <p:spPr>
          <a:xfrm>
            <a:off x="0" y="-2"/>
            <a:ext cx="12192004" cy="6858002"/>
          </a:xfrm>
          <a:prstGeom prst="rect">
            <a:avLst/>
          </a:prstGeom>
          <a:ln w="12700">
            <a:miter lim="400000"/>
          </a:ln>
        </p:spPr>
      </p:pic>
      <p:grpSp>
        <p:nvGrpSpPr>
          <p:cNvPr id="1373" name="Group 7"/>
          <p:cNvGrpSpPr/>
          <p:nvPr/>
        </p:nvGrpSpPr>
        <p:grpSpPr>
          <a:xfrm>
            <a:off x="-14289" y="0"/>
            <a:ext cx="12053890" cy="6858001"/>
            <a:chOff x="0" y="0"/>
            <a:chExt cx="12053887" cy="6858000"/>
          </a:xfrm>
        </p:grpSpPr>
        <p:grpSp>
          <p:nvGrpSpPr>
            <p:cNvPr id="1361" name="Group 8"/>
            <p:cNvGrpSpPr/>
            <p:nvPr/>
          </p:nvGrpSpPr>
          <p:grpSpPr>
            <a:xfrm>
              <a:off x="0" y="0"/>
              <a:ext cx="1213645" cy="6858001"/>
              <a:chOff x="0" y="0"/>
              <a:chExt cx="1213644" cy="6858000"/>
            </a:xfrm>
          </p:grpSpPr>
          <p:sp>
            <p:nvSpPr>
              <p:cNvPr id="1335" name="Rectangle 5"/>
              <p:cNvSpPr/>
              <p:nvPr/>
            </p:nvSpPr>
            <p:spPr>
              <a:xfrm>
                <a:off x="128587" y="4763"/>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36" name="Freeform 6"/>
              <p:cNvSpPr/>
              <p:nvPr/>
            </p:nvSpPr>
            <p:spPr>
              <a:xfrm>
                <a:off x="47625" y="217646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37" name="Freeform 7"/>
              <p:cNvSpPr/>
              <p:nvPr/>
            </p:nvSpPr>
            <p:spPr>
              <a:xfrm>
                <a:off x="42863" y="4021137"/>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38" name="Freeform 8"/>
              <p:cNvSpPr/>
              <p:nvPr/>
            </p:nvSpPr>
            <p:spPr>
              <a:xfrm>
                <a:off x="214313" y="4763"/>
                <a:ext cx="369889" cy="1811338"/>
              </a:xfrm>
              <a:custGeom>
                <a:avLst/>
                <a:gdLst/>
                <a:ahLst/>
                <a:cxnLst>
                  <a:cxn ang="0">
                    <a:pos x="wd2" y="hd2"/>
                  </a:cxn>
                  <a:cxn ang="5400000">
                    <a:pos x="wd2" y="hd2"/>
                  </a:cxn>
                  <a:cxn ang="10800000">
                    <a:pos x="wd2" y="hd2"/>
                  </a:cxn>
                  <a:cxn ang="16200000">
                    <a:pos x="wd2" y="hd2"/>
                  </a:cxn>
                </a:cxnLst>
                <a:rect l="0" t="0" r="r" b="b"/>
                <a:pathLst>
                  <a:path w="21600" h="21600" extrusionOk="0">
                    <a:moveTo>
                      <a:pt x="20209" y="21600"/>
                    </a:moveTo>
                    <a:lnTo>
                      <a:pt x="0" y="11851"/>
                    </a:lnTo>
                    <a:lnTo>
                      <a:pt x="0" y="0"/>
                    </a:lnTo>
                    <a:lnTo>
                      <a:pt x="1391" y="0"/>
                    </a:lnTo>
                    <a:lnTo>
                      <a:pt x="1391" y="11794"/>
                    </a:lnTo>
                    <a:lnTo>
                      <a:pt x="21600" y="21486"/>
                    </a:lnTo>
                    <a:lnTo>
                      <a:pt x="2020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39" name="Freeform 9"/>
              <p:cNvSpPr/>
              <p:nvPr/>
            </p:nvSpPr>
            <p:spPr>
              <a:xfrm>
                <a:off x="517525" y="1801812"/>
                <a:ext cx="190500"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40" name="Freeform 10"/>
              <p:cNvSpPr/>
              <p:nvPr/>
            </p:nvSpPr>
            <p:spPr>
              <a:xfrm>
                <a:off x="300038" y="4762"/>
                <a:ext cx="369889" cy="1430339"/>
              </a:xfrm>
              <a:custGeom>
                <a:avLst/>
                <a:gdLst/>
                <a:ahLst/>
                <a:cxnLst>
                  <a:cxn ang="0">
                    <a:pos x="wd2" y="hd2"/>
                  </a:cxn>
                  <a:cxn ang="5400000">
                    <a:pos x="wd2" y="hd2"/>
                  </a:cxn>
                  <a:cxn ang="10800000">
                    <a:pos x="wd2" y="hd2"/>
                  </a:cxn>
                  <a:cxn ang="16200000">
                    <a:pos x="wd2" y="hd2"/>
                  </a:cxn>
                </a:cxnLst>
                <a:rect l="0" t="0" r="r" b="b"/>
                <a:pathLst>
                  <a:path w="21600" h="21600" extrusionOk="0">
                    <a:moveTo>
                      <a:pt x="20488" y="21600"/>
                    </a:moveTo>
                    <a:lnTo>
                      <a:pt x="0" y="9182"/>
                    </a:lnTo>
                    <a:lnTo>
                      <a:pt x="0" y="0"/>
                    </a:lnTo>
                    <a:lnTo>
                      <a:pt x="1669" y="0"/>
                    </a:lnTo>
                    <a:lnTo>
                      <a:pt x="1669" y="9110"/>
                    </a:lnTo>
                    <a:lnTo>
                      <a:pt x="21600" y="21456"/>
                    </a:lnTo>
                    <a:lnTo>
                      <a:pt x="20488"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41" name="Freeform 11"/>
              <p:cNvSpPr/>
              <p:nvPr/>
            </p:nvSpPr>
            <p:spPr>
              <a:xfrm>
                <a:off x="560388" y="0"/>
                <a:ext cx="152401" cy="9128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550" y="21600"/>
                    </a:lnTo>
                    <a:lnTo>
                      <a:pt x="17550" y="7213"/>
                    </a:lnTo>
                    <a:lnTo>
                      <a:pt x="0" y="225"/>
                    </a:lnTo>
                    <a:lnTo>
                      <a:pt x="3375" y="0"/>
                    </a:lnTo>
                    <a:lnTo>
                      <a:pt x="21600" y="7100"/>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42" name="Freeform 12"/>
              <p:cNvSpPr/>
              <p:nvPr/>
            </p:nvSpPr>
            <p:spPr>
              <a:xfrm>
                <a:off x="603250" y="14208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43" name="Freeform 13"/>
              <p:cNvSpPr/>
              <p:nvPr/>
            </p:nvSpPr>
            <p:spPr>
              <a:xfrm>
                <a:off x="603250" y="903287"/>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44" name="Freeform 14"/>
              <p:cNvSpPr/>
              <p:nvPr/>
            </p:nvSpPr>
            <p:spPr>
              <a:xfrm>
                <a:off x="655638" y="0"/>
                <a:ext cx="422276" cy="527050"/>
              </a:xfrm>
              <a:custGeom>
                <a:avLst/>
                <a:gdLst/>
                <a:ahLst/>
                <a:cxnLst>
                  <a:cxn ang="0">
                    <a:pos x="wd2" y="hd2"/>
                  </a:cxn>
                  <a:cxn ang="5400000">
                    <a:pos x="wd2" y="hd2"/>
                  </a:cxn>
                  <a:cxn ang="10800000">
                    <a:pos x="wd2" y="hd2"/>
                  </a:cxn>
                  <a:cxn ang="16200000">
                    <a:pos x="wd2" y="hd2"/>
                  </a:cxn>
                </a:cxnLst>
                <a:rect l="0" t="0" r="r" b="b"/>
                <a:pathLst>
                  <a:path w="21600" h="21600" extrusionOk="0">
                    <a:moveTo>
                      <a:pt x="20869" y="21600"/>
                    </a:moveTo>
                    <a:lnTo>
                      <a:pt x="3898" y="8002"/>
                    </a:lnTo>
                    <a:lnTo>
                      <a:pt x="0" y="390"/>
                    </a:lnTo>
                    <a:lnTo>
                      <a:pt x="1218" y="0"/>
                    </a:lnTo>
                    <a:lnTo>
                      <a:pt x="5116" y="7417"/>
                    </a:lnTo>
                    <a:lnTo>
                      <a:pt x="21600" y="20819"/>
                    </a:lnTo>
                    <a:lnTo>
                      <a:pt x="20869"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45" name="Freeform 15"/>
              <p:cNvSpPr/>
              <p:nvPr/>
            </p:nvSpPr>
            <p:spPr>
              <a:xfrm>
                <a:off x="1042193" y="488949"/>
                <a:ext cx="147639" cy="147639"/>
              </a:xfrm>
              <a:custGeom>
                <a:avLst/>
                <a:gdLst/>
                <a:ahLst/>
                <a:cxnLst>
                  <a:cxn ang="0">
                    <a:pos x="wd2" y="hd2"/>
                  </a:cxn>
                  <a:cxn ang="5400000">
                    <a:pos x="wd2" y="hd2"/>
                  </a:cxn>
                  <a:cxn ang="10800000">
                    <a:pos x="wd2" y="hd2"/>
                  </a:cxn>
                  <a:cxn ang="16200000">
                    <a:pos x="wd2" y="hd2"/>
                  </a:cxn>
                </a:cxnLst>
                <a:rect l="0" t="0" r="r" b="b"/>
                <a:pathLst>
                  <a:path w="19694" h="21600" extrusionOk="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46" name="Freeform 17"/>
              <p:cNvSpPr/>
              <p:nvPr/>
            </p:nvSpPr>
            <p:spPr>
              <a:xfrm>
                <a:off x="23813" y="1801812"/>
                <a:ext cx="123826" cy="127001"/>
              </a:xfrm>
              <a:custGeom>
                <a:avLst/>
                <a:gdLst/>
                <a:ahLst/>
                <a:cxnLst>
                  <a:cxn ang="0">
                    <a:pos x="wd2" y="hd2"/>
                  </a:cxn>
                  <a:cxn ang="5400000">
                    <a:pos x="wd2" y="hd2"/>
                  </a:cxn>
                  <a:cxn ang="10800000">
                    <a:pos x="wd2" y="hd2"/>
                  </a:cxn>
                  <a:cxn ang="16200000">
                    <a:pos x="wd2" y="hd2"/>
                  </a:cxn>
                </a:cxnLst>
                <a:rect l="0" t="0" r="r" b="b"/>
                <a:pathLst>
                  <a:path w="21600" h="21600" extrusionOk="0">
                    <a:moveTo>
                      <a:pt x="1662" y="21600"/>
                    </a:moveTo>
                    <a:lnTo>
                      <a:pt x="0" y="19170"/>
                    </a:lnTo>
                    <a:lnTo>
                      <a:pt x="19108" y="0"/>
                    </a:lnTo>
                    <a:lnTo>
                      <a:pt x="21600" y="2430"/>
                    </a:lnTo>
                    <a:lnTo>
                      <a:pt x="166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47" name="Freeform 18"/>
              <p:cNvSpPr/>
              <p:nvPr/>
            </p:nvSpPr>
            <p:spPr>
              <a:xfrm>
                <a:off x="4763" y="3549649"/>
                <a:ext cx="147639" cy="481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16" y="21600"/>
                    </a:lnTo>
                    <a:lnTo>
                      <a:pt x="18116" y="5560"/>
                    </a:lnTo>
                    <a:lnTo>
                      <a:pt x="0" y="855"/>
                    </a:lnTo>
                    <a:lnTo>
                      <a:pt x="2787" y="0"/>
                    </a:lnTo>
                    <a:lnTo>
                      <a:pt x="21600" y="4919"/>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48" name="Freeform 19"/>
              <p:cNvSpPr/>
              <p:nvPr/>
            </p:nvSpPr>
            <p:spPr>
              <a:xfrm>
                <a:off x="142875" y="1382712"/>
                <a:ext cx="142875" cy="476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720" y="21600"/>
                    </a:lnTo>
                    <a:lnTo>
                      <a:pt x="18720" y="6048"/>
                    </a:lnTo>
                    <a:lnTo>
                      <a:pt x="0" y="648"/>
                    </a:lnTo>
                    <a:lnTo>
                      <a:pt x="2160" y="0"/>
                    </a:lnTo>
                    <a:lnTo>
                      <a:pt x="21600" y="5832"/>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49" name="Freeform 20"/>
              <p:cNvSpPr/>
              <p:nvPr/>
            </p:nvSpPr>
            <p:spPr>
              <a:xfrm>
                <a:off x="219075" y="1849437"/>
                <a:ext cx="114300" cy="1079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50" name="Rectangle 21"/>
              <p:cNvSpPr/>
              <p:nvPr/>
            </p:nvSpPr>
            <p:spPr>
              <a:xfrm>
                <a:off x="147637" y="4662487"/>
                <a:ext cx="23814" cy="2181225"/>
              </a:xfrm>
              <a:prstGeom prst="rect">
                <a:avLst/>
              </a:pr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51" name="Freeform 22"/>
              <p:cNvSpPr/>
              <p:nvPr/>
            </p:nvSpPr>
            <p:spPr>
              <a:xfrm>
                <a:off x="238125" y="5041899"/>
                <a:ext cx="369889" cy="1801814"/>
              </a:xfrm>
              <a:custGeom>
                <a:avLst/>
                <a:gdLst/>
                <a:ahLst/>
                <a:cxnLst>
                  <a:cxn ang="0">
                    <a:pos x="wd2" y="hd2"/>
                  </a:cxn>
                  <a:cxn ang="5400000">
                    <a:pos x="wd2" y="hd2"/>
                  </a:cxn>
                  <a:cxn ang="10800000">
                    <a:pos x="wd2" y="hd2"/>
                  </a:cxn>
                  <a:cxn ang="16200000">
                    <a:pos x="wd2" y="hd2"/>
                  </a:cxn>
                </a:cxnLst>
                <a:rect l="0" t="0" r="r" b="b"/>
                <a:pathLst>
                  <a:path w="21600" h="21600" extrusionOk="0">
                    <a:moveTo>
                      <a:pt x="1391" y="21600"/>
                    </a:moveTo>
                    <a:lnTo>
                      <a:pt x="0" y="21600"/>
                    </a:lnTo>
                    <a:lnTo>
                      <a:pt x="0" y="9744"/>
                    </a:lnTo>
                    <a:lnTo>
                      <a:pt x="20209" y="0"/>
                    </a:lnTo>
                    <a:lnTo>
                      <a:pt x="21600" y="114"/>
                    </a:lnTo>
                    <a:lnTo>
                      <a:pt x="1391" y="9858"/>
                    </a:lnTo>
                    <a:lnTo>
                      <a:pt x="1391"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52" name="Freeform 23"/>
              <p:cNvSpPr/>
              <p:nvPr/>
            </p:nvSpPr>
            <p:spPr>
              <a:xfrm>
                <a:off x="66675" y="4481512"/>
                <a:ext cx="190500"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53" name="Freeform 24"/>
              <p:cNvSpPr/>
              <p:nvPr/>
            </p:nvSpPr>
            <p:spPr>
              <a:xfrm>
                <a:off x="0" y="5627687"/>
                <a:ext cx="85725" cy="12160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400" y="21600"/>
                    </a:lnTo>
                    <a:lnTo>
                      <a:pt x="14400" y="4202"/>
                    </a:lnTo>
                    <a:lnTo>
                      <a:pt x="0" y="85"/>
                    </a:lnTo>
                    <a:lnTo>
                      <a:pt x="7200" y="0"/>
                    </a:lnTo>
                    <a:lnTo>
                      <a:pt x="21600" y="4117"/>
                    </a:lnTo>
                    <a:lnTo>
                      <a:pt x="21600"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54" name="Freeform 25"/>
              <p:cNvSpPr/>
              <p:nvPr/>
            </p:nvSpPr>
            <p:spPr>
              <a:xfrm>
                <a:off x="541338" y="48672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55" name="Freeform 26"/>
              <p:cNvSpPr/>
              <p:nvPr/>
            </p:nvSpPr>
            <p:spPr>
              <a:xfrm>
                <a:off x="323850" y="5422899"/>
                <a:ext cx="374650" cy="1425576"/>
              </a:xfrm>
              <a:custGeom>
                <a:avLst/>
                <a:gdLst/>
                <a:ahLst/>
                <a:cxnLst>
                  <a:cxn ang="0">
                    <a:pos x="wd2" y="hd2"/>
                  </a:cxn>
                  <a:cxn ang="5400000">
                    <a:pos x="wd2" y="hd2"/>
                  </a:cxn>
                  <a:cxn ang="10800000">
                    <a:pos x="wd2" y="hd2"/>
                  </a:cxn>
                  <a:cxn ang="16200000">
                    <a:pos x="wd2" y="hd2"/>
                  </a:cxn>
                </a:cxnLst>
                <a:rect l="0" t="0" r="r" b="b"/>
                <a:pathLst>
                  <a:path w="21600" h="21600" extrusionOk="0">
                    <a:moveTo>
                      <a:pt x="1647" y="21600"/>
                    </a:moveTo>
                    <a:lnTo>
                      <a:pt x="0" y="21600"/>
                    </a:lnTo>
                    <a:lnTo>
                      <a:pt x="0" y="12388"/>
                    </a:lnTo>
                    <a:lnTo>
                      <a:pt x="275" y="12315"/>
                    </a:lnTo>
                    <a:lnTo>
                      <a:pt x="20227" y="0"/>
                    </a:lnTo>
                    <a:lnTo>
                      <a:pt x="21600" y="144"/>
                    </a:lnTo>
                    <a:lnTo>
                      <a:pt x="1647" y="12460"/>
                    </a:lnTo>
                    <a:lnTo>
                      <a:pt x="1647"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56" name="Freeform 27"/>
              <p:cNvSpPr/>
              <p:nvPr/>
            </p:nvSpPr>
            <p:spPr>
              <a:xfrm>
                <a:off x="584200" y="5945187"/>
                <a:ext cx="152400" cy="912814"/>
              </a:xfrm>
              <a:custGeom>
                <a:avLst/>
                <a:gdLst/>
                <a:ahLst/>
                <a:cxnLst>
                  <a:cxn ang="0">
                    <a:pos x="wd2" y="hd2"/>
                  </a:cxn>
                  <a:cxn ang="5400000">
                    <a:pos x="wd2" y="hd2"/>
                  </a:cxn>
                  <a:cxn ang="10800000">
                    <a:pos x="wd2" y="hd2"/>
                  </a:cxn>
                  <a:cxn ang="16200000">
                    <a:pos x="wd2" y="hd2"/>
                  </a:cxn>
                </a:cxnLst>
                <a:rect l="0" t="0" r="r" b="b"/>
                <a:pathLst>
                  <a:path w="21600" h="21600" extrusionOk="0">
                    <a:moveTo>
                      <a:pt x="3375" y="21600"/>
                    </a:moveTo>
                    <a:lnTo>
                      <a:pt x="0" y="21375"/>
                    </a:lnTo>
                    <a:lnTo>
                      <a:pt x="18225" y="14387"/>
                    </a:lnTo>
                    <a:lnTo>
                      <a:pt x="18225" y="0"/>
                    </a:lnTo>
                    <a:lnTo>
                      <a:pt x="21600" y="0"/>
                    </a:lnTo>
                    <a:lnTo>
                      <a:pt x="21600" y="14500"/>
                    </a:lnTo>
                    <a:lnTo>
                      <a:pt x="3375"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57" name="Freeform 28"/>
              <p:cNvSpPr/>
              <p:nvPr/>
            </p:nvSpPr>
            <p:spPr>
              <a:xfrm>
                <a:off x="627063" y="5246687"/>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58" name="Freeform 29"/>
              <p:cNvSpPr/>
              <p:nvPr/>
            </p:nvSpPr>
            <p:spPr>
              <a:xfrm>
                <a:off x="627063" y="5764212"/>
                <a:ext cx="190501"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59" name="Freeform 30"/>
              <p:cNvSpPr/>
              <p:nvPr/>
            </p:nvSpPr>
            <p:spPr>
              <a:xfrm>
                <a:off x="684213" y="6330949"/>
                <a:ext cx="417513" cy="517526"/>
              </a:xfrm>
              <a:custGeom>
                <a:avLst/>
                <a:gdLst/>
                <a:ahLst/>
                <a:cxnLst>
                  <a:cxn ang="0">
                    <a:pos x="wd2" y="hd2"/>
                  </a:cxn>
                  <a:cxn ang="5400000">
                    <a:pos x="wd2" y="hd2"/>
                  </a:cxn>
                  <a:cxn ang="10800000">
                    <a:pos x="wd2" y="hd2"/>
                  </a:cxn>
                  <a:cxn ang="16200000">
                    <a:pos x="wd2" y="hd2"/>
                  </a:cxn>
                </a:cxnLst>
                <a:rect l="0" t="0" r="r" b="b"/>
                <a:pathLst>
                  <a:path w="21600" h="21600" extrusionOk="0">
                    <a:moveTo>
                      <a:pt x="1232" y="21600"/>
                    </a:moveTo>
                    <a:lnTo>
                      <a:pt x="0" y="21202"/>
                    </a:lnTo>
                    <a:lnTo>
                      <a:pt x="3696" y="13649"/>
                    </a:lnTo>
                    <a:lnTo>
                      <a:pt x="3942" y="13649"/>
                    </a:lnTo>
                    <a:lnTo>
                      <a:pt x="20861" y="0"/>
                    </a:lnTo>
                    <a:lnTo>
                      <a:pt x="21600" y="795"/>
                    </a:lnTo>
                    <a:lnTo>
                      <a:pt x="4928" y="14245"/>
                    </a:lnTo>
                    <a:lnTo>
                      <a:pt x="1232" y="21600"/>
                    </a:ln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60" name="Freeform 31"/>
              <p:cNvSpPr/>
              <p:nvPr/>
            </p:nvSpPr>
            <p:spPr>
              <a:xfrm>
                <a:off x="1063625" y="6221412"/>
                <a:ext cx="150020" cy="147639"/>
              </a:xfrm>
              <a:custGeom>
                <a:avLst/>
                <a:gdLst/>
                <a:ahLst/>
                <a:cxnLst>
                  <a:cxn ang="0">
                    <a:pos x="wd2" y="hd2"/>
                  </a:cxn>
                  <a:cxn ang="5400000">
                    <a:pos x="wd2" y="hd2"/>
                  </a:cxn>
                  <a:cxn ang="10800000">
                    <a:pos x="wd2" y="hd2"/>
                  </a:cxn>
                  <a:cxn ang="16200000">
                    <a:pos x="wd2" y="hd2"/>
                  </a:cxn>
                </a:cxnLst>
                <a:rect l="0" t="0" r="r" b="b"/>
                <a:pathLst>
                  <a:path w="20618" h="21600" extrusionOk="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flip="none" rotWithShape="1">
                <a:gsLst>
                  <a:gs pos="0">
                    <a:srgbClr val="82FFFF"/>
                  </a:gs>
                  <a:gs pos="100000">
                    <a:srgbClr val="3D97DE"/>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nvGrpSpPr>
            <p:cNvPr id="1372" name="Group 9"/>
            <p:cNvGrpSpPr/>
            <p:nvPr/>
          </p:nvGrpSpPr>
          <p:grpSpPr>
            <a:xfrm>
              <a:off x="11386343" y="0"/>
              <a:ext cx="667545" cy="6848476"/>
              <a:chOff x="0" y="0"/>
              <a:chExt cx="667544" cy="6848475"/>
            </a:xfrm>
          </p:grpSpPr>
          <p:sp>
            <p:nvSpPr>
              <p:cNvPr id="1362" name="Freeform 32"/>
              <p:cNvSpPr/>
              <p:nvPr/>
            </p:nvSpPr>
            <p:spPr>
              <a:xfrm>
                <a:off x="111919" y="0"/>
                <a:ext cx="417514" cy="512763"/>
              </a:xfrm>
              <a:custGeom>
                <a:avLst/>
                <a:gdLst/>
                <a:ahLst/>
                <a:cxnLst>
                  <a:cxn ang="0">
                    <a:pos x="wd2" y="hd2"/>
                  </a:cxn>
                  <a:cxn ang="5400000">
                    <a:pos x="wd2" y="hd2"/>
                  </a:cxn>
                  <a:cxn ang="10800000">
                    <a:pos x="wd2" y="hd2"/>
                  </a:cxn>
                  <a:cxn ang="16200000">
                    <a:pos x="wd2" y="hd2"/>
                  </a:cxn>
                </a:cxnLst>
                <a:rect l="0" t="0" r="r" b="b"/>
                <a:pathLst>
                  <a:path w="21600" h="21600" extrusionOk="0">
                    <a:moveTo>
                      <a:pt x="986" y="21600"/>
                    </a:moveTo>
                    <a:lnTo>
                      <a:pt x="0" y="20998"/>
                    </a:lnTo>
                    <a:lnTo>
                      <a:pt x="16672" y="7222"/>
                    </a:lnTo>
                    <a:lnTo>
                      <a:pt x="20368" y="0"/>
                    </a:lnTo>
                    <a:lnTo>
                      <a:pt x="21600" y="401"/>
                    </a:lnTo>
                    <a:lnTo>
                      <a:pt x="17904" y="7824"/>
                    </a:lnTo>
                    <a:lnTo>
                      <a:pt x="986"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63" name="Freeform 33"/>
              <p:cNvSpPr/>
              <p:nvPr/>
            </p:nvSpPr>
            <p:spPr>
              <a:xfrm>
                <a:off x="0" y="474662"/>
                <a:ext cx="150020" cy="152401"/>
              </a:xfrm>
              <a:custGeom>
                <a:avLst/>
                <a:gdLst/>
                <a:ahLst/>
                <a:cxnLst>
                  <a:cxn ang="0">
                    <a:pos x="wd2" y="hd2"/>
                  </a:cxn>
                  <a:cxn ang="5400000">
                    <a:pos x="wd2" y="hd2"/>
                  </a:cxn>
                  <a:cxn ang="10800000">
                    <a:pos x="wd2" y="hd2"/>
                  </a:cxn>
                  <a:cxn ang="16200000">
                    <a:pos x="wd2" y="hd2"/>
                  </a:cxn>
                </a:cxnLst>
                <a:rect l="0" t="0" r="r" b="b"/>
                <a:pathLst>
                  <a:path w="20618" h="21600" extrusionOk="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64" name="Freeform 34"/>
              <p:cNvSpPr/>
              <p:nvPr/>
            </p:nvSpPr>
            <p:spPr>
              <a:xfrm>
                <a:off x="259556" y="1539874"/>
                <a:ext cx="188914" cy="1905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65" name="Freeform 35"/>
              <p:cNvSpPr/>
              <p:nvPr/>
            </p:nvSpPr>
            <p:spPr>
              <a:xfrm>
                <a:off x="159544" y="5694362"/>
                <a:ext cx="298451" cy="1154114"/>
              </a:xfrm>
              <a:custGeom>
                <a:avLst/>
                <a:gdLst/>
                <a:ahLst/>
                <a:cxnLst>
                  <a:cxn ang="0">
                    <a:pos x="wd2" y="hd2"/>
                  </a:cxn>
                  <a:cxn ang="5400000">
                    <a:pos x="wd2" y="hd2"/>
                  </a:cxn>
                  <a:cxn ang="10800000">
                    <a:pos x="wd2" y="hd2"/>
                  </a:cxn>
                  <a:cxn ang="16200000">
                    <a:pos x="wd2" y="hd2"/>
                  </a:cxn>
                </a:cxnLst>
                <a:rect l="0" t="0" r="r" b="b"/>
                <a:pathLst>
                  <a:path w="21600" h="21600" extrusionOk="0">
                    <a:moveTo>
                      <a:pt x="1723" y="21600"/>
                    </a:moveTo>
                    <a:lnTo>
                      <a:pt x="0" y="21600"/>
                    </a:lnTo>
                    <a:lnTo>
                      <a:pt x="0" y="12092"/>
                    </a:lnTo>
                    <a:lnTo>
                      <a:pt x="20221" y="0"/>
                    </a:lnTo>
                    <a:lnTo>
                      <a:pt x="21600" y="178"/>
                    </a:lnTo>
                    <a:lnTo>
                      <a:pt x="1723" y="12182"/>
                    </a:lnTo>
                    <a:lnTo>
                      <a:pt x="1723"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66" name="Freeform 36"/>
              <p:cNvSpPr/>
              <p:nvPr/>
            </p:nvSpPr>
            <p:spPr>
              <a:xfrm>
                <a:off x="400844" y="5551487"/>
                <a:ext cx="157164" cy="155576"/>
              </a:xfrm>
              <a:custGeom>
                <a:avLst/>
                <a:gdLst/>
                <a:ahLst/>
                <a:cxnLst>
                  <a:cxn ang="0">
                    <a:pos x="wd2" y="hd2"/>
                  </a:cxn>
                  <a:cxn ang="5400000">
                    <a:pos x="wd2" y="hd2"/>
                  </a:cxn>
                  <a:cxn ang="10800000">
                    <a:pos x="wd2" y="hd2"/>
                  </a:cxn>
                  <a:cxn ang="16200000">
                    <a:pos x="wd2" y="hd2"/>
                  </a:cxn>
                </a:cxnLst>
                <a:rect l="0" t="0" r="r" b="b"/>
                <a:pathLst>
                  <a:path w="21600" h="21600" extrusionOk="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67" name="Freeform 37"/>
              <p:cNvSpPr/>
              <p:nvPr/>
            </p:nvSpPr>
            <p:spPr>
              <a:xfrm>
                <a:off x="338931" y="4762"/>
                <a:ext cx="304801" cy="1544639"/>
              </a:xfrm>
              <a:custGeom>
                <a:avLst/>
                <a:gdLst/>
                <a:ahLst/>
                <a:cxnLst>
                  <a:cxn ang="0">
                    <a:pos x="wd2" y="hd2"/>
                  </a:cxn>
                  <a:cxn ang="5400000">
                    <a:pos x="wd2" y="hd2"/>
                  </a:cxn>
                  <a:cxn ang="10800000">
                    <a:pos x="wd2" y="hd2"/>
                  </a:cxn>
                  <a:cxn ang="16200000">
                    <a:pos x="wd2" y="hd2"/>
                  </a:cxn>
                </a:cxnLst>
                <a:rect l="0" t="0" r="r" b="b"/>
                <a:pathLst>
                  <a:path w="21600" h="21600" extrusionOk="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68" name="Freeform 38"/>
              <p:cNvSpPr/>
              <p:nvPr/>
            </p:nvSpPr>
            <p:spPr>
              <a:xfrm>
                <a:off x="264319" y="4867274"/>
                <a:ext cx="188914"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69" name="Freeform 39"/>
              <p:cNvSpPr/>
              <p:nvPr/>
            </p:nvSpPr>
            <p:spPr>
              <a:xfrm>
                <a:off x="69056" y="5046662"/>
                <a:ext cx="307976" cy="1801814"/>
              </a:xfrm>
              <a:custGeom>
                <a:avLst/>
                <a:gdLst/>
                <a:ahLst/>
                <a:cxnLst>
                  <a:cxn ang="0">
                    <a:pos x="wd2" y="hd2"/>
                  </a:cxn>
                  <a:cxn ang="5400000">
                    <a:pos x="wd2" y="hd2"/>
                  </a:cxn>
                  <a:cxn ang="10800000">
                    <a:pos x="wd2" y="hd2"/>
                  </a:cxn>
                  <a:cxn ang="16200000">
                    <a:pos x="wd2" y="hd2"/>
                  </a:cxn>
                </a:cxnLst>
                <a:rect l="0" t="0" r="r" b="b"/>
                <a:pathLst>
                  <a:path w="21600" h="21600" extrusionOk="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70" name="Freeform 40"/>
              <p:cNvSpPr/>
              <p:nvPr/>
            </p:nvSpPr>
            <p:spPr>
              <a:xfrm>
                <a:off x="477044" y="6416674"/>
                <a:ext cx="190501" cy="1889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sp>
            <p:nvSpPr>
              <p:cNvPr id="1371" name="Rectangle 41"/>
              <p:cNvSpPr/>
              <p:nvPr/>
            </p:nvSpPr>
            <p:spPr>
              <a:xfrm>
                <a:off x="567531" y="6596062"/>
                <a:ext cx="23814" cy="252413"/>
              </a:xfrm>
              <a:prstGeom prst="rect">
                <a:avLst/>
              </a:prstGeom>
              <a:gradFill flip="none" rotWithShape="1">
                <a:gsLst>
                  <a:gs pos="0">
                    <a:srgbClr val="82FFFF">
                      <a:alpha val="80000"/>
                    </a:srgbClr>
                  </a:gs>
                  <a:gs pos="100000">
                    <a:srgbClr val="3D97DE">
                      <a:alpha val="60000"/>
                    </a:srgbClr>
                  </a:gs>
                </a:gsLst>
                <a:lin ang="5400000" scaled="0"/>
              </a:gradFill>
              <a:ln w="12700" cap="flat">
                <a:noFill/>
                <a:miter lim="400000"/>
              </a:ln>
              <a:effectLst/>
            </p:spPr>
            <p:txBody>
              <a:bodyPr wrap="square" lIns="45719" tIns="45719" rIns="45719" bIns="45719" numCol="1" anchor="t">
                <a:noAutofit/>
              </a:bodyPr>
              <a:lstStyle/>
              <a:p>
                <a:pPr>
                  <a:defRPr>
                    <a:solidFill>
                      <a:srgbClr val="FFFFFF"/>
                    </a:solidFill>
                    <a:latin typeface="Tw Cen MT"/>
                    <a:ea typeface="Tw Cen MT"/>
                    <a:cs typeface="Tw Cen MT"/>
                    <a:sym typeface="Tw Cen MT"/>
                  </a:defRPr>
                </a:pPr>
                <a:endParaRPr/>
              </a:p>
            </p:txBody>
          </p:sp>
        </p:grpSp>
      </p:grpSp>
      <p:sp>
        <p:nvSpPr>
          <p:cNvPr id="1374" name="Title Text"/>
          <p:cNvSpPr txBox="1">
            <a:spLocks noGrp="1"/>
          </p:cNvSpPr>
          <p:nvPr>
            <p:ph type="title"/>
          </p:nvPr>
        </p:nvSpPr>
        <p:spPr>
          <a:xfrm>
            <a:off x="1141411" y="609600"/>
            <a:ext cx="9906000" cy="1905000"/>
          </a:xfrm>
          <a:prstGeom prst="rect">
            <a:avLst/>
          </a:prstGeom>
        </p:spPr>
        <p:txBody>
          <a:bodyPr anchor="ctr"/>
          <a:lstStyle>
            <a:lvl1pPr defTabSz="914400">
              <a:lnSpc>
                <a:spcPct val="90000"/>
              </a:lnSpc>
              <a:defRPr cap="all">
                <a:solidFill>
                  <a:srgbClr val="FFFFFF"/>
                </a:solidFill>
                <a:latin typeface="Tw Cen MT"/>
                <a:ea typeface="Tw Cen MT"/>
                <a:cs typeface="Tw Cen MT"/>
                <a:sym typeface="Tw Cen MT"/>
              </a:defRPr>
            </a:lvl1pPr>
          </a:lstStyle>
          <a:p>
            <a:r>
              <a:t>Title Text</a:t>
            </a:r>
          </a:p>
        </p:txBody>
      </p:sp>
      <p:sp>
        <p:nvSpPr>
          <p:cNvPr id="1375" name="Body Level One…"/>
          <p:cNvSpPr txBox="1">
            <a:spLocks noGrp="1"/>
          </p:cNvSpPr>
          <p:nvPr>
            <p:ph type="body" sz="quarter" idx="1"/>
          </p:nvPr>
        </p:nvSpPr>
        <p:spPr>
          <a:xfrm>
            <a:off x="1141412" y="4404595"/>
            <a:ext cx="3195242" cy="576263"/>
          </a:xfrm>
          <a:prstGeom prst="rect">
            <a:avLst/>
          </a:prstGeom>
        </p:spPr>
        <p:txBody>
          <a:bodyPr anchor="b"/>
          <a:lstStyle>
            <a:lvl1pPr marL="0" indent="0" defTabSz="914400">
              <a:lnSpc>
                <a:spcPct val="90000"/>
              </a:lnSpc>
              <a:buClrTx/>
              <a:buSzTx/>
              <a:buNone/>
              <a:defRPr sz="2000" cap="all">
                <a:solidFill>
                  <a:srgbClr val="FFFFFF"/>
                </a:solidFill>
                <a:latin typeface="Tw Cen MT"/>
                <a:ea typeface="Tw Cen MT"/>
                <a:cs typeface="Tw Cen MT"/>
                <a:sym typeface="Tw Cen MT"/>
              </a:defRPr>
            </a:lvl1pPr>
            <a:lvl2pPr marL="0" indent="457200" defTabSz="914400">
              <a:lnSpc>
                <a:spcPct val="90000"/>
              </a:lnSpc>
              <a:buClrTx/>
              <a:buSzTx/>
              <a:buNone/>
              <a:defRPr sz="2000" cap="all">
                <a:solidFill>
                  <a:srgbClr val="FFFFFF"/>
                </a:solidFill>
                <a:latin typeface="Tw Cen MT"/>
                <a:ea typeface="Tw Cen MT"/>
                <a:cs typeface="Tw Cen MT"/>
                <a:sym typeface="Tw Cen MT"/>
              </a:defRPr>
            </a:lvl2pPr>
            <a:lvl3pPr marL="0" indent="914400" defTabSz="914400">
              <a:lnSpc>
                <a:spcPct val="90000"/>
              </a:lnSpc>
              <a:buClrTx/>
              <a:buSzTx/>
              <a:buNone/>
              <a:defRPr sz="2000" cap="all">
                <a:solidFill>
                  <a:srgbClr val="FFFFFF"/>
                </a:solidFill>
                <a:latin typeface="Tw Cen MT"/>
                <a:ea typeface="Tw Cen MT"/>
                <a:cs typeface="Tw Cen MT"/>
                <a:sym typeface="Tw Cen MT"/>
              </a:defRPr>
            </a:lvl3pPr>
            <a:lvl4pPr marL="0" indent="1371600" defTabSz="914400">
              <a:lnSpc>
                <a:spcPct val="90000"/>
              </a:lnSpc>
              <a:buClrTx/>
              <a:buSzTx/>
              <a:buNone/>
              <a:defRPr sz="2000" cap="all">
                <a:solidFill>
                  <a:srgbClr val="FFFFFF"/>
                </a:solidFill>
                <a:latin typeface="Tw Cen MT"/>
                <a:ea typeface="Tw Cen MT"/>
                <a:cs typeface="Tw Cen MT"/>
                <a:sym typeface="Tw Cen MT"/>
              </a:defRPr>
            </a:lvl4pPr>
            <a:lvl5pPr marL="0" indent="1828800" defTabSz="914400">
              <a:lnSpc>
                <a:spcPct val="90000"/>
              </a:lnSpc>
              <a:buClrTx/>
              <a:buSzTx/>
              <a:buNone/>
              <a:defRPr sz="2000" cap="all">
                <a:solidFill>
                  <a:srgbClr val="FFFFFF"/>
                </a:solidFill>
                <a:latin typeface="Tw Cen MT"/>
                <a:ea typeface="Tw Cen MT"/>
                <a:cs typeface="Tw Cen MT"/>
                <a:sym typeface="Tw Cen MT"/>
              </a:defRPr>
            </a:lvl5pPr>
          </a:lstStyle>
          <a:p>
            <a:r>
              <a:t>Body Level One</a:t>
            </a:r>
          </a:p>
          <a:p>
            <a:pPr lvl="1"/>
            <a:r>
              <a:t>Body Level Two</a:t>
            </a:r>
          </a:p>
          <a:p>
            <a:pPr lvl="2"/>
            <a:r>
              <a:t>Body Level Three</a:t>
            </a:r>
          </a:p>
          <a:p>
            <a:pPr lvl="3"/>
            <a:r>
              <a:t>Body Level Four</a:t>
            </a:r>
          </a:p>
          <a:p>
            <a:pPr lvl="4"/>
            <a:r>
              <a:t>Body Level Five</a:t>
            </a:r>
          </a:p>
        </p:txBody>
      </p:sp>
      <p:sp>
        <p:nvSpPr>
          <p:cNvPr id="1376" name="Picture Placeholder 2"/>
          <p:cNvSpPr>
            <a:spLocks noGrp="1"/>
          </p:cNvSpPr>
          <p:nvPr>
            <p:ph type="pic" sz="quarter" idx="13"/>
          </p:nvPr>
        </p:nvSpPr>
        <p:spPr>
          <a:xfrm>
            <a:off x="1141412" y="2666998"/>
            <a:ext cx="3195242" cy="1524001"/>
          </a:xfrm>
          <a:prstGeom prst="rect">
            <a:avLst/>
          </a:prstGeom>
          <a:ln w="19050" cap="sq">
            <a:solidFill>
              <a:srgbClr val="B4FFFF">
                <a:alpha val="60000"/>
              </a:srgbClr>
            </a:solidFill>
            <a:miter lim="800000"/>
          </a:ln>
          <a:effectLst>
            <a:outerShdw blurRad="88900" dist="38100" dir="5400000" rotWithShape="0">
              <a:srgbClr val="000000">
                <a:alpha val="40000"/>
              </a:srgbClr>
            </a:outerShdw>
          </a:effectLst>
        </p:spPr>
        <p:txBody>
          <a:bodyPr lIns="91439" rIns="91439">
            <a:noAutofit/>
          </a:bodyPr>
          <a:lstStyle/>
          <a:p>
            <a:endParaRPr/>
          </a:p>
        </p:txBody>
      </p:sp>
      <p:sp>
        <p:nvSpPr>
          <p:cNvPr id="1377" name="Text Placeholder 3"/>
          <p:cNvSpPr>
            <a:spLocks noGrp="1"/>
          </p:cNvSpPr>
          <p:nvPr>
            <p:ph type="body" sz="quarter" idx="14"/>
          </p:nvPr>
        </p:nvSpPr>
        <p:spPr>
          <a:xfrm>
            <a:off x="1141412" y="4980857"/>
            <a:ext cx="3195242" cy="817844"/>
          </a:xfrm>
          <a:prstGeom prst="rect">
            <a:avLst/>
          </a:prstGeom>
        </p:spPr>
        <p:txBody>
          <a:bodyPr/>
          <a:lstStyle/>
          <a:p>
            <a:pPr marL="0" indent="0" defTabSz="914400">
              <a:lnSpc>
                <a:spcPct val="120000"/>
              </a:lnSpc>
              <a:buClrTx/>
              <a:buSzTx/>
              <a:buNone/>
              <a:defRPr sz="1400">
                <a:solidFill>
                  <a:srgbClr val="FFFFFF"/>
                </a:solidFill>
                <a:latin typeface="Tw Cen MT"/>
                <a:ea typeface="Tw Cen MT"/>
                <a:cs typeface="Tw Cen MT"/>
                <a:sym typeface="Tw Cen MT"/>
              </a:defRPr>
            </a:pPr>
            <a:endParaRPr/>
          </a:p>
        </p:txBody>
      </p:sp>
      <p:sp>
        <p:nvSpPr>
          <p:cNvPr id="1378" name="Text Placeholder 4"/>
          <p:cNvSpPr>
            <a:spLocks noGrp="1"/>
          </p:cNvSpPr>
          <p:nvPr>
            <p:ph type="body" sz="quarter" idx="15"/>
          </p:nvPr>
        </p:nvSpPr>
        <p:spPr>
          <a:xfrm>
            <a:off x="4489053" y="4404595"/>
            <a:ext cx="3200401" cy="576263"/>
          </a:xfrm>
          <a:prstGeom prst="rect">
            <a:avLst/>
          </a:prstGeom>
        </p:spPr>
        <p:txBody>
          <a:bodyPr anchor="b"/>
          <a:lstStyle/>
          <a:p>
            <a:pPr marL="0" indent="0" defTabSz="914400">
              <a:lnSpc>
                <a:spcPct val="90000"/>
              </a:lnSpc>
              <a:buClrTx/>
              <a:buSzTx/>
              <a:buNone/>
              <a:defRPr sz="2000" cap="all">
                <a:solidFill>
                  <a:srgbClr val="FFFFFF"/>
                </a:solidFill>
                <a:latin typeface="Tw Cen MT"/>
                <a:ea typeface="Tw Cen MT"/>
                <a:cs typeface="Tw Cen MT"/>
                <a:sym typeface="Tw Cen MT"/>
              </a:defRPr>
            </a:pPr>
            <a:endParaRPr/>
          </a:p>
        </p:txBody>
      </p:sp>
      <p:sp>
        <p:nvSpPr>
          <p:cNvPr id="1379" name="Picture Placeholder 2"/>
          <p:cNvSpPr>
            <a:spLocks noGrp="1"/>
          </p:cNvSpPr>
          <p:nvPr>
            <p:ph type="pic" sz="quarter" idx="16"/>
          </p:nvPr>
        </p:nvSpPr>
        <p:spPr>
          <a:xfrm>
            <a:off x="4489053" y="2666998"/>
            <a:ext cx="3198941" cy="1524001"/>
          </a:xfrm>
          <a:prstGeom prst="rect">
            <a:avLst/>
          </a:prstGeom>
          <a:ln w="19050" cap="sq">
            <a:solidFill>
              <a:srgbClr val="B4FFFF">
                <a:alpha val="60000"/>
              </a:srgbClr>
            </a:solidFill>
            <a:miter lim="800000"/>
          </a:ln>
          <a:effectLst>
            <a:outerShdw blurRad="88900" dist="38100" dir="5400000" rotWithShape="0">
              <a:srgbClr val="000000">
                <a:alpha val="40000"/>
              </a:srgbClr>
            </a:outerShdw>
          </a:effectLst>
        </p:spPr>
        <p:txBody>
          <a:bodyPr lIns="91439" rIns="91439">
            <a:noAutofit/>
          </a:bodyPr>
          <a:lstStyle/>
          <a:p>
            <a:endParaRPr/>
          </a:p>
        </p:txBody>
      </p:sp>
      <p:sp>
        <p:nvSpPr>
          <p:cNvPr id="1380" name="Text Placeholder 3"/>
          <p:cNvSpPr>
            <a:spLocks noGrp="1"/>
          </p:cNvSpPr>
          <p:nvPr>
            <p:ph type="body" sz="quarter" idx="17"/>
          </p:nvPr>
        </p:nvSpPr>
        <p:spPr>
          <a:xfrm>
            <a:off x="4487593" y="4980856"/>
            <a:ext cx="3200401" cy="810343"/>
          </a:xfrm>
          <a:prstGeom prst="rect">
            <a:avLst/>
          </a:prstGeom>
        </p:spPr>
        <p:txBody>
          <a:bodyPr/>
          <a:lstStyle/>
          <a:p>
            <a:pPr marL="0" indent="0" defTabSz="914400">
              <a:lnSpc>
                <a:spcPct val="120000"/>
              </a:lnSpc>
              <a:buClrTx/>
              <a:buSzTx/>
              <a:buNone/>
              <a:defRPr sz="1400">
                <a:solidFill>
                  <a:srgbClr val="FFFFFF"/>
                </a:solidFill>
                <a:latin typeface="Tw Cen MT"/>
                <a:ea typeface="Tw Cen MT"/>
                <a:cs typeface="Tw Cen MT"/>
                <a:sym typeface="Tw Cen MT"/>
              </a:defRPr>
            </a:pPr>
            <a:endParaRPr/>
          </a:p>
        </p:txBody>
      </p:sp>
      <p:sp>
        <p:nvSpPr>
          <p:cNvPr id="1381" name="Text Placeholder 4"/>
          <p:cNvSpPr>
            <a:spLocks noGrp="1"/>
          </p:cNvSpPr>
          <p:nvPr>
            <p:ph type="body" sz="quarter" idx="18"/>
          </p:nvPr>
        </p:nvSpPr>
        <p:spPr>
          <a:xfrm>
            <a:off x="7852567" y="4404595"/>
            <a:ext cx="3190742" cy="576263"/>
          </a:xfrm>
          <a:prstGeom prst="rect">
            <a:avLst/>
          </a:prstGeom>
        </p:spPr>
        <p:txBody>
          <a:bodyPr anchor="b"/>
          <a:lstStyle/>
          <a:p>
            <a:pPr marL="0" indent="0" defTabSz="914400">
              <a:lnSpc>
                <a:spcPct val="90000"/>
              </a:lnSpc>
              <a:buClrTx/>
              <a:buSzTx/>
              <a:buNone/>
              <a:defRPr sz="2000" cap="all">
                <a:solidFill>
                  <a:srgbClr val="FFFFFF"/>
                </a:solidFill>
                <a:latin typeface="Tw Cen MT"/>
                <a:ea typeface="Tw Cen MT"/>
                <a:cs typeface="Tw Cen MT"/>
                <a:sym typeface="Tw Cen MT"/>
              </a:defRPr>
            </a:pPr>
            <a:endParaRPr/>
          </a:p>
        </p:txBody>
      </p:sp>
      <p:sp>
        <p:nvSpPr>
          <p:cNvPr id="1382" name="Picture Placeholder 2"/>
          <p:cNvSpPr>
            <a:spLocks noGrp="1"/>
          </p:cNvSpPr>
          <p:nvPr>
            <p:ph type="pic" sz="quarter" idx="19"/>
          </p:nvPr>
        </p:nvSpPr>
        <p:spPr>
          <a:xfrm>
            <a:off x="7852441" y="2666998"/>
            <a:ext cx="3194970" cy="1524001"/>
          </a:xfrm>
          <a:prstGeom prst="rect">
            <a:avLst/>
          </a:prstGeom>
          <a:ln w="19050" cap="sq">
            <a:solidFill>
              <a:srgbClr val="B4FFFF">
                <a:alpha val="60000"/>
              </a:srgbClr>
            </a:solidFill>
            <a:miter lim="800000"/>
          </a:ln>
          <a:effectLst>
            <a:outerShdw blurRad="88900" dist="38100" dir="5400000" rotWithShape="0">
              <a:srgbClr val="000000">
                <a:alpha val="40000"/>
              </a:srgbClr>
            </a:outerShdw>
          </a:effectLst>
        </p:spPr>
        <p:txBody>
          <a:bodyPr lIns="91439" rIns="91439">
            <a:noAutofit/>
          </a:bodyPr>
          <a:lstStyle/>
          <a:p>
            <a:endParaRPr/>
          </a:p>
        </p:txBody>
      </p:sp>
      <p:sp>
        <p:nvSpPr>
          <p:cNvPr id="1383" name="Text Placeholder 3"/>
          <p:cNvSpPr>
            <a:spLocks noGrp="1"/>
          </p:cNvSpPr>
          <p:nvPr>
            <p:ph type="body" sz="quarter" idx="20"/>
          </p:nvPr>
        </p:nvSpPr>
        <p:spPr>
          <a:xfrm>
            <a:off x="7852441" y="4980854"/>
            <a:ext cx="3194969" cy="810346"/>
          </a:xfrm>
          <a:prstGeom prst="rect">
            <a:avLst/>
          </a:prstGeom>
        </p:spPr>
        <p:txBody>
          <a:bodyPr/>
          <a:lstStyle/>
          <a:p>
            <a:pPr marL="0" indent="0" defTabSz="914400">
              <a:lnSpc>
                <a:spcPct val="120000"/>
              </a:lnSpc>
              <a:buClrTx/>
              <a:buSzTx/>
              <a:buNone/>
              <a:defRPr sz="1400">
                <a:solidFill>
                  <a:srgbClr val="FFFFFF"/>
                </a:solidFill>
                <a:latin typeface="Tw Cen MT"/>
                <a:ea typeface="Tw Cen MT"/>
                <a:cs typeface="Tw Cen MT"/>
                <a:sym typeface="Tw Cen MT"/>
              </a:defRPr>
            </a:pPr>
            <a:endParaRPr/>
          </a:p>
        </p:txBody>
      </p:sp>
      <p:sp>
        <p:nvSpPr>
          <p:cNvPr id="1384" name="Slide Number"/>
          <p:cNvSpPr txBox="1">
            <a:spLocks noGrp="1"/>
          </p:cNvSpPr>
          <p:nvPr>
            <p:ph type="sldNum" sz="quarter" idx="2"/>
          </p:nvPr>
        </p:nvSpPr>
        <p:spPr>
          <a:xfrm>
            <a:off x="10803122" y="5950266"/>
            <a:ext cx="244288" cy="231141"/>
          </a:xfrm>
          <a:prstGeom prst="rect">
            <a:avLst/>
          </a:prstGeom>
        </p:spPr>
        <p:txBody>
          <a:bodyPr/>
          <a:lstStyle>
            <a:lvl1pPr>
              <a:defRPr sz="1000">
                <a:solidFill>
                  <a:srgbClr val="FFFFFF"/>
                </a:solidFill>
                <a:latin typeface="Tw Cen MT"/>
                <a:ea typeface="Tw Cen MT"/>
                <a:cs typeface="Tw Cen MT"/>
                <a:sym typeface="Tw Cen MT"/>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50B4C8"/>
        </a:solidFill>
        <a:effectLst/>
      </p:bgPr>
    </p:bg>
    <p:spTree>
      <p:nvGrpSpPr>
        <p:cNvPr id="1" name=""/>
        <p:cNvGrpSpPr/>
        <p:nvPr/>
      </p:nvGrpSpPr>
      <p:grpSpPr>
        <a:xfrm>
          <a:off x="0" y="0"/>
          <a:ext cx="0" cy="0"/>
          <a:chOff x="0" y="0"/>
          <a:chExt cx="0" cy="0"/>
        </a:xfrm>
      </p:grpSpPr>
      <p:sp>
        <p:nvSpPr>
          <p:cNvPr id="1391" name="Rectangle 3"/>
          <p:cNvSpPr/>
          <p:nvPr/>
        </p:nvSpPr>
        <p:spPr>
          <a:xfrm>
            <a:off x="0" y="0"/>
            <a:ext cx="12192000" cy="6858000"/>
          </a:xfrm>
          <a:prstGeom prst="rect">
            <a:avLst/>
          </a:prstGeom>
          <a:gradFill>
            <a:gsLst>
              <a:gs pos="0">
                <a:srgbClr val="0E6EA4"/>
              </a:gs>
              <a:gs pos="100000">
                <a:srgbClr val="34BCE0"/>
              </a:gs>
            </a:gsLst>
            <a:lin ang="18671304"/>
          </a:gradFill>
          <a:ln w="12700">
            <a:miter lim="400000"/>
          </a:ln>
        </p:spPr>
        <p:txBody>
          <a:bodyPr lIns="45719" rIns="45719"/>
          <a:lstStyle/>
          <a:p>
            <a:pPr>
              <a:defRPr>
                <a:latin typeface="Calibri Light"/>
                <a:ea typeface="Calibri Light"/>
                <a:cs typeface="Calibri Light"/>
                <a:sym typeface="Calibri Light"/>
              </a:defRPr>
            </a:pPr>
            <a:endParaRPr/>
          </a:p>
        </p:txBody>
      </p:sp>
      <p:sp>
        <p:nvSpPr>
          <p:cNvPr id="1392" name="Title Text"/>
          <p:cNvSpPr txBox="1">
            <a:spLocks noGrp="1"/>
          </p:cNvSpPr>
          <p:nvPr>
            <p:ph type="title"/>
          </p:nvPr>
        </p:nvSpPr>
        <p:spPr>
          <a:xfrm>
            <a:off x="603504" y="770467"/>
            <a:ext cx="10782301" cy="3352801"/>
          </a:xfrm>
          <a:prstGeom prst="rect">
            <a:avLst/>
          </a:prstGeom>
        </p:spPr>
        <p:txBody>
          <a:bodyPr anchor="b"/>
          <a:lstStyle>
            <a:lvl1pPr defTabSz="914400">
              <a:lnSpc>
                <a:spcPct val="80000"/>
              </a:lnSpc>
              <a:defRPr sz="8800" spc="-120">
                <a:solidFill>
                  <a:srgbClr val="FFFFFF"/>
                </a:solidFill>
                <a:latin typeface="Calibri Light"/>
                <a:ea typeface="Calibri Light"/>
                <a:cs typeface="Calibri Light"/>
                <a:sym typeface="Calibri Light"/>
              </a:defRPr>
            </a:lvl1pPr>
          </a:lstStyle>
          <a:p>
            <a:r>
              <a:t>Title Text</a:t>
            </a:r>
          </a:p>
        </p:txBody>
      </p:sp>
      <p:sp>
        <p:nvSpPr>
          <p:cNvPr id="1393" name="Body Level One…"/>
          <p:cNvSpPr txBox="1">
            <a:spLocks noGrp="1"/>
          </p:cNvSpPr>
          <p:nvPr>
            <p:ph type="body" sz="quarter" idx="1"/>
          </p:nvPr>
        </p:nvSpPr>
        <p:spPr>
          <a:xfrm>
            <a:off x="667512" y="4206876"/>
            <a:ext cx="9228202" cy="1645921"/>
          </a:xfrm>
          <a:prstGeom prst="rect">
            <a:avLst/>
          </a:prstGeom>
        </p:spPr>
        <p:txBody>
          <a:bodyPr/>
          <a:lstStyle>
            <a:lvl1pPr marL="0" indent="0" defTabSz="914400">
              <a:lnSpc>
                <a:spcPct val="85000"/>
              </a:lnSpc>
              <a:spcBef>
                <a:spcPts val="1300"/>
              </a:spcBef>
              <a:buClrTx/>
              <a:buSzTx/>
              <a:buNone/>
              <a:defRPr sz="3200">
                <a:solidFill>
                  <a:srgbClr val="FFFFFF"/>
                </a:solidFill>
                <a:latin typeface="Calibri Light"/>
                <a:ea typeface="Calibri Light"/>
                <a:cs typeface="Calibri Light"/>
                <a:sym typeface="Calibri Light"/>
              </a:defRPr>
            </a:lvl1pPr>
            <a:lvl2pPr marL="0" indent="457200" defTabSz="914400">
              <a:lnSpc>
                <a:spcPct val="85000"/>
              </a:lnSpc>
              <a:spcBef>
                <a:spcPts val="1300"/>
              </a:spcBef>
              <a:buClrTx/>
              <a:buSzTx/>
              <a:buNone/>
              <a:defRPr sz="3200">
                <a:solidFill>
                  <a:srgbClr val="FFFFFF"/>
                </a:solidFill>
                <a:latin typeface="Calibri Light"/>
                <a:ea typeface="Calibri Light"/>
                <a:cs typeface="Calibri Light"/>
                <a:sym typeface="Calibri Light"/>
              </a:defRPr>
            </a:lvl2pPr>
            <a:lvl3pPr marL="0" indent="914400" defTabSz="914400">
              <a:lnSpc>
                <a:spcPct val="85000"/>
              </a:lnSpc>
              <a:spcBef>
                <a:spcPts val="1300"/>
              </a:spcBef>
              <a:buClrTx/>
              <a:buSzTx/>
              <a:buNone/>
              <a:defRPr sz="3200">
                <a:solidFill>
                  <a:srgbClr val="FFFFFF"/>
                </a:solidFill>
                <a:latin typeface="Calibri Light"/>
                <a:ea typeface="Calibri Light"/>
                <a:cs typeface="Calibri Light"/>
                <a:sym typeface="Calibri Light"/>
              </a:defRPr>
            </a:lvl3pPr>
            <a:lvl4pPr marL="0" indent="1371600" defTabSz="914400">
              <a:lnSpc>
                <a:spcPct val="85000"/>
              </a:lnSpc>
              <a:spcBef>
                <a:spcPts val="1300"/>
              </a:spcBef>
              <a:buClrTx/>
              <a:buSzTx/>
              <a:buNone/>
              <a:defRPr sz="3200">
                <a:solidFill>
                  <a:srgbClr val="FFFFFF"/>
                </a:solidFill>
                <a:latin typeface="Calibri Light"/>
                <a:ea typeface="Calibri Light"/>
                <a:cs typeface="Calibri Light"/>
                <a:sym typeface="Calibri Light"/>
              </a:defRPr>
            </a:lvl4pPr>
            <a:lvl5pPr marL="0" indent="1828800" defTabSz="914400">
              <a:lnSpc>
                <a:spcPct val="85000"/>
              </a:lnSpc>
              <a:spcBef>
                <a:spcPts val="1300"/>
              </a:spcBef>
              <a:buClrTx/>
              <a:buSzTx/>
              <a:buNone/>
              <a:defRPr sz="3200">
                <a:solidFill>
                  <a:srgbClr val="FFFFFF"/>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1394" name="Slide Number"/>
          <p:cNvSpPr txBox="1">
            <a:spLocks noGrp="1"/>
          </p:cNvSpPr>
          <p:nvPr>
            <p:ph type="sldNum" sz="quarter" idx="2"/>
          </p:nvPr>
        </p:nvSpPr>
        <p:spPr>
          <a:xfrm>
            <a:off x="10213893" y="5658010"/>
            <a:ext cx="1476113" cy="1615441"/>
          </a:xfrm>
          <a:prstGeom prst="rect">
            <a:avLst/>
          </a:prstGeom>
        </p:spPr>
        <p:txBody>
          <a:bodyPr anchor="b"/>
          <a:lstStyle>
            <a:lvl1pPr>
              <a:defRPr sz="10300">
                <a:solidFill>
                  <a:srgbClr val="FFFFFF">
                    <a:alpha val="25000"/>
                  </a:srgbClr>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1401" name="Title Text"/>
          <p:cNvSpPr txBox="1">
            <a:spLocks noGrp="1"/>
          </p:cNvSpPr>
          <p:nvPr>
            <p:ph type="title"/>
          </p:nvPr>
        </p:nvSpPr>
        <p:spPr>
          <a:xfrm>
            <a:off x="657223" y="499532"/>
            <a:ext cx="10772776" cy="1658199"/>
          </a:xfrm>
          <a:prstGeom prst="rect">
            <a:avLst/>
          </a:prstGeom>
        </p:spPr>
        <p:txBody>
          <a:bodyPr anchor="ctr"/>
          <a:lstStyle>
            <a:lvl1pPr defTabSz="914400">
              <a:lnSpc>
                <a:spcPct val="85000"/>
              </a:lnSpc>
              <a:defRPr sz="5400" spc="-120">
                <a:solidFill>
                  <a:srgbClr val="50B4C8"/>
                </a:solidFill>
                <a:latin typeface="Calibri Light"/>
                <a:ea typeface="Calibri Light"/>
                <a:cs typeface="Calibri Light"/>
                <a:sym typeface="Calibri Light"/>
              </a:defRPr>
            </a:lvl1pPr>
          </a:lstStyle>
          <a:p>
            <a:r>
              <a:t>Title Text</a:t>
            </a:r>
          </a:p>
        </p:txBody>
      </p:sp>
      <p:sp>
        <p:nvSpPr>
          <p:cNvPr id="1402" name="Body Level One…"/>
          <p:cNvSpPr txBox="1">
            <a:spLocks noGrp="1"/>
          </p:cNvSpPr>
          <p:nvPr>
            <p:ph type="body" idx="1"/>
          </p:nvPr>
        </p:nvSpPr>
        <p:spPr>
          <a:xfrm>
            <a:off x="676655" y="2011679"/>
            <a:ext cx="10753726" cy="3766186"/>
          </a:xfrm>
          <a:prstGeom prst="rect">
            <a:avLst/>
          </a:prstGeom>
        </p:spPr>
        <p:txBody>
          <a:bodyPr/>
          <a:lstStyle>
            <a:lvl1pPr marL="91439" indent="-91439" defTabSz="91440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1pPr>
            <a:lvl2pPr marL="347472" indent="-342900" defTabSz="91440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2pPr>
            <a:lvl3pPr marL="658368" indent="-658368" defTabSz="91440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3pPr>
            <a:lvl4pPr marL="1097280" indent="-1097280" defTabSz="91440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4pPr>
            <a:lvl5pPr marL="1463040" indent="-1463040" defTabSz="91440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1403" name="Slide Number"/>
          <p:cNvSpPr txBox="1">
            <a:spLocks noGrp="1"/>
          </p:cNvSpPr>
          <p:nvPr>
            <p:ph type="sldNum" sz="quarter" idx="2"/>
          </p:nvPr>
        </p:nvSpPr>
        <p:spPr>
          <a:xfrm>
            <a:off x="10213893" y="5658010"/>
            <a:ext cx="1476113" cy="1615441"/>
          </a:xfrm>
          <a:prstGeom prst="rect">
            <a:avLst/>
          </a:prstGeom>
        </p:spPr>
        <p:txBody>
          <a:bodyPr anchor="b"/>
          <a:lstStyle>
            <a:lvl1pPr>
              <a:defRPr sz="10300">
                <a:solidFill>
                  <a:srgbClr val="50B4C8">
                    <a:alpha val="25000"/>
                  </a:srgbClr>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FFFFFF"/>
        </a:solidFill>
        <a:effectLst/>
      </p:bgPr>
    </p:bg>
    <p:spTree>
      <p:nvGrpSpPr>
        <p:cNvPr id="1" name=""/>
        <p:cNvGrpSpPr/>
        <p:nvPr/>
      </p:nvGrpSpPr>
      <p:grpSpPr>
        <a:xfrm>
          <a:off x="0" y="0"/>
          <a:ext cx="0" cy="0"/>
          <a:chOff x="0" y="0"/>
          <a:chExt cx="0" cy="0"/>
        </a:xfrm>
      </p:grpSpPr>
      <p:sp>
        <p:nvSpPr>
          <p:cNvPr id="1410" name="Title Text"/>
          <p:cNvSpPr txBox="1">
            <a:spLocks noGrp="1"/>
          </p:cNvSpPr>
          <p:nvPr>
            <p:ph type="title"/>
          </p:nvPr>
        </p:nvSpPr>
        <p:spPr>
          <a:xfrm>
            <a:off x="603504" y="767419"/>
            <a:ext cx="10780777" cy="3355848"/>
          </a:xfrm>
          <a:prstGeom prst="rect">
            <a:avLst/>
          </a:prstGeom>
        </p:spPr>
        <p:txBody>
          <a:bodyPr anchor="b"/>
          <a:lstStyle>
            <a:lvl1pPr defTabSz="914400">
              <a:lnSpc>
                <a:spcPct val="80000"/>
              </a:lnSpc>
              <a:defRPr sz="8800" spc="-120">
                <a:solidFill>
                  <a:srgbClr val="50B4C8"/>
                </a:solidFill>
                <a:latin typeface="Calibri Light"/>
                <a:ea typeface="Calibri Light"/>
                <a:cs typeface="Calibri Light"/>
                <a:sym typeface="Calibri Light"/>
              </a:defRPr>
            </a:lvl1pPr>
          </a:lstStyle>
          <a:p>
            <a:r>
              <a:t>Title Text</a:t>
            </a:r>
          </a:p>
        </p:txBody>
      </p:sp>
      <p:sp>
        <p:nvSpPr>
          <p:cNvPr id="1411" name="Body Level One…"/>
          <p:cNvSpPr txBox="1">
            <a:spLocks noGrp="1"/>
          </p:cNvSpPr>
          <p:nvPr>
            <p:ph type="body" sz="quarter" idx="1"/>
          </p:nvPr>
        </p:nvSpPr>
        <p:spPr>
          <a:xfrm>
            <a:off x="667512" y="4204208"/>
            <a:ext cx="9226296" cy="1645921"/>
          </a:xfrm>
          <a:prstGeom prst="rect">
            <a:avLst/>
          </a:prstGeom>
        </p:spPr>
        <p:txBody>
          <a:bodyPr/>
          <a:lstStyle>
            <a:lvl1pPr marL="0" indent="0" defTabSz="914400">
              <a:lnSpc>
                <a:spcPct val="85000"/>
              </a:lnSpc>
              <a:spcBef>
                <a:spcPts val="1300"/>
              </a:spcBef>
              <a:buClrTx/>
              <a:buSzTx/>
              <a:buNone/>
              <a:defRPr sz="3200">
                <a:solidFill>
                  <a:srgbClr val="000000"/>
                </a:solidFill>
                <a:latin typeface="Calibri Light"/>
                <a:ea typeface="Calibri Light"/>
                <a:cs typeface="Calibri Light"/>
                <a:sym typeface="Calibri Light"/>
              </a:defRPr>
            </a:lvl1pPr>
            <a:lvl2pPr marL="0" indent="457200" defTabSz="914400">
              <a:lnSpc>
                <a:spcPct val="85000"/>
              </a:lnSpc>
              <a:spcBef>
                <a:spcPts val="1300"/>
              </a:spcBef>
              <a:buClrTx/>
              <a:buSzTx/>
              <a:buNone/>
              <a:defRPr sz="3200">
                <a:solidFill>
                  <a:srgbClr val="000000"/>
                </a:solidFill>
                <a:latin typeface="Calibri Light"/>
                <a:ea typeface="Calibri Light"/>
                <a:cs typeface="Calibri Light"/>
                <a:sym typeface="Calibri Light"/>
              </a:defRPr>
            </a:lvl2pPr>
            <a:lvl3pPr marL="0" indent="914400" defTabSz="914400">
              <a:lnSpc>
                <a:spcPct val="85000"/>
              </a:lnSpc>
              <a:spcBef>
                <a:spcPts val="1300"/>
              </a:spcBef>
              <a:buClrTx/>
              <a:buSzTx/>
              <a:buNone/>
              <a:defRPr sz="3200">
                <a:solidFill>
                  <a:srgbClr val="000000"/>
                </a:solidFill>
                <a:latin typeface="Calibri Light"/>
                <a:ea typeface="Calibri Light"/>
                <a:cs typeface="Calibri Light"/>
                <a:sym typeface="Calibri Light"/>
              </a:defRPr>
            </a:lvl3pPr>
            <a:lvl4pPr marL="0" indent="1371600" defTabSz="914400">
              <a:lnSpc>
                <a:spcPct val="85000"/>
              </a:lnSpc>
              <a:spcBef>
                <a:spcPts val="1300"/>
              </a:spcBef>
              <a:buClrTx/>
              <a:buSzTx/>
              <a:buNone/>
              <a:defRPr sz="3200">
                <a:solidFill>
                  <a:srgbClr val="000000"/>
                </a:solidFill>
                <a:latin typeface="Calibri Light"/>
                <a:ea typeface="Calibri Light"/>
                <a:cs typeface="Calibri Light"/>
                <a:sym typeface="Calibri Light"/>
              </a:defRPr>
            </a:lvl4pPr>
            <a:lvl5pPr marL="0" indent="1828800" defTabSz="914400">
              <a:lnSpc>
                <a:spcPct val="85000"/>
              </a:lnSpc>
              <a:spcBef>
                <a:spcPts val="1300"/>
              </a:spcBef>
              <a:buClrTx/>
              <a:buSzTx/>
              <a:buNone/>
              <a:defRPr sz="3200">
                <a:solidFill>
                  <a:srgbClr val="000000"/>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1412" name="Slide Number"/>
          <p:cNvSpPr txBox="1">
            <a:spLocks noGrp="1"/>
          </p:cNvSpPr>
          <p:nvPr>
            <p:ph type="sldNum" sz="quarter" idx="2"/>
          </p:nvPr>
        </p:nvSpPr>
        <p:spPr>
          <a:xfrm>
            <a:off x="10213893" y="5658010"/>
            <a:ext cx="1476113" cy="1615441"/>
          </a:xfrm>
          <a:prstGeom prst="rect">
            <a:avLst/>
          </a:prstGeom>
        </p:spPr>
        <p:txBody>
          <a:bodyPr anchor="b"/>
          <a:lstStyle>
            <a:lvl1pPr>
              <a:defRPr sz="10300">
                <a:solidFill>
                  <a:srgbClr val="50B4C8">
                    <a:alpha val="25000"/>
                  </a:srgbClr>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FFFFFF"/>
        </a:solidFill>
        <a:effectLst/>
      </p:bgPr>
    </p:bg>
    <p:spTree>
      <p:nvGrpSpPr>
        <p:cNvPr id="1" name=""/>
        <p:cNvGrpSpPr/>
        <p:nvPr/>
      </p:nvGrpSpPr>
      <p:grpSpPr>
        <a:xfrm>
          <a:off x="0" y="0"/>
          <a:ext cx="0" cy="0"/>
          <a:chOff x="0" y="0"/>
          <a:chExt cx="0" cy="0"/>
        </a:xfrm>
      </p:grpSpPr>
      <p:sp>
        <p:nvSpPr>
          <p:cNvPr id="1419" name="Title Text"/>
          <p:cNvSpPr txBox="1">
            <a:spLocks noGrp="1"/>
          </p:cNvSpPr>
          <p:nvPr>
            <p:ph type="title"/>
          </p:nvPr>
        </p:nvSpPr>
        <p:spPr>
          <a:xfrm>
            <a:off x="657223" y="499532"/>
            <a:ext cx="10772776" cy="1658199"/>
          </a:xfrm>
          <a:prstGeom prst="rect">
            <a:avLst/>
          </a:prstGeom>
        </p:spPr>
        <p:txBody>
          <a:bodyPr anchor="ctr"/>
          <a:lstStyle>
            <a:lvl1pPr defTabSz="914400">
              <a:lnSpc>
                <a:spcPct val="85000"/>
              </a:lnSpc>
              <a:defRPr sz="5400" spc="-120">
                <a:solidFill>
                  <a:srgbClr val="50B4C8"/>
                </a:solidFill>
                <a:latin typeface="Calibri Light"/>
                <a:ea typeface="Calibri Light"/>
                <a:cs typeface="Calibri Light"/>
                <a:sym typeface="Calibri Light"/>
              </a:defRPr>
            </a:lvl1pPr>
          </a:lstStyle>
          <a:p>
            <a:r>
              <a:t>Title Text</a:t>
            </a:r>
          </a:p>
        </p:txBody>
      </p:sp>
      <p:sp>
        <p:nvSpPr>
          <p:cNvPr id="1420" name="Body Level One…"/>
          <p:cNvSpPr txBox="1">
            <a:spLocks noGrp="1"/>
          </p:cNvSpPr>
          <p:nvPr>
            <p:ph type="body" sz="half" idx="1"/>
          </p:nvPr>
        </p:nvSpPr>
        <p:spPr>
          <a:xfrm>
            <a:off x="676655" y="1998134"/>
            <a:ext cx="4663442" cy="3767329"/>
          </a:xfrm>
          <a:prstGeom prst="rect">
            <a:avLst/>
          </a:prstGeom>
        </p:spPr>
        <p:txBody>
          <a:bodyPr/>
          <a:lstStyle>
            <a:lvl1pPr marL="91439" indent="-91439" defTabSz="91440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1pPr>
            <a:lvl2pPr marL="416052" indent="-411480" defTabSz="91440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2pPr>
            <a:lvl3pPr marL="731520" indent="-731520" defTabSz="91440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3pPr>
            <a:lvl4pPr marL="1234440" indent="-1234440" defTabSz="91440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4pPr>
            <a:lvl5pPr marL="1645920" indent="-1645920" defTabSz="91440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1421" name="Slide Number"/>
          <p:cNvSpPr txBox="1">
            <a:spLocks noGrp="1"/>
          </p:cNvSpPr>
          <p:nvPr>
            <p:ph type="sldNum" sz="quarter" idx="2"/>
          </p:nvPr>
        </p:nvSpPr>
        <p:spPr>
          <a:xfrm>
            <a:off x="10213893" y="5658010"/>
            <a:ext cx="1476113" cy="1615441"/>
          </a:xfrm>
          <a:prstGeom prst="rect">
            <a:avLst/>
          </a:prstGeom>
        </p:spPr>
        <p:txBody>
          <a:bodyPr anchor="b"/>
          <a:lstStyle>
            <a:lvl1pPr>
              <a:defRPr sz="10300">
                <a:solidFill>
                  <a:srgbClr val="50B4C8">
                    <a:alpha val="25000"/>
                  </a:srgbClr>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FFFFFF"/>
        </a:solidFill>
        <a:effectLst/>
      </p:bgPr>
    </p:bg>
    <p:spTree>
      <p:nvGrpSpPr>
        <p:cNvPr id="1" name=""/>
        <p:cNvGrpSpPr/>
        <p:nvPr/>
      </p:nvGrpSpPr>
      <p:grpSpPr>
        <a:xfrm>
          <a:off x="0" y="0"/>
          <a:ext cx="0" cy="0"/>
          <a:chOff x="0" y="0"/>
          <a:chExt cx="0" cy="0"/>
        </a:xfrm>
      </p:grpSpPr>
      <p:sp>
        <p:nvSpPr>
          <p:cNvPr id="1428" name="Title Text"/>
          <p:cNvSpPr txBox="1">
            <a:spLocks noGrp="1"/>
          </p:cNvSpPr>
          <p:nvPr>
            <p:ph type="title"/>
          </p:nvPr>
        </p:nvSpPr>
        <p:spPr>
          <a:xfrm>
            <a:off x="657223" y="499532"/>
            <a:ext cx="10772776" cy="1658199"/>
          </a:xfrm>
          <a:prstGeom prst="rect">
            <a:avLst/>
          </a:prstGeom>
        </p:spPr>
        <p:txBody>
          <a:bodyPr anchor="ctr"/>
          <a:lstStyle>
            <a:lvl1pPr defTabSz="914400">
              <a:lnSpc>
                <a:spcPct val="85000"/>
              </a:lnSpc>
              <a:defRPr sz="5400" spc="-120">
                <a:solidFill>
                  <a:srgbClr val="50B4C8"/>
                </a:solidFill>
                <a:latin typeface="Calibri Light"/>
                <a:ea typeface="Calibri Light"/>
                <a:cs typeface="Calibri Light"/>
                <a:sym typeface="Calibri Light"/>
              </a:defRPr>
            </a:lvl1pPr>
          </a:lstStyle>
          <a:p>
            <a:r>
              <a:t>Title Text</a:t>
            </a:r>
          </a:p>
        </p:txBody>
      </p:sp>
      <p:sp>
        <p:nvSpPr>
          <p:cNvPr id="1429" name="Body Level One…"/>
          <p:cNvSpPr txBox="1">
            <a:spLocks noGrp="1"/>
          </p:cNvSpPr>
          <p:nvPr>
            <p:ph type="body" sz="quarter" idx="1"/>
          </p:nvPr>
        </p:nvSpPr>
        <p:spPr>
          <a:xfrm>
            <a:off x="676655" y="2040466"/>
            <a:ext cx="4663442" cy="723401"/>
          </a:xfrm>
          <a:prstGeom prst="rect">
            <a:avLst/>
          </a:prstGeom>
        </p:spPr>
        <p:txBody>
          <a:bodyPr anchor="ctr"/>
          <a:lstStyle>
            <a:lvl1pPr marL="0" indent="0" defTabSz="914400">
              <a:lnSpc>
                <a:spcPct val="85000"/>
              </a:lnSpc>
              <a:spcBef>
                <a:spcPts val="1300"/>
              </a:spcBef>
              <a:buClrTx/>
              <a:buSzTx/>
              <a:buNone/>
              <a:defRPr sz="2200" cap="all">
                <a:solidFill>
                  <a:srgbClr val="262626"/>
                </a:solidFill>
                <a:latin typeface="Calibri Light"/>
                <a:ea typeface="Calibri Light"/>
                <a:cs typeface="Calibri Light"/>
                <a:sym typeface="Calibri Light"/>
              </a:defRPr>
            </a:lvl1pPr>
            <a:lvl2pPr marL="0" indent="457200" defTabSz="914400">
              <a:lnSpc>
                <a:spcPct val="85000"/>
              </a:lnSpc>
              <a:spcBef>
                <a:spcPts val="1300"/>
              </a:spcBef>
              <a:buClrTx/>
              <a:buSzTx/>
              <a:buNone/>
              <a:defRPr sz="2200" cap="all">
                <a:solidFill>
                  <a:srgbClr val="262626"/>
                </a:solidFill>
                <a:latin typeface="Calibri Light"/>
                <a:ea typeface="Calibri Light"/>
                <a:cs typeface="Calibri Light"/>
                <a:sym typeface="Calibri Light"/>
              </a:defRPr>
            </a:lvl2pPr>
            <a:lvl3pPr marL="0" indent="914400" defTabSz="914400">
              <a:lnSpc>
                <a:spcPct val="85000"/>
              </a:lnSpc>
              <a:spcBef>
                <a:spcPts val="1300"/>
              </a:spcBef>
              <a:buClrTx/>
              <a:buSzTx/>
              <a:buNone/>
              <a:defRPr sz="2200" cap="all">
                <a:solidFill>
                  <a:srgbClr val="262626"/>
                </a:solidFill>
                <a:latin typeface="Calibri Light"/>
                <a:ea typeface="Calibri Light"/>
                <a:cs typeface="Calibri Light"/>
                <a:sym typeface="Calibri Light"/>
              </a:defRPr>
            </a:lvl3pPr>
            <a:lvl4pPr marL="0" indent="1371600" defTabSz="914400">
              <a:lnSpc>
                <a:spcPct val="85000"/>
              </a:lnSpc>
              <a:spcBef>
                <a:spcPts val="1300"/>
              </a:spcBef>
              <a:buClrTx/>
              <a:buSzTx/>
              <a:buNone/>
              <a:defRPr sz="2200" cap="all">
                <a:solidFill>
                  <a:srgbClr val="262626"/>
                </a:solidFill>
                <a:latin typeface="Calibri Light"/>
                <a:ea typeface="Calibri Light"/>
                <a:cs typeface="Calibri Light"/>
                <a:sym typeface="Calibri Light"/>
              </a:defRPr>
            </a:lvl4pPr>
            <a:lvl5pPr marL="0" indent="1828800" defTabSz="914400">
              <a:lnSpc>
                <a:spcPct val="85000"/>
              </a:lnSpc>
              <a:spcBef>
                <a:spcPts val="1300"/>
              </a:spcBef>
              <a:buClrTx/>
              <a:buSzTx/>
              <a:buNone/>
              <a:defRPr sz="2200" cap="all">
                <a:solidFill>
                  <a:srgbClr val="262626"/>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1430" name="Text Placeholder 4"/>
          <p:cNvSpPr>
            <a:spLocks noGrp="1"/>
          </p:cNvSpPr>
          <p:nvPr>
            <p:ph type="body" sz="quarter" idx="13"/>
          </p:nvPr>
        </p:nvSpPr>
        <p:spPr>
          <a:xfrm>
            <a:off x="6007608" y="2038435"/>
            <a:ext cx="4663441" cy="722377"/>
          </a:xfrm>
          <a:prstGeom prst="rect">
            <a:avLst/>
          </a:prstGeom>
        </p:spPr>
        <p:txBody>
          <a:bodyPr anchor="ctr"/>
          <a:lstStyle/>
          <a:p>
            <a:pPr marL="0" indent="0" defTabSz="914400">
              <a:lnSpc>
                <a:spcPct val="85000"/>
              </a:lnSpc>
              <a:spcBef>
                <a:spcPts val="1300"/>
              </a:spcBef>
              <a:buClrTx/>
              <a:buSzTx/>
              <a:buNone/>
              <a:defRPr sz="2200" cap="all">
                <a:solidFill>
                  <a:srgbClr val="262626"/>
                </a:solidFill>
                <a:latin typeface="Calibri Light"/>
                <a:ea typeface="Calibri Light"/>
                <a:cs typeface="Calibri Light"/>
                <a:sym typeface="Calibri Light"/>
              </a:defRPr>
            </a:pPr>
            <a:endParaRPr/>
          </a:p>
        </p:txBody>
      </p:sp>
      <p:sp>
        <p:nvSpPr>
          <p:cNvPr id="1431" name="Slide Number"/>
          <p:cNvSpPr txBox="1">
            <a:spLocks noGrp="1"/>
          </p:cNvSpPr>
          <p:nvPr>
            <p:ph type="sldNum" sz="quarter" idx="2"/>
          </p:nvPr>
        </p:nvSpPr>
        <p:spPr>
          <a:xfrm>
            <a:off x="10213893" y="5658010"/>
            <a:ext cx="1476113" cy="1615441"/>
          </a:xfrm>
          <a:prstGeom prst="rect">
            <a:avLst/>
          </a:prstGeom>
        </p:spPr>
        <p:txBody>
          <a:bodyPr anchor="b"/>
          <a:lstStyle>
            <a:lvl1pPr>
              <a:defRPr sz="10300">
                <a:solidFill>
                  <a:srgbClr val="50B4C8">
                    <a:alpha val="25000"/>
                  </a:srgbClr>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31" name="Title Text"/>
          <p:cNvSpPr txBox="1">
            <a:spLocks noGrp="1"/>
          </p:cNvSpPr>
          <p:nvPr>
            <p:ph type="title"/>
          </p:nvPr>
        </p:nvSpPr>
        <p:spPr>
          <a:xfrm>
            <a:off x="2592924" y="624110"/>
            <a:ext cx="8911688" cy="1280891"/>
          </a:xfrm>
          <a:prstGeom prst="rect">
            <a:avLst/>
          </a:prstGeom>
        </p:spPr>
        <p:txBody>
          <a:bodyPr/>
          <a:lstStyle/>
          <a:p>
            <a:r>
              <a:t>Title Text</a:t>
            </a:r>
          </a:p>
        </p:txBody>
      </p:sp>
      <p:sp>
        <p:nvSpPr>
          <p:cNvPr id="132" name="Body Level One…"/>
          <p:cNvSpPr txBox="1">
            <a:spLocks noGrp="1"/>
          </p:cNvSpPr>
          <p:nvPr>
            <p:ph type="body" sz="quarter" idx="1"/>
          </p:nvPr>
        </p:nvSpPr>
        <p:spPr>
          <a:xfrm>
            <a:off x="2939372" y="1972703"/>
            <a:ext cx="3992733" cy="576263"/>
          </a:xfrm>
          <a:prstGeom prst="rect">
            <a:avLst/>
          </a:prstGeom>
        </p:spPr>
        <p:txBody>
          <a:bodyPr anchor="b"/>
          <a:lstStyle>
            <a:lvl1pPr marL="0" indent="0">
              <a:buClrTx/>
              <a:buSzTx/>
              <a:buNone/>
              <a:defRPr sz="2400"/>
            </a:lvl1pPr>
            <a:lvl2pPr marL="0" indent="457200">
              <a:buClrTx/>
              <a:buSzTx/>
              <a:buNone/>
              <a:defRPr sz="2400"/>
            </a:lvl2pPr>
            <a:lvl3pPr marL="0" indent="914400">
              <a:buClrTx/>
              <a:buSzTx/>
              <a:buNone/>
              <a:defRPr sz="2400"/>
            </a:lvl3pPr>
            <a:lvl4pPr marL="0" indent="1371600">
              <a:buClrTx/>
              <a:buSzTx/>
              <a:buNone/>
              <a:defRPr sz="2400"/>
            </a:lvl4pPr>
            <a:lvl5pPr marL="0" indent="1828800">
              <a:buClrTx/>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3" name="Text Placeholder 4"/>
          <p:cNvSpPr>
            <a:spLocks noGrp="1"/>
          </p:cNvSpPr>
          <p:nvPr>
            <p:ph type="body" sz="quarter" idx="13"/>
          </p:nvPr>
        </p:nvSpPr>
        <p:spPr>
          <a:xfrm>
            <a:off x="7506628" y="1969474"/>
            <a:ext cx="3999001" cy="576263"/>
          </a:xfrm>
          <a:prstGeom prst="rect">
            <a:avLst/>
          </a:prstGeom>
        </p:spPr>
        <p:txBody>
          <a:bodyPr anchor="b"/>
          <a:lstStyle/>
          <a:p>
            <a:pPr marL="0" indent="0">
              <a:buClrTx/>
              <a:buSzTx/>
              <a:buNone/>
              <a:defRPr sz="2400"/>
            </a:pPr>
            <a:endParaRP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FFF"/>
        </a:solidFill>
        <a:effectLst/>
      </p:bgPr>
    </p:bg>
    <p:spTree>
      <p:nvGrpSpPr>
        <p:cNvPr id="1" name=""/>
        <p:cNvGrpSpPr/>
        <p:nvPr/>
      </p:nvGrpSpPr>
      <p:grpSpPr>
        <a:xfrm>
          <a:off x="0" y="0"/>
          <a:ext cx="0" cy="0"/>
          <a:chOff x="0" y="0"/>
          <a:chExt cx="0" cy="0"/>
        </a:xfrm>
      </p:grpSpPr>
      <p:sp>
        <p:nvSpPr>
          <p:cNvPr id="1438" name="Title Text"/>
          <p:cNvSpPr txBox="1">
            <a:spLocks noGrp="1"/>
          </p:cNvSpPr>
          <p:nvPr>
            <p:ph type="title"/>
          </p:nvPr>
        </p:nvSpPr>
        <p:spPr>
          <a:xfrm>
            <a:off x="657223" y="499532"/>
            <a:ext cx="10772776" cy="1658199"/>
          </a:xfrm>
          <a:prstGeom prst="rect">
            <a:avLst/>
          </a:prstGeom>
        </p:spPr>
        <p:txBody>
          <a:bodyPr anchor="ctr"/>
          <a:lstStyle>
            <a:lvl1pPr defTabSz="914400">
              <a:lnSpc>
                <a:spcPct val="85000"/>
              </a:lnSpc>
              <a:defRPr sz="5400" spc="-120">
                <a:solidFill>
                  <a:srgbClr val="50B4C8"/>
                </a:solidFill>
                <a:latin typeface="Calibri Light"/>
                <a:ea typeface="Calibri Light"/>
                <a:cs typeface="Calibri Light"/>
                <a:sym typeface="Calibri Light"/>
              </a:defRPr>
            </a:lvl1pPr>
          </a:lstStyle>
          <a:p>
            <a:r>
              <a:t>Title Text</a:t>
            </a:r>
          </a:p>
        </p:txBody>
      </p:sp>
      <p:sp>
        <p:nvSpPr>
          <p:cNvPr id="1439" name="Slide Number"/>
          <p:cNvSpPr txBox="1">
            <a:spLocks noGrp="1"/>
          </p:cNvSpPr>
          <p:nvPr>
            <p:ph type="sldNum" sz="quarter" idx="2"/>
          </p:nvPr>
        </p:nvSpPr>
        <p:spPr>
          <a:xfrm>
            <a:off x="10213893" y="5658010"/>
            <a:ext cx="1476113" cy="1615441"/>
          </a:xfrm>
          <a:prstGeom prst="rect">
            <a:avLst/>
          </a:prstGeom>
        </p:spPr>
        <p:txBody>
          <a:bodyPr anchor="b"/>
          <a:lstStyle>
            <a:lvl1pPr>
              <a:defRPr sz="10300">
                <a:solidFill>
                  <a:srgbClr val="50B4C8">
                    <a:alpha val="25000"/>
                  </a:srgbClr>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1446" name="Slide Number"/>
          <p:cNvSpPr txBox="1">
            <a:spLocks noGrp="1"/>
          </p:cNvSpPr>
          <p:nvPr>
            <p:ph type="sldNum" sz="quarter" idx="2"/>
          </p:nvPr>
        </p:nvSpPr>
        <p:spPr>
          <a:xfrm>
            <a:off x="10213893" y="5658010"/>
            <a:ext cx="1476113" cy="1615441"/>
          </a:xfrm>
          <a:prstGeom prst="rect">
            <a:avLst/>
          </a:prstGeom>
        </p:spPr>
        <p:txBody>
          <a:bodyPr anchor="b"/>
          <a:lstStyle>
            <a:lvl1pPr>
              <a:defRPr sz="10300">
                <a:solidFill>
                  <a:srgbClr val="50B4C8">
                    <a:alpha val="25000"/>
                  </a:srgbClr>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FFFFFF"/>
        </a:solidFill>
        <a:effectLst/>
      </p:bgPr>
    </p:bg>
    <p:spTree>
      <p:nvGrpSpPr>
        <p:cNvPr id="1" name=""/>
        <p:cNvGrpSpPr/>
        <p:nvPr/>
      </p:nvGrpSpPr>
      <p:grpSpPr>
        <a:xfrm>
          <a:off x="0" y="0"/>
          <a:ext cx="0" cy="0"/>
          <a:chOff x="0" y="0"/>
          <a:chExt cx="0" cy="0"/>
        </a:xfrm>
      </p:grpSpPr>
      <p:sp>
        <p:nvSpPr>
          <p:cNvPr id="1453" name="Rectangle 1"/>
          <p:cNvSpPr/>
          <p:nvPr/>
        </p:nvSpPr>
        <p:spPr>
          <a:xfrm>
            <a:off x="7620000" y="0"/>
            <a:ext cx="4572000" cy="6858000"/>
          </a:xfrm>
          <a:prstGeom prst="rect">
            <a:avLst/>
          </a:prstGeom>
          <a:solidFill>
            <a:srgbClr val="50B4C8"/>
          </a:solidFill>
          <a:ln w="12700">
            <a:miter lim="400000"/>
          </a:ln>
        </p:spPr>
        <p:txBody>
          <a:bodyPr lIns="45719" rIns="45719"/>
          <a:lstStyle/>
          <a:p>
            <a:pPr>
              <a:defRPr>
                <a:latin typeface="Calibri Light"/>
                <a:ea typeface="Calibri Light"/>
                <a:cs typeface="Calibri Light"/>
                <a:sym typeface="Calibri Light"/>
              </a:defRPr>
            </a:pPr>
            <a:endParaRPr/>
          </a:p>
        </p:txBody>
      </p:sp>
      <p:sp>
        <p:nvSpPr>
          <p:cNvPr id="1454" name="Title Text"/>
          <p:cNvSpPr txBox="1">
            <a:spLocks noGrp="1"/>
          </p:cNvSpPr>
          <p:nvPr>
            <p:ph type="title"/>
          </p:nvPr>
        </p:nvSpPr>
        <p:spPr>
          <a:xfrm>
            <a:off x="8261404" y="542282"/>
            <a:ext cx="3383281" cy="1920240"/>
          </a:xfrm>
          <a:prstGeom prst="rect">
            <a:avLst/>
          </a:prstGeom>
        </p:spPr>
        <p:txBody>
          <a:bodyPr anchor="b"/>
          <a:lstStyle>
            <a:lvl1pPr defTabSz="914400">
              <a:lnSpc>
                <a:spcPct val="85000"/>
              </a:lnSpc>
              <a:defRPr sz="4000" spc="-120">
                <a:solidFill>
                  <a:srgbClr val="FFFFFF"/>
                </a:solidFill>
                <a:latin typeface="Calibri Light"/>
                <a:ea typeface="Calibri Light"/>
                <a:cs typeface="Calibri Light"/>
                <a:sym typeface="Calibri Light"/>
              </a:defRPr>
            </a:lvl1pPr>
          </a:lstStyle>
          <a:p>
            <a:r>
              <a:t>Title Text</a:t>
            </a:r>
          </a:p>
        </p:txBody>
      </p:sp>
      <p:sp>
        <p:nvSpPr>
          <p:cNvPr id="1455" name="Body Level One…"/>
          <p:cNvSpPr txBox="1">
            <a:spLocks noGrp="1"/>
          </p:cNvSpPr>
          <p:nvPr>
            <p:ph type="body" sz="half" idx="1"/>
          </p:nvPr>
        </p:nvSpPr>
        <p:spPr>
          <a:xfrm>
            <a:off x="762000" y="762000"/>
            <a:ext cx="6096000" cy="4572000"/>
          </a:xfrm>
          <a:prstGeom prst="rect">
            <a:avLst/>
          </a:prstGeom>
        </p:spPr>
        <p:txBody>
          <a:bodyPr/>
          <a:lstStyle>
            <a:lvl1pPr marL="91439" indent="-91439" defTabSz="914400">
              <a:lnSpc>
                <a:spcPct val="85000"/>
              </a:lnSpc>
              <a:spcBef>
                <a:spcPts val="1300"/>
              </a:spcBef>
              <a:buClrTx/>
              <a:buFont typeface="Arial"/>
              <a:buChar char=" "/>
              <a:defRPr sz="3200">
                <a:solidFill>
                  <a:srgbClr val="262626"/>
                </a:solidFill>
                <a:latin typeface="Calibri Light"/>
                <a:ea typeface="Calibri Light"/>
                <a:cs typeface="Calibri Light"/>
                <a:sym typeface="Calibri Light"/>
              </a:defRPr>
            </a:lvl1pPr>
            <a:lvl2pPr marL="396457" indent="-391885" defTabSz="914400">
              <a:lnSpc>
                <a:spcPct val="85000"/>
              </a:lnSpc>
              <a:spcBef>
                <a:spcPts val="1300"/>
              </a:spcBef>
              <a:buClrTx/>
              <a:buFont typeface="Arial"/>
              <a:buChar char=" "/>
              <a:defRPr sz="3200">
                <a:solidFill>
                  <a:srgbClr val="262626"/>
                </a:solidFill>
                <a:latin typeface="Calibri Light"/>
                <a:ea typeface="Calibri Light"/>
                <a:cs typeface="Calibri Light"/>
                <a:sym typeface="Calibri Light"/>
              </a:defRPr>
            </a:lvl2pPr>
            <a:lvl3pPr marL="731520" indent="-731520" defTabSz="914400">
              <a:lnSpc>
                <a:spcPct val="85000"/>
              </a:lnSpc>
              <a:spcBef>
                <a:spcPts val="1300"/>
              </a:spcBef>
              <a:buClrTx/>
              <a:buFont typeface="Arial"/>
              <a:buChar char=" "/>
              <a:defRPr sz="3200">
                <a:solidFill>
                  <a:srgbClr val="262626"/>
                </a:solidFill>
                <a:latin typeface="Calibri Light"/>
                <a:ea typeface="Calibri Light"/>
                <a:cs typeface="Calibri Light"/>
                <a:sym typeface="Calibri Light"/>
              </a:defRPr>
            </a:lvl3pPr>
            <a:lvl4pPr marL="1316736" indent="-1316736" defTabSz="914400">
              <a:lnSpc>
                <a:spcPct val="85000"/>
              </a:lnSpc>
              <a:spcBef>
                <a:spcPts val="1300"/>
              </a:spcBef>
              <a:buClrTx/>
              <a:buFont typeface="Arial"/>
              <a:buChar char=" "/>
              <a:defRPr sz="3200">
                <a:solidFill>
                  <a:srgbClr val="262626"/>
                </a:solidFill>
                <a:latin typeface="Calibri Light"/>
                <a:ea typeface="Calibri Light"/>
                <a:cs typeface="Calibri Light"/>
                <a:sym typeface="Calibri Light"/>
              </a:defRPr>
            </a:lvl4pPr>
            <a:lvl5pPr marL="1755648" indent="-1755648" defTabSz="914400">
              <a:lnSpc>
                <a:spcPct val="85000"/>
              </a:lnSpc>
              <a:spcBef>
                <a:spcPts val="1300"/>
              </a:spcBef>
              <a:buClrTx/>
              <a:buFont typeface="Arial"/>
              <a:buChar char=" "/>
              <a:defRPr sz="3200">
                <a:solidFill>
                  <a:srgbClr val="262626"/>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1456" name="Text Placeholder 3"/>
          <p:cNvSpPr>
            <a:spLocks noGrp="1"/>
          </p:cNvSpPr>
          <p:nvPr>
            <p:ph type="body" sz="quarter" idx="13"/>
          </p:nvPr>
        </p:nvSpPr>
        <p:spPr>
          <a:xfrm>
            <a:off x="8275981" y="2511812"/>
            <a:ext cx="3398521" cy="3126988"/>
          </a:xfrm>
          <a:prstGeom prst="rect">
            <a:avLst/>
          </a:prstGeom>
        </p:spPr>
        <p:txBody>
          <a:bodyPr/>
          <a:lstStyle/>
          <a:p>
            <a:pPr marL="0" indent="0" defTabSz="914400">
              <a:spcBef>
                <a:spcPts val="1400"/>
              </a:spcBef>
              <a:buClrTx/>
              <a:buSzTx/>
              <a:buNone/>
              <a:defRPr>
                <a:solidFill>
                  <a:srgbClr val="262626"/>
                </a:solidFill>
                <a:latin typeface="Calibri Light"/>
                <a:ea typeface="Calibri Light"/>
                <a:cs typeface="Calibri Light"/>
                <a:sym typeface="Calibri Light"/>
              </a:defRPr>
            </a:pPr>
            <a:endParaRPr/>
          </a:p>
        </p:txBody>
      </p:sp>
      <p:sp>
        <p:nvSpPr>
          <p:cNvPr id="1457" name="Slide Number"/>
          <p:cNvSpPr txBox="1">
            <a:spLocks noGrp="1"/>
          </p:cNvSpPr>
          <p:nvPr>
            <p:ph type="sldNum" sz="quarter" idx="2"/>
          </p:nvPr>
        </p:nvSpPr>
        <p:spPr>
          <a:xfrm>
            <a:off x="10213893" y="5658010"/>
            <a:ext cx="1476113" cy="1615441"/>
          </a:xfrm>
          <a:prstGeom prst="rect">
            <a:avLst/>
          </a:prstGeom>
        </p:spPr>
        <p:txBody>
          <a:bodyPr anchor="b"/>
          <a:lstStyle>
            <a:lvl1pPr>
              <a:defRPr sz="10300">
                <a:solidFill>
                  <a:srgbClr val="FFFFFF">
                    <a:alpha val="20000"/>
                  </a:srgbClr>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50B4C8"/>
        </a:solidFill>
        <a:effectLst/>
      </p:bgPr>
    </p:bg>
    <p:spTree>
      <p:nvGrpSpPr>
        <p:cNvPr id="1" name=""/>
        <p:cNvGrpSpPr/>
        <p:nvPr/>
      </p:nvGrpSpPr>
      <p:grpSpPr>
        <a:xfrm>
          <a:off x="0" y="0"/>
          <a:ext cx="0" cy="0"/>
          <a:chOff x="0" y="0"/>
          <a:chExt cx="0" cy="0"/>
        </a:xfrm>
      </p:grpSpPr>
      <p:sp>
        <p:nvSpPr>
          <p:cNvPr id="1464" name="Title Text"/>
          <p:cNvSpPr txBox="1">
            <a:spLocks noGrp="1"/>
          </p:cNvSpPr>
          <p:nvPr>
            <p:ph type="title"/>
          </p:nvPr>
        </p:nvSpPr>
        <p:spPr>
          <a:xfrm>
            <a:off x="649223" y="5418666"/>
            <a:ext cx="10780778" cy="613284"/>
          </a:xfrm>
          <a:prstGeom prst="rect">
            <a:avLst/>
          </a:prstGeom>
        </p:spPr>
        <p:txBody>
          <a:bodyPr anchor="b"/>
          <a:lstStyle>
            <a:lvl1pPr defTabSz="914400">
              <a:lnSpc>
                <a:spcPct val="85000"/>
              </a:lnSpc>
              <a:defRPr sz="3200" spc="-120">
                <a:solidFill>
                  <a:srgbClr val="FFFFFF"/>
                </a:solidFill>
                <a:latin typeface="Calibri Light"/>
                <a:ea typeface="Calibri Light"/>
                <a:cs typeface="Calibri Light"/>
                <a:sym typeface="Calibri Light"/>
              </a:defRPr>
            </a:lvl1pPr>
          </a:lstStyle>
          <a:p>
            <a:r>
              <a:t>Title Text</a:t>
            </a:r>
          </a:p>
        </p:txBody>
      </p:sp>
      <p:sp>
        <p:nvSpPr>
          <p:cNvPr id="1465" name="Picture Placeholder 2"/>
          <p:cNvSpPr>
            <a:spLocks noGrp="1"/>
          </p:cNvSpPr>
          <p:nvPr>
            <p:ph type="pic" idx="13"/>
          </p:nvPr>
        </p:nvSpPr>
        <p:spPr>
          <a:xfrm>
            <a:off x="0" y="0"/>
            <a:ext cx="12192000" cy="5330953"/>
          </a:xfrm>
          <a:prstGeom prst="rect">
            <a:avLst/>
          </a:prstGeom>
        </p:spPr>
        <p:txBody>
          <a:bodyPr lIns="91439" rIns="91439">
            <a:noAutofit/>
          </a:bodyPr>
          <a:lstStyle/>
          <a:p>
            <a:endParaRPr/>
          </a:p>
        </p:txBody>
      </p:sp>
      <p:sp>
        <p:nvSpPr>
          <p:cNvPr id="1466" name="Body Level One…"/>
          <p:cNvSpPr txBox="1">
            <a:spLocks noGrp="1"/>
          </p:cNvSpPr>
          <p:nvPr>
            <p:ph type="body" sz="quarter" idx="1"/>
          </p:nvPr>
        </p:nvSpPr>
        <p:spPr>
          <a:xfrm>
            <a:off x="676655" y="5909735"/>
            <a:ext cx="9229345" cy="533401"/>
          </a:xfrm>
          <a:prstGeom prst="rect">
            <a:avLst/>
          </a:prstGeom>
        </p:spPr>
        <p:txBody>
          <a:bodyPr/>
          <a:lstStyle>
            <a:lvl1pPr marL="0" indent="0" defTabSz="914400">
              <a:lnSpc>
                <a:spcPct val="90000"/>
              </a:lnSpc>
              <a:spcBef>
                <a:spcPts val="1300"/>
              </a:spcBef>
              <a:buClrTx/>
              <a:buSzTx/>
              <a:buNone/>
              <a:defRPr sz="1400">
                <a:solidFill>
                  <a:srgbClr val="262626"/>
                </a:solidFill>
                <a:latin typeface="Calibri Light"/>
                <a:ea typeface="Calibri Light"/>
                <a:cs typeface="Calibri Light"/>
                <a:sym typeface="Calibri Light"/>
              </a:defRPr>
            </a:lvl1pPr>
            <a:lvl2pPr marL="0" indent="457200" defTabSz="914400">
              <a:lnSpc>
                <a:spcPct val="90000"/>
              </a:lnSpc>
              <a:spcBef>
                <a:spcPts val="1300"/>
              </a:spcBef>
              <a:buClrTx/>
              <a:buSzTx/>
              <a:buNone/>
              <a:defRPr sz="1400">
                <a:solidFill>
                  <a:srgbClr val="262626"/>
                </a:solidFill>
                <a:latin typeface="Calibri Light"/>
                <a:ea typeface="Calibri Light"/>
                <a:cs typeface="Calibri Light"/>
                <a:sym typeface="Calibri Light"/>
              </a:defRPr>
            </a:lvl2pPr>
            <a:lvl3pPr marL="0" indent="914400" defTabSz="914400">
              <a:lnSpc>
                <a:spcPct val="90000"/>
              </a:lnSpc>
              <a:spcBef>
                <a:spcPts val="1300"/>
              </a:spcBef>
              <a:buClrTx/>
              <a:buSzTx/>
              <a:buNone/>
              <a:defRPr sz="1400">
                <a:solidFill>
                  <a:srgbClr val="262626"/>
                </a:solidFill>
                <a:latin typeface="Calibri Light"/>
                <a:ea typeface="Calibri Light"/>
                <a:cs typeface="Calibri Light"/>
                <a:sym typeface="Calibri Light"/>
              </a:defRPr>
            </a:lvl3pPr>
            <a:lvl4pPr marL="0" indent="1371600" defTabSz="914400">
              <a:lnSpc>
                <a:spcPct val="90000"/>
              </a:lnSpc>
              <a:spcBef>
                <a:spcPts val="1300"/>
              </a:spcBef>
              <a:buClrTx/>
              <a:buSzTx/>
              <a:buNone/>
              <a:defRPr sz="1400">
                <a:solidFill>
                  <a:srgbClr val="262626"/>
                </a:solidFill>
                <a:latin typeface="Calibri Light"/>
                <a:ea typeface="Calibri Light"/>
                <a:cs typeface="Calibri Light"/>
                <a:sym typeface="Calibri Light"/>
              </a:defRPr>
            </a:lvl4pPr>
            <a:lvl5pPr marL="0" indent="1828800" defTabSz="914400">
              <a:lnSpc>
                <a:spcPct val="90000"/>
              </a:lnSpc>
              <a:spcBef>
                <a:spcPts val="1300"/>
              </a:spcBef>
              <a:buClrTx/>
              <a:buSzTx/>
              <a:buNone/>
              <a:defRPr sz="1400">
                <a:solidFill>
                  <a:srgbClr val="262626"/>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1467" name="Slide Number"/>
          <p:cNvSpPr txBox="1">
            <a:spLocks noGrp="1"/>
          </p:cNvSpPr>
          <p:nvPr>
            <p:ph type="sldNum" sz="quarter" idx="2"/>
          </p:nvPr>
        </p:nvSpPr>
        <p:spPr>
          <a:xfrm>
            <a:off x="10213893" y="5658010"/>
            <a:ext cx="1476113" cy="1615441"/>
          </a:xfrm>
          <a:prstGeom prst="rect">
            <a:avLst/>
          </a:prstGeom>
        </p:spPr>
        <p:txBody>
          <a:bodyPr anchor="b"/>
          <a:lstStyle>
            <a:lvl1pPr>
              <a:defRPr sz="10300">
                <a:solidFill>
                  <a:srgbClr val="FFFFFF">
                    <a:alpha val="25000"/>
                  </a:srgbClr>
                </a:solidFill>
                <a:latin typeface="Calibri Light"/>
                <a:ea typeface="Calibri Light"/>
                <a:cs typeface="Calibri Light"/>
                <a:sym typeface="Calibri Light"/>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FFFFF"/>
        </a:solidFill>
        <a:effectLst/>
      </p:bgPr>
    </p:bg>
    <p:spTree>
      <p:nvGrpSpPr>
        <p:cNvPr id="1" name=""/>
        <p:cNvGrpSpPr/>
        <p:nvPr/>
      </p:nvGrpSpPr>
      <p:grpSpPr>
        <a:xfrm>
          <a:off x="0" y="0"/>
          <a:ext cx="0" cy="0"/>
          <a:chOff x="0" y="0"/>
          <a:chExt cx="0" cy="0"/>
        </a:xfrm>
      </p:grpSpPr>
      <p:grpSp>
        <p:nvGrpSpPr>
          <p:cNvPr id="1476" name="Group 6"/>
          <p:cNvGrpSpPr/>
          <p:nvPr/>
        </p:nvGrpSpPr>
        <p:grpSpPr>
          <a:xfrm>
            <a:off x="0" y="0"/>
            <a:ext cx="12192001" cy="6858000"/>
            <a:chOff x="0" y="0"/>
            <a:chExt cx="12192000" cy="6858000"/>
          </a:xfrm>
        </p:grpSpPr>
        <p:sp>
          <p:nvSpPr>
            <p:cNvPr id="1474" name="Rectangle 8"/>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475"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477" name="Title Text"/>
          <p:cNvSpPr txBox="1">
            <a:spLocks noGrp="1"/>
          </p:cNvSpPr>
          <p:nvPr>
            <p:ph type="title"/>
          </p:nvPr>
        </p:nvSpPr>
        <p:spPr>
          <a:xfrm>
            <a:off x="1154954" y="2099733"/>
            <a:ext cx="8825660" cy="2677649"/>
          </a:xfrm>
          <a:prstGeom prst="rect">
            <a:avLst/>
          </a:prstGeom>
        </p:spPr>
        <p:txBody>
          <a:bodyPr anchor="b"/>
          <a:lstStyle>
            <a:lvl1pPr>
              <a:defRPr sz="5400">
                <a:solidFill>
                  <a:srgbClr val="EBEBEB"/>
                </a:solidFill>
              </a:defRPr>
            </a:lvl1pPr>
          </a:lstStyle>
          <a:p>
            <a:r>
              <a:t>Title Text</a:t>
            </a:r>
          </a:p>
        </p:txBody>
      </p:sp>
      <p:sp>
        <p:nvSpPr>
          <p:cNvPr id="1478" name="Body Level One…"/>
          <p:cNvSpPr txBox="1">
            <a:spLocks noGrp="1"/>
          </p:cNvSpPr>
          <p:nvPr>
            <p:ph type="body" sz="quarter" idx="1"/>
          </p:nvPr>
        </p:nvSpPr>
        <p:spPr>
          <a:xfrm>
            <a:off x="1154954" y="4777380"/>
            <a:ext cx="8825660" cy="861421"/>
          </a:xfrm>
          <a:prstGeom prst="rect">
            <a:avLst/>
          </a:prstGeom>
        </p:spPr>
        <p:txBody>
          <a:bodyPr/>
          <a:lstStyle>
            <a:lvl1pPr marL="0" indent="0">
              <a:buClrTx/>
              <a:buSzTx/>
              <a:buNone/>
              <a:defRPr cap="all">
                <a:solidFill>
                  <a:srgbClr val="EF53A5"/>
                </a:solidFill>
              </a:defRPr>
            </a:lvl1pPr>
            <a:lvl2pPr marL="0" indent="457200">
              <a:buClrTx/>
              <a:buSzTx/>
              <a:buNone/>
              <a:defRPr cap="all">
                <a:solidFill>
                  <a:srgbClr val="EF53A5"/>
                </a:solidFill>
              </a:defRPr>
            </a:lvl2pPr>
            <a:lvl3pPr marL="0" indent="914400">
              <a:buClrTx/>
              <a:buSzTx/>
              <a:buNone/>
              <a:defRPr cap="all">
                <a:solidFill>
                  <a:srgbClr val="EF53A5"/>
                </a:solidFill>
              </a:defRPr>
            </a:lvl3pPr>
            <a:lvl4pPr marL="0" indent="1371600">
              <a:buClrTx/>
              <a:buSzTx/>
              <a:buNone/>
              <a:defRPr cap="all">
                <a:solidFill>
                  <a:srgbClr val="EF53A5"/>
                </a:solidFill>
              </a:defRPr>
            </a:lvl4pPr>
            <a:lvl5pPr marL="0" indent="1828800">
              <a:buClrTx/>
              <a:buSzTx/>
              <a:buNone/>
              <a:defRPr cap="all">
                <a:solidFill>
                  <a:srgbClr val="EF53A5"/>
                </a:solidFill>
              </a:defRPr>
            </a:lvl5pPr>
          </a:lstStyle>
          <a:p>
            <a:r>
              <a:t>Body Level One</a:t>
            </a:r>
          </a:p>
          <a:p>
            <a:pPr lvl="1"/>
            <a:r>
              <a:t>Body Level Two</a:t>
            </a:r>
          </a:p>
          <a:p>
            <a:pPr lvl="2"/>
            <a:r>
              <a:t>Body Level Three</a:t>
            </a:r>
          </a:p>
          <a:p>
            <a:pPr lvl="3"/>
            <a:r>
              <a:t>Body Level Four</a:t>
            </a:r>
          </a:p>
          <a:p>
            <a:pPr lvl="4"/>
            <a:r>
              <a:t>Body Level Five</a:t>
            </a:r>
          </a:p>
        </p:txBody>
      </p:sp>
      <p:sp>
        <p:nvSpPr>
          <p:cNvPr id="1479" name="Rectangle 10"/>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480"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grpSp>
        <p:nvGrpSpPr>
          <p:cNvPr id="1496" name="Group 7"/>
          <p:cNvGrpSpPr/>
          <p:nvPr/>
        </p:nvGrpSpPr>
        <p:grpSpPr>
          <a:xfrm>
            <a:off x="0" y="0"/>
            <a:ext cx="12192001" cy="6858000"/>
            <a:chOff x="0" y="0"/>
            <a:chExt cx="12192001" cy="6858000"/>
          </a:xfrm>
        </p:grpSpPr>
        <p:sp>
          <p:nvSpPr>
            <p:cNvPr id="1487" name="Rectangle 6"/>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488" name="Oval 12"/>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89" name="Oval 14"/>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90" name="Oval 17"/>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91" name="Oval 15"/>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92" name="Oval 16"/>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93"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494"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495"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497" name="Rectangle 20"/>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498" name="Title Text"/>
          <p:cNvSpPr txBox="1">
            <a:spLocks noGrp="1"/>
          </p:cNvSpPr>
          <p:nvPr>
            <p:ph type="title"/>
          </p:nvPr>
        </p:nvSpPr>
        <p:spPr>
          <a:xfrm>
            <a:off x="1154954" y="973667"/>
            <a:ext cx="8761414" cy="706966"/>
          </a:xfrm>
          <a:prstGeom prst="rect">
            <a:avLst/>
          </a:prstGeom>
        </p:spPr>
        <p:txBody>
          <a:bodyPr anchor="ctr"/>
          <a:lstStyle>
            <a:lvl1pPr>
              <a:defRPr>
                <a:solidFill>
                  <a:srgbClr val="EBEBEB"/>
                </a:solidFill>
              </a:defRPr>
            </a:lvl1pPr>
          </a:lstStyle>
          <a:p>
            <a:r>
              <a:t>Title Text</a:t>
            </a:r>
          </a:p>
        </p:txBody>
      </p:sp>
      <p:sp>
        <p:nvSpPr>
          <p:cNvPr id="1499" name="Body Level One…"/>
          <p:cNvSpPr txBox="1">
            <a:spLocks noGrp="1"/>
          </p:cNvSpPr>
          <p:nvPr>
            <p:ph type="body" sz="half" idx="1"/>
          </p:nvPr>
        </p:nvSpPr>
        <p:spPr>
          <a:xfrm>
            <a:off x="1154954" y="2603500"/>
            <a:ext cx="8825659" cy="3416300"/>
          </a:xfrm>
          <a:prstGeom prst="rect">
            <a:avLst/>
          </a:prstGeom>
        </p:spPr>
        <p:txBody>
          <a:bodyPr/>
          <a:lstStyle>
            <a:lvl1pPr>
              <a:buClr>
                <a:srgbClr val="B31166"/>
              </a:buClr>
              <a:buSzPct val="80000"/>
              <a:buChar char=""/>
            </a:lvl1pPr>
            <a:lvl2pPr>
              <a:buClr>
                <a:srgbClr val="B31166"/>
              </a:buClr>
              <a:buSzPct val="80000"/>
              <a:buChar char=""/>
            </a:lvl2pPr>
            <a:lvl3pPr>
              <a:buClr>
                <a:srgbClr val="B31166"/>
              </a:buClr>
              <a:buSzPct val="80000"/>
              <a:buChar char=""/>
            </a:lvl3pPr>
            <a:lvl4pPr>
              <a:buClr>
                <a:srgbClr val="B31166"/>
              </a:buClr>
              <a:buSzPct val="80000"/>
              <a:buChar char=""/>
            </a:lvl4pPr>
            <a:lvl5pPr>
              <a:buClr>
                <a:srgbClr val="B31166"/>
              </a:buClr>
              <a:buSzPct val="80000"/>
              <a:buChar char=""/>
            </a:lvl5pPr>
          </a:lstStyle>
          <a:p>
            <a:r>
              <a:t>Body Level One</a:t>
            </a:r>
          </a:p>
          <a:p>
            <a:pPr lvl="1"/>
            <a:r>
              <a:t>Body Level Two</a:t>
            </a:r>
          </a:p>
          <a:p>
            <a:pPr lvl="2"/>
            <a:r>
              <a:t>Body Level Three</a:t>
            </a:r>
          </a:p>
          <a:p>
            <a:pPr lvl="3"/>
            <a:r>
              <a:t>Body Level Four</a:t>
            </a:r>
          </a:p>
          <a:p>
            <a:pPr lvl="4"/>
            <a:r>
              <a:t>Body Level Five</a:t>
            </a:r>
          </a:p>
        </p:txBody>
      </p:sp>
      <p:sp>
        <p:nvSpPr>
          <p:cNvPr id="1500"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FFFFFF"/>
        </a:solidFill>
        <a:effectLst/>
      </p:bgPr>
    </p:bg>
    <p:spTree>
      <p:nvGrpSpPr>
        <p:cNvPr id="1" name=""/>
        <p:cNvGrpSpPr/>
        <p:nvPr/>
      </p:nvGrpSpPr>
      <p:grpSpPr>
        <a:xfrm>
          <a:off x="0" y="0"/>
          <a:ext cx="0" cy="0"/>
          <a:chOff x="0" y="0"/>
          <a:chExt cx="0" cy="0"/>
        </a:xfrm>
      </p:grpSpPr>
      <p:grpSp>
        <p:nvGrpSpPr>
          <p:cNvPr id="1517" name="Group 7"/>
          <p:cNvGrpSpPr/>
          <p:nvPr/>
        </p:nvGrpSpPr>
        <p:grpSpPr>
          <a:xfrm>
            <a:off x="0" y="0"/>
            <a:ext cx="12192001" cy="6858000"/>
            <a:chOff x="0" y="0"/>
            <a:chExt cx="12192001" cy="6858000"/>
          </a:xfrm>
        </p:grpSpPr>
        <p:sp>
          <p:nvSpPr>
            <p:cNvPr id="1507" name="Rectangle 13"/>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508" name="Oval 16"/>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09" name="Oval 17"/>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10" name="Oval 18"/>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11" name="Oval 19"/>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12" name="Oval 20"/>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13" name="Rectangle 9"/>
            <p:cNvSpPr/>
            <p:nvPr/>
          </p:nvSpPr>
          <p:spPr>
            <a:xfrm>
              <a:off x="7289800" y="402164"/>
              <a:ext cx="4478865" cy="6053671"/>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1514" name="Freeform 5"/>
            <p:cNvSpPr/>
            <p:nvPr/>
          </p:nvSpPr>
          <p:spPr>
            <a:xfrm rot="16200000">
              <a:off x="3787244" y="2801721"/>
              <a:ext cx="6053671"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15" name="Freeform 5"/>
            <p:cNvSpPr/>
            <p:nvPr/>
          </p:nvSpPr>
          <p:spPr>
            <a:xfrm rot="15922489">
              <a:off x="4698353" y="1826076"/>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516"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518" name="Title Text"/>
          <p:cNvSpPr txBox="1">
            <a:spLocks noGrp="1"/>
          </p:cNvSpPr>
          <p:nvPr>
            <p:ph type="title"/>
          </p:nvPr>
        </p:nvSpPr>
        <p:spPr>
          <a:xfrm>
            <a:off x="1154954" y="2677645"/>
            <a:ext cx="4351026" cy="2283825"/>
          </a:xfrm>
          <a:prstGeom prst="rect">
            <a:avLst/>
          </a:prstGeom>
        </p:spPr>
        <p:txBody>
          <a:bodyPr anchor="ctr"/>
          <a:lstStyle>
            <a:lvl1pPr>
              <a:defRPr sz="4000">
                <a:solidFill>
                  <a:srgbClr val="EBEBEB"/>
                </a:solidFill>
              </a:defRPr>
            </a:lvl1pPr>
          </a:lstStyle>
          <a:p>
            <a:r>
              <a:t>Title Text</a:t>
            </a:r>
          </a:p>
        </p:txBody>
      </p:sp>
      <p:sp>
        <p:nvSpPr>
          <p:cNvPr id="1519" name="Body Level One…"/>
          <p:cNvSpPr txBox="1">
            <a:spLocks noGrp="1"/>
          </p:cNvSpPr>
          <p:nvPr>
            <p:ph type="body" sz="quarter" idx="1"/>
          </p:nvPr>
        </p:nvSpPr>
        <p:spPr>
          <a:xfrm>
            <a:off x="6895558" y="2677643"/>
            <a:ext cx="3757547" cy="2283825"/>
          </a:xfrm>
          <a:prstGeom prst="rect">
            <a:avLst/>
          </a:prstGeom>
        </p:spPr>
        <p:txBody>
          <a:bodyPr anchor="ctr"/>
          <a:lstStyle>
            <a:lvl1pPr marL="0" indent="0">
              <a:buClrTx/>
              <a:buSzTx/>
              <a:buNone/>
              <a:defRPr sz="2000" cap="all">
                <a:solidFill>
                  <a:srgbClr val="EF53A5"/>
                </a:solidFill>
              </a:defRPr>
            </a:lvl1pPr>
            <a:lvl2pPr marL="0" indent="457200">
              <a:buClrTx/>
              <a:buSzTx/>
              <a:buNone/>
              <a:defRPr sz="2000" cap="all">
                <a:solidFill>
                  <a:srgbClr val="EF53A5"/>
                </a:solidFill>
              </a:defRPr>
            </a:lvl2pPr>
            <a:lvl3pPr marL="0" indent="914400">
              <a:buClrTx/>
              <a:buSzTx/>
              <a:buNone/>
              <a:defRPr sz="2000" cap="all">
                <a:solidFill>
                  <a:srgbClr val="EF53A5"/>
                </a:solidFill>
              </a:defRPr>
            </a:lvl3pPr>
            <a:lvl4pPr marL="0" indent="1371600">
              <a:buClrTx/>
              <a:buSzTx/>
              <a:buNone/>
              <a:defRPr sz="2000" cap="all">
                <a:solidFill>
                  <a:srgbClr val="EF53A5"/>
                </a:solidFill>
              </a:defRPr>
            </a:lvl4pPr>
            <a:lvl5pPr marL="0" indent="1828800">
              <a:buClrTx/>
              <a:buSzTx/>
              <a:buNone/>
              <a:defRPr sz="2000" cap="all">
                <a:solidFill>
                  <a:srgbClr val="EF53A5"/>
                </a:solidFill>
              </a:defRPr>
            </a:lvl5pPr>
          </a:lstStyle>
          <a:p>
            <a:r>
              <a:t>Body Level One</a:t>
            </a:r>
          </a:p>
          <a:p>
            <a:pPr lvl="1"/>
            <a:r>
              <a:t>Body Level Two</a:t>
            </a:r>
          </a:p>
          <a:p>
            <a:pPr lvl="2"/>
            <a:r>
              <a:t>Body Level Three</a:t>
            </a:r>
          </a:p>
          <a:p>
            <a:pPr lvl="3"/>
            <a:r>
              <a:t>Body Level Four</a:t>
            </a:r>
          </a:p>
          <a:p>
            <a:pPr lvl="4"/>
            <a:r>
              <a:t>Body Level Five</a:t>
            </a:r>
          </a:p>
        </p:txBody>
      </p:sp>
      <p:sp>
        <p:nvSpPr>
          <p:cNvPr id="1520" name="Rectangle 15"/>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521"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FFFFFF"/>
        </a:solidFill>
        <a:effectLst/>
      </p:bgPr>
    </p:bg>
    <p:spTree>
      <p:nvGrpSpPr>
        <p:cNvPr id="1" name=""/>
        <p:cNvGrpSpPr/>
        <p:nvPr/>
      </p:nvGrpSpPr>
      <p:grpSpPr>
        <a:xfrm>
          <a:off x="0" y="0"/>
          <a:ext cx="0" cy="0"/>
          <a:chOff x="0" y="0"/>
          <a:chExt cx="0" cy="0"/>
        </a:xfrm>
      </p:grpSpPr>
      <p:grpSp>
        <p:nvGrpSpPr>
          <p:cNvPr id="1537" name="Group 7"/>
          <p:cNvGrpSpPr/>
          <p:nvPr/>
        </p:nvGrpSpPr>
        <p:grpSpPr>
          <a:xfrm>
            <a:off x="0" y="0"/>
            <a:ext cx="12192001" cy="6858000"/>
            <a:chOff x="0" y="0"/>
            <a:chExt cx="12192001" cy="6858000"/>
          </a:xfrm>
        </p:grpSpPr>
        <p:sp>
          <p:nvSpPr>
            <p:cNvPr id="1528" name="Rectangle 6"/>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529" name="Oval 12"/>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30" name="Oval 14"/>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31" name="Oval 17"/>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32" name="Oval 15"/>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33" name="Oval 16"/>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34"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535"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36"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538" name="Rectangle 20"/>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539" name="Title Text"/>
          <p:cNvSpPr txBox="1">
            <a:spLocks noGrp="1"/>
          </p:cNvSpPr>
          <p:nvPr>
            <p:ph type="title"/>
          </p:nvPr>
        </p:nvSpPr>
        <p:spPr>
          <a:xfrm>
            <a:off x="1154954" y="973667"/>
            <a:ext cx="8761414" cy="706966"/>
          </a:xfrm>
          <a:prstGeom prst="rect">
            <a:avLst/>
          </a:prstGeom>
        </p:spPr>
        <p:txBody>
          <a:bodyPr anchor="ctr"/>
          <a:lstStyle>
            <a:lvl1pPr>
              <a:defRPr>
                <a:solidFill>
                  <a:srgbClr val="EBEBEB"/>
                </a:solidFill>
              </a:defRPr>
            </a:lvl1pPr>
          </a:lstStyle>
          <a:p>
            <a:r>
              <a:t>Title Text</a:t>
            </a:r>
          </a:p>
        </p:txBody>
      </p:sp>
      <p:sp>
        <p:nvSpPr>
          <p:cNvPr id="1540" name="Body Level One…"/>
          <p:cNvSpPr txBox="1">
            <a:spLocks noGrp="1"/>
          </p:cNvSpPr>
          <p:nvPr>
            <p:ph type="body" sz="quarter" idx="1"/>
          </p:nvPr>
        </p:nvSpPr>
        <p:spPr>
          <a:xfrm>
            <a:off x="1154954" y="2603500"/>
            <a:ext cx="4825159" cy="3416302"/>
          </a:xfrm>
          <a:prstGeom prst="rect">
            <a:avLst/>
          </a:prstGeom>
        </p:spPr>
        <p:txBody>
          <a:bodyPr/>
          <a:lstStyle>
            <a:lvl1pPr>
              <a:buClr>
                <a:srgbClr val="B31166"/>
              </a:buClr>
              <a:buSzPct val="80000"/>
              <a:buChar char=""/>
            </a:lvl1pPr>
            <a:lvl2pPr>
              <a:buClr>
                <a:srgbClr val="B31166"/>
              </a:buClr>
              <a:buSzPct val="80000"/>
              <a:buChar char=""/>
            </a:lvl2pPr>
            <a:lvl3pPr>
              <a:buClr>
                <a:srgbClr val="B31166"/>
              </a:buClr>
              <a:buSzPct val="80000"/>
              <a:buChar char=""/>
            </a:lvl3pPr>
            <a:lvl4pPr>
              <a:buClr>
                <a:srgbClr val="B31166"/>
              </a:buClr>
              <a:buSzPct val="80000"/>
              <a:buChar char=""/>
            </a:lvl4pPr>
            <a:lvl5pPr>
              <a:buClr>
                <a:srgbClr val="B31166"/>
              </a:buClr>
              <a:buSzPct val="80000"/>
              <a:buChar char=""/>
            </a:lvl5pPr>
          </a:lstStyle>
          <a:p>
            <a:r>
              <a:t>Body Level One</a:t>
            </a:r>
          </a:p>
          <a:p>
            <a:pPr lvl="1"/>
            <a:r>
              <a:t>Body Level Two</a:t>
            </a:r>
          </a:p>
          <a:p>
            <a:pPr lvl="2"/>
            <a:r>
              <a:t>Body Level Three</a:t>
            </a:r>
          </a:p>
          <a:p>
            <a:pPr lvl="3"/>
            <a:r>
              <a:t>Body Level Four</a:t>
            </a:r>
          </a:p>
          <a:p>
            <a:pPr lvl="4"/>
            <a:r>
              <a:t>Body Level Five</a:t>
            </a:r>
          </a:p>
        </p:txBody>
      </p:sp>
      <p:sp>
        <p:nvSpPr>
          <p:cNvPr id="1541"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FFFFFF"/>
        </a:solidFill>
        <a:effectLst/>
      </p:bgPr>
    </p:bg>
    <p:spTree>
      <p:nvGrpSpPr>
        <p:cNvPr id="1" name=""/>
        <p:cNvGrpSpPr/>
        <p:nvPr/>
      </p:nvGrpSpPr>
      <p:grpSpPr>
        <a:xfrm>
          <a:off x="0" y="0"/>
          <a:ext cx="0" cy="0"/>
          <a:chOff x="0" y="0"/>
          <a:chExt cx="0" cy="0"/>
        </a:xfrm>
      </p:grpSpPr>
      <p:grpSp>
        <p:nvGrpSpPr>
          <p:cNvPr id="1557" name="Group 7"/>
          <p:cNvGrpSpPr/>
          <p:nvPr/>
        </p:nvGrpSpPr>
        <p:grpSpPr>
          <a:xfrm>
            <a:off x="0" y="0"/>
            <a:ext cx="12192001" cy="6858000"/>
            <a:chOff x="0" y="0"/>
            <a:chExt cx="12192001" cy="6858000"/>
          </a:xfrm>
        </p:grpSpPr>
        <p:sp>
          <p:nvSpPr>
            <p:cNvPr id="1548" name="Rectangle 6"/>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549" name="Oval 12"/>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50" name="Oval 14"/>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51" name="Oval 17"/>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52" name="Oval 15"/>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53" name="Oval 16"/>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54"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555"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56"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558" name="Rectangle 20"/>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559" name="Title Text"/>
          <p:cNvSpPr txBox="1">
            <a:spLocks noGrp="1"/>
          </p:cNvSpPr>
          <p:nvPr>
            <p:ph type="title"/>
          </p:nvPr>
        </p:nvSpPr>
        <p:spPr>
          <a:xfrm>
            <a:off x="1154954" y="973667"/>
            <a:ext cx="8761414" cy="706966"/>
          </a:xfrm>
          <a:prstGeom prst="rect">
            <a:avLst/>
          </a:prstGeom>
        </p:spPr>
        <p:txBody>
          <a:bodyPr anchor="ctr"/>
          <a:lstStyle>
            <a:lvl1pPr>
              <a:defRPr>
                <a:solidFill>
                  <a:srgbClr val="EBEBEB"/>
                </a:solidFill>
              </a:defRPr>
            </a:lvl1pPr>
          </a:lstStyle>
          <a:p>
            <a:r>
              <a:t>Title Text</a:t>
            </a:r>
          </a:p>
        </p:txBody>
      </p:sp>
      <p:sp>
        <p:nvSpPr>
          <p:cNvPr id="1560" name="Body Level One…"/>
          <p:cNvSpPr txBox="1">
            <a:spLocks noGrp="1"/>
          </p:cNvSpPr>
          <p:nvPr>
            <p:ph type="body" sz="quarter" idx="1"/>
          </p:nvPr>
        </p:nvSpPr>
        <p:spPr>
          <a:xfrm>
            <a:off x="1154954" y="2603500"/>
            <a:ext cx="4825158" cy="576263"/>
          </a:xfrm>
          <a:prstGeom prst="rect">
            <a:avLst/>
          </a:prstGeom>
        </p:spPr>
        <p:txBody>
          <a:bodyPr anchor="b"/>
          <a:lstStyle>
            <a:lvl1pPr marL="0" indent="0">
              <a:buClrTx/>
              <a:buSzTx/>
              <a:buNone/>
              <a:defRPr sz="2400">
                <a:solidFill>
                  <a:srgbClr val="B31166"/>
                </a:solidFill>
              </a:defRPr>
            </a:lvl1pPr>
            <a:lvl2pPr marL="0" indent="457200">
              <a:buClrTx/>
              <a:buSzTx/>
              <a:buNone/>
              <a:defRPr sz="2400">
                <a:solidFill>
                  <a:srgbClr val="B31166"/>
                </a:solidFill>
              </a:defRPr>
            </a:lvl2pPr>
            <a:lvl3pPr marL="0" indent="914400">
              <a:buClrTx/>
              <a:buSzTx/>
              <a:buNone/>
              <a:defRPr sz="2400">
                <a:solidFill>
                  <a:srgbClr val="B31166"/>
                </a:solidFill>
              </a:defRPr>
            </a:lvl3pPr>
            <a:lvl4pPr marL="0" indent="1371600">
              <a:buClrTx/>
              <a:buSzTx/>
              <a:buNone/>
              <a:defRPr sz="2400">
                <a:solidFill>
                  <a:srgbClr val="B31166"/>
                </a:solidFill>
              </a:defRPr>
            </a:lvl4pPr>
            <a:lvl5pPr marL="0" indent="1828800">
              <a:buClrTx/>
              <a:buSzTx/>
              <a:buNone/>
              <a:defRPr sz="2400">
                <a:solidFill>
                  <a:srgbClr val="B31166"/>
                </a:solidFill>
              </a:defRPr>
            </a:lvl5pPr>
          </a:lstStyle>
          <a:p>
            <a:r>
              <a:t>Body Level One</a:t>
            </a:r>
          </a:p>
          <a:p>
            <a:pPr lvl="1"/>
            <a:r>
              <a:t>Body Level Two</a:t>
            </a:r>
          </a:p>
          <a:p>
            <a:pPr lvl="2"/>
            <a:r>
              <a:t>Body Level Three</a:t>
            </a:r>
          </a:p>
          <a:p>
            <a:pPr lvl="3"/>
            <a:r>
              <a:t>Body Level Four</a:t>
            </a:r>
          </a:p>
          <a:p>
            <a:pPr lvl="4"/>
            <a:r>
              <a:t>Body Level Five</a:t>
            </a:r>
          </a:p>
        </p:txBody>
      </p:sp>
      <p:sp>
        <p:nvSpPr>
          <p:cNvPr id="1561" name="Text Placeholder 4"/>
          <p:cNvSpPr>
            <a:spLocks noGrp="1"/>
          </p:cNvSpPr>
          <p:nvPr>
            <p:ph type="body" sz="quarter" idx="13"/>
          </p:nvPr>
        </p:nvSpPr>
        <p:spPr>
          <a:xfrm>
            <a:off x="6208712" y="2603500"/>
            <a:ext cx="4825160" cy="576263"/>
          </a:xfrm>
          <a:prstGeom prst="rect">
            <a:avLst/>
          </a:prstGeom>
        </p:spPr>
        <p:txBody>
          <a:bodyPr anchor="b"/>
          <a:lstStyle/>
          <a:p>
            <a:pPr marL="0" indent="0">
              <a:buClrTx/>
              <a:buSzTx/>
              <a:buNone/>
              <a:defRPr sz="2400">
                <a:solidFill>
                  <a:srgbClr val="B31166"/>
                </a:solidFill>
              </a:defRPr>
            </a:pPr>
            <a:endParaRPr/>
          </a:p>
        </p:txBody>
      </p:sp>
      <p:sp>
        <p:nvSpPr>
          <p:cNvPr id="1562"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FFF"/>
        </a:solidFill>
        <a:effectLst/>
      </p:bgPr>
    </p:bg>
    <p:spTree>
      <p:nvGrpSpPr>
        <p:cNvPr id="1" name=""/>
        <p:cNvGrpSpPr/>
        <p:nvPr/>
      </p:nvGrpSpPr>
      <p:grpSpPr>
        <a:xfrm>
          <a:off x="0" y="0"/>
          <a:ext cx="0" cy="0"/>
          <a:chOff x="0" y="0"/>
          <a:chExt cx="0" cy="0"/>
        </a:xfrm>
      </p:grpSpPr>
      <p:grpSp>
        <p:nvGrpSpPr>
          <p:cNvPr id="1578" name="Group 7"/>
          <p:cNvGrpSpPr/>
          <p:nvPr/>
        </p:nvGrpSpPr>
        <p:grpSpPr>
          <a:xfrm>
            <a:off x="0" y="0"/>
            <a:ext cx="12192001" cy="6858000"/>
            <a:chOff x="0" y="0"/>
            <a:chExt cx="12192001" cy="6858000"/>
          </a:xfrm>
        </p:grpSpPr>
        <p:sp>
          <p:nvSpPr>
            <p:cNvPr id="1569" name="Rectangle 6"/>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570" name="Oval 12"/>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71" name="Oval 14"/>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72" name="Oval 17"/>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73" name="Oval 15"/>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74" name="Oval 16"/>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75"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576"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77"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579" name="Rectangle 20"/>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580" name="Title Text"/>
          <p:cNvSpPr txBox="1">
            <a:spLocks noGrp="1"/>
          </p:cNvSpPr>
          <p:nvPr>
            <p:ph type="title"/>
          </p:nvPr>
        </p:nvSpPr>
        <p:spPr>
          <a:xfrm>
            <a:off x="1154954" y="973667"/>
            <a:ext cx="8761414" cy="706966"/>
          </a:xfrm>
          <a:prstGeom prst="rect">
            <a:avLst/>
          </a:prstGeom>
        </p:spPr>
        <p:txBody>
          <a:bodyPr anchor="ctr"/>
          <a:lstStyle>
            <a:lvl1pPr>
              <a:defRPr>
                <a:solidFill>
                  <a:srgbClr val="EBEBEB"/>
                </a:solidFill>
              </a:defRPr>
            </a:lvl1pPr>
          </a:lstStyle>
          <a:p>
            <a:r>
              <a:t>Title Text</a:t>
            </a:r>
          </a:p>
        </p:txBody>
      </p:sp>
      <p:sp>
        <p:nvSpPr>
          <p:cNvPr id="1581"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1" name="Title Text"/>
          <p:cNvSpPr txBox="1">
            <a:spLocks noGrp="1"/>
          </p:cNvSpPr>
          <p:nvPr>
            <p:ph type="title"/>
          </p:nvPr>
        </p:nvSpPr>
        <p:spPr>
          <a:xfrm>
            <a:off x="2592924" y="624110"/>
            <a:ext cx="8911688" cy="1280891"/>
          </a:xfrm>
          <a:prstGeom prst="rect">
            <a:avLst/>
          </a:prstGeom>
        </p:spPr>
        <p:txBody>
          <a:bodyPr/>
          <a:lstStyle/>
          <a:p>
            <a:r>
              <a:t>Title Text</a:t>
            </a:r>
          </a:p>
        </p:txBody>
      </p:sp>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1588" name="Rectangle 6"/>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589"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FFFFFF"/>
        </a:solidFill>
        <a:effectLst/>
      </p:bgPr>
    </p:bg>
    <p:spTree>
      <p:nvGrpSpPr>
        <p:cNvPr id="1" name=""/>
        <p:cNvGrpSpPr/>
        <p:nvPr/>
      </p:nvGrpSpPr>
      <p:grpSpPr>
        <a:xfrm>
          <a:off x="0" y="0"/>
          <a:ext cx="0" cy="0"/>
          <a:chOff x="0" y="0"/>
          <a:chExt cx="0" cy="0"/>
        </a:xfrm>
      </p:grpSpPr>
      <p:grpSp>
        <p:nvGrpSpPr>
          <p:cNvPr id="1606" name="Group 8"/>
          <p:cNvGrpSpPr/>
          <p:nvPr/>
        </p:nvGrpSpPr>
        <p:grpSpPr>
          <a:xfrm>
            <a:off x="0" y="0"/>
            <a:ext cx="12192001" cy="6858000"/>
            <a:chOff x="0" y="0"/>
            <a:chExt cx="12192001" cy="6858000"/>
          </a:xfrm>
        </p:grpSpPr>
        <p:sp>
          <p:nvSpPr>
            <p:cNvPr id="1596" name="Rectangle 13"/>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597" name="Oval 16"/>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98" name="Oval 18"/>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99" name="Oval 19"/>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00" name="Oval 20"/>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01" name="Oval 21"/>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02" name="Rectangle 10"/>
            <p:cNvSpPr/>
            <p:nvPr/>
          </p:nvSpPr>
          <p:spPr>
            <a:xfrm>
              <a:off x="5713412" y="402164"/>
              <a:ext cx="6055253" cy="6053671"/>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1603" name="Freeform 5"/>
            <p:cNvSpPr/>
            <p:nvPr/>
          </p:nvSpPr>
          <p:spPr>
            <a:xfrm rot="15922489">
              <a:off x="3140486" y="1826076"/>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604" name="Freeform 5"/>
            <p:cNvSpPr/>
            <p:nvPr/>
          </p:nvSpPr>
          <p:spPr>
            <a:xfrm rot="16200000">
              <a:off x="2229376" y="2801721"/>
              <a:ext cx="6053671"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605"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607" name="Title Text"/>
          <p:cNvSpPr txBox="1">
            <a:spLocks noGrp="1"/>
          </p:cNvSpPr>
          <p:nvPr>
            <p:ph type="title"/>
          </p:nvPr>
        </p:nvSpPr>
        <p:spPr>
          <a:xfrm>
            <a:off x="1154954" y="1295400"/>
            <a:ext cx="2793159" cy="1600200"/>
          </a:xfrm>
          <a:prstGeom prst="rect">
            <a:avLst/>
          </a:prstGeom>
        </p:spPr>
        <p:txBody>
          <a:bodyPr anchor="b"/>
          <a:lstStyle>
            <a:lvl1pPr>
              <a:defRPr sz="2400">
                <a:solidFill>
                  <a:srgbClr val="EBEBEB"/>
                </a:solidFill>
              </a:defRPr>
            </a:lvl1pPr>
          </a:lstStyle>
          <a:p>
            <a:r>
              <a:t>Title Text</a:t>
            </a:r>
          </a:p>
        </p:txBody>
      </p:sp>
      <p:sp>
        <p:nvSpPr>
          <p:cNvPr id="1608" name="Body Level One…"/>
          <p:cNvSpPr txBox="1">
            <a:spLocks noGrp="1"/>
          </p:cNvSpPr>
          <p:nvPr>
            <p:ph type="body" sz="half" idx="1"/>
          </p:nvPr>
        </p:nvSpPr>
        <p:spPr>
          <a:xfrm>
            <a:off x="5781145" y="1447800"/>
            <a:ext cx="5190068" cy="4572000"/>
          </a:xfrm>
          <a:prstGeom prst="rect">
            <a:avLst/>
          </a:prstGeom>
        </p:spPr>
        <p:txBody>
          <a:bodyPr anchor="ctr"/>
          <a:lstStyle>
            <a:lvl1pPr>
              <a:buClr>
                <a:srgbClr val="B31166"/>
              </a:buClr>
              <a:buSzPct val="80000"/>
              <a:buChar char=""/>
            </a:lvl1pPr>
            <a:lvl2pPr>
              <a:buClr>
                <a:srgbClr val="B31166"/>
              </a:buClr>
              <a:buSzPct val="80000"/>
              <a:buChar char=""/>
            </a:lvl2pPr>
            <a:lvl3pPr>
              <a:buClr>
                <a:srgbClr val="B31166"/>
              </a:buClr>
              <a:buSzPct val="80000"/>
              <a:buChar char=""/>
            </a:lvl3pPr>
            <a:lvl4pPr>
              <a:buClr>
                <a:srgbClr val="B31166"/>
              </a:buClr>
              <a:buSzPct val="80000"/>
              <a:buChar char=""/>
            </a:lvl4pPr>
            <a:lvl5pPr>
              <a:buClr>
                <a:srgbClr val="B31166"/>
              </a:buClr>
              <a:buSzPct val="80000"/>
              <a:buChar char=""/>
            </a:lvl5pPr>
          </a:lstStyle>
          <a:p>
            <a:r>
              <a:t>Body Level One</a:t>
            </a:r>
          </a:p>
          <a:p>
            <a:pPr lvl="1"/>
            <a:r>
              <a:t>Body Level Two</a:t>
            </a:r>
          </a:p>
          <a:p>
            <a:pPr lvl="2"/>
            <a:r>
              <a:t>Body Level Three</a:t>
            </a:r>
          </a:p>
          <a:p>
            <a:pPr lvl="3"/>
            <a:r>
              <a:t>Body Level Four</a:t>
            </a:r>
          </a:p>
          <a:p>
            <a:pPr lvl="4"/>
            <a:r>
              <a:t>Body Level Five</a:t>
            </a:r>
          </a:p>
        </p:txBody>
      </p:sp>
      <p:sp>
        <p:nvSpPr>
          <p:cNvPr id="1609" name="Text Placeholder 3"/>
          <p:cNvSpPr>
            <a:spLocks noGrp="1"/>
          </p:cNvSpPr>
          <p:nvPr>
            <p:ph type="body" sz="quarter" idx="13"/>
          </p:nvPr>
        </p:nvSpPr>
        <p:spPr>
          <a:xfrm>
            <a:off x="1154954" y="3129279"/>
            <a:ext cx="2793159" cy="2895600"/>
          </a:xfrm>
          <a:prstGeom prst="rect">
            <a:avLst/>
          </a:prstGeom>
        </p:spPr>
        <p:txBody>
          <a:bodyPr/>
          <a:lstStyle/>
          <a:p>
            <a:pPr marL="0" indent="0">
              <a:buClrTx/>
              <a:buSzTx/>
              <a:buNone/>
              <a:defRPr sz="1400">
                <a:solidFill>
                  <a:srgbClr val="EF53A5"/>
                </a:solidFill>
              </a:defRPr>
            </a:pPr>
            <a:endParaRPr/>
          </a:p>
        </p:txBody>
      </p:sp>
      <p:sp>
        <p:nvSpPr>
          <p:cNvPr id="1610" name="Rectangle 15"/>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611"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FFFFFF"/>
        </a:solidFill>
        <a:effectLst/>
      </p:bgPr>
    </p:bg>
    <p:spTree>
      <p:nvGrpSpPr>
        <p:cNvPr id="1" name=""/>
        <p:cNvGrpSpPr/>
        <p:nvPr/>
      </p:nvGrpSpPr>
      <p:grpSpPr>
        <a:xfrm>
          <a:off x="0" y="0"/>
          <a:ext cx="0" cy="0"/>
          <a:chOff x="0" y="0"/>
          <a:chExt cx="0" cy="0"/>
        </a:xfrm>
      </p:grpSpPr>
      <p:grpSp>
        <p:nvGrpSpPr>
          <p:cNvPr id="1628" name="Group 8"/>
          <p:cNvGrpSpPr/>
          <p:nvPr/>
        </p:nvGrpSpPr>
        <p:grpSpPr>
          <a:xfrm>
            <a:off x="0" y="0"/>
            <a:ext cx="12192001" cy="6858000"/>
            <a:chOff x="0" y="0"/>
            <a:chExt cx="12192001" cy="6858000"/>
          </a:xfrm>
        </p:grpSpPr>
        <p:sp>
          <p:nvSpPr>
            <p:cNvPr id="1618" name="Rectangle 13"/>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619" name="Oval 16"/>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20" name="Oval 17"/>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21" name="Oval 18"/>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22" name="Oval 19"/>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23" name="Oval 20"/>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24" name="Rectangle 10"/>
            <p:cNvSpPr/>
            <p:nvPr/>
          </p:nvSpPr>
          <p:spPr>
            <a:xfrm>
              <a:off x="6172200" y="402164"/>
              <a:ext cx="5596465" cy="6053671"/>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1625" name="Freeform 5"/>
            <p:cNvSpPr/>
            <p:nvPr/>
          </p:nvSpPr>
          <p:spPr>
            <a:xfrm rot="15922489">
              <a:off x="4203595" y="1826076"/>
              <a:ext cx="3299408"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626" name="Freeform 5"/>
            <p:cNvSpPr/>
            <p:nvPr/>
          </p:nvSpPr>
          <p:spPr>
            <a:xfrm rot="16200000">
              <a:off x="3295431" y="2801721"/>
              <a:ext cx="6053671"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627"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629" name="Title Text"/>
          <p:cNvSpPr txBox="1">
            <a:spLocks noGrp="1"/>
          </p:cNvSpPr>
          <p:nvPr>
            <p:ph type="title"/>
          </p:nvPr>
        </p:nvSpPr>
        <p:spPr>
          <a:xfrm>
            <a:off x="1154954" y="1693333"/>
            <a:ext cx="3865135" cy="1735667"/>
          </a:xfrm>
          <a:prstGeom prst="rect">
            <a:avLst/>
          </a:prstGeom>
        </p:spPr>
        <p:txBody>
          <a:bodyPr anchor="b"/>
          <a:lstStyle>
            <a:lvl1pPr>
              <a:defRPr>
                <a:solidFill>
                  <a:srgbClr val="EBEBEB"/>
                </a:solidFill>
              </a:defRPr>
            </a:lvl1pPr>
          </a:lstStyle>
          <a:p>
            <a:r>
              <a:t>Title Text</a:t>
            </a:r>
          </a:p>
        </p:txBody>
      </p:sp>
      <p:sp>
        <p:nvSpPr>
          <p:cNvPr id="1630" name="Picture Placeholder 2"/>
          <p:cNvSpPr>
            <a:spLocks noGrp="1"/>
          </p:cNvSpPr>
          <p:nvPr>
            <p:ph type="pic" sz="quarter" idx="13"/>
          </p:nvPr>
        </p:nvSpPr>
        <p:spPr>
          <a:xfrm>
            <a:off x="6547870" y="1143000"/>
            <a:ext cx="3227194" cy="4572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1631" name="Body Level One…"/>
          <p:cNvSpPr txBox="1">
            <a:spLocks noGrp="1"/>
          </p:cNvSpPr>
          <p:nvPr>
            <p:ph type="body" sz="quarter" idx="1"/>
          </p:nvPr>
        </p:nvSpPr>
        <p:spPr>
          <a:xfrm>
            <a:off x="1154954" y="3657600"/>
            <a:ext cx="3859213" cy="1371600"/>
          </a:xfrm>
          <a:prstGeom prst="rect">
            <a:avLst/>
          </a:prstGeom>
        </p:spPr>
        <p:txBody>
          <a:bodyPr/>
          <a:lstStyle>
            <a:lvl1pPr marL="0" indent="0">
              <a:buClrTx/>
              <a:buSzTx/>
              <a:buNone/>
              <a:defRPr sz="1400">
                <a:solidFill>
                  <a:srgbClr val="EF53A5"/>
                </a:solidFill>
              </a:defRPr>
            </a:lvl1pPr>
            <a:lvl2pPr marL="0" indent="457200">
              <a:buClrTx/>
              <a:buSzTx/>
              <a:buNone/>
              <a:defRPr sz="1400">
                <a:solidFill>
                  <a:srgbClr val="EF53A5"/>
                </a:solidFill>
              </a:defRPr>
            </a:lvl2pPr>
            <a:lvl3pPr marL="0" indent="914400">
              <a:buClrTx/>
              <a:buSzTx/>
              <a:buNone/>
              <a:defRPr sz="1400">
                <a:solidFill>
                  <a:srgbClr val="EF53A5"/>
                </a:solidFill>
              </a:defRPr>
            </a:lvl3pPr>
            <a:lvl4pPr marL="0" indent="1371600">
              <a:buClrTx/>
              <a:buSzTx/>
              <a:buNone/>
              <a:defRPr sz="1400">
                <a:solidFill>
                  <a:srgbClr val="EF53A5"/>
                </a:solidFill>
              </a:defRPr>
            </a:lvl4pPr>
            <a:lvl5pPr marL="0" indent="1828800">
              <a:buClrTx/>
              <a:buSzTx/>
              <a:buNone/>
              <a:defRPr sz="1400">
                <a:solidFill>
                  <a:srgbClr val="EF53A5"/>
                </a:solidFill>
              </a:defRPr>
            </a:lvl5pPr>
          </a:lstStyle>
          <a:p>
            <a:r>
              <a:t>Body Level One</a:t>
            </a:r>
          </a:p>
          <a:p>
            <a:pPr lvl="1"/>
            <a:r>
              <a:t>Body Level Two</a:t>
            </a:r>
          </a:p>
          <a:p>
            <a:pPr lvl="2"/>
            <a:r>
              <a:t>Body Level Three</a:t>
            </a:r>
          </a:p>
          <a:p>
            <a:pPr lvl="3"/>
            <a:r>
              <a:t>Body Level Four</a:t>
            </a:r>
          </a:p>
          <a:p>
            <a:pPr lvl="4"/>
            <a:r>
              <a:t>Body Level Five</a:t>
            </a:r>
          </a:p>
        </p:txBody>
      </p:sp>
      <p:sp>
        <p:nvSpPr>
          <p:cNvPr id="1632" name="Rectangle 15"/>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633"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Panoramic Picture with Caption">
    <p:bg>
      <p:bgPr>
        <a:solidFill>
          <a:srgbClr val="FFFFFF"/>
        </a:solidFill>
        <a:effectLst/>
      </p:bgPr>
    </p:bg>
    <p:spTree>
      <p:nvGrpSpPr>
        <p:cNvPr id="1" name=""/>
        <p:cNvGrpSpPr/>
        <p:nvPr/>
      </p:nvGrpSpPr>
      <p:grpSpPr>
        <a:xfrm>
          <a:off x="0" y="0"/>
          <a:ext cx="0" cy="0"/>
          <a:chOff x="0" y="0"/>
          <a:chExt cx="0" cy="0"/>
        </a:xfrm>
      </p:grpSpPr>
      <p:grpSp>
        <p:nvGrpSpPr>
          <p:cNvPr id="1649" name="Group 7"/>
          <p:cNvGrpSpPr/>
          <p:nvPr/>
        </p:nvGrpSpPr>
        <p:grpSpPr>
          <a:xfrm>
            <a:off x="0" y="0"/>
            <a:ext cx="12192001" cy="6858000"/>
            <a:chOff x="0" y="0"/>
            <a:chExt cx="12192001" cy="6858000"/>
          </a:xfrm>
        </p:grpSpPr>
        <p:sp>
          <p:nvSpPr>
            <p:cNvPr id="1640" name="Rectangle 6"/>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641" name="Oval 12"/>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42" name="Oval 14"/>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43" name="Oval 17"/>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44" name="Oval 15"/>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45" name="Oval 16"/>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46"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647"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648"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650" name="Rectangle 20"/>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grpSp>
        <p:nvGrpSpPr>
          <p:cNvPr id="1660" name="Group 8"/>
          <p:cNvGrpSpPr/>
          <p:nvPr/>
        </p:nvGrpSpPr>
        <p:grpSpPr>
          <a:xfrm>
            <a:off x="0" y="0"/>
            <a:ext cx="12192001" cy="6858000"/>
            <a:chOff x="0" y="0"/>
            <a:chExt cx="12192001" cy="6858000"/>
          </a:xfrm>
        </p:grpSpPr>
        <p:sp>
          <p:nvSpPr>
            <p:cNvPr id="1651" name="Rectangle 12"/>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652" name="Oval 16"/>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53" name="Oval 17"/>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54" name="Oval 18"/>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55" name="Oval 19"/>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56" name="Oval 20"/>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57" name="Freeform 5"/>
            <p:cNvSpPr/>
            <p:nvPr/>
          </p:nvSpPr>
          <p:spPr>
            <a:xfrm rot="10371525">
              <a:off x="263766" y="4438251"/>
              <a:ext cx="3299408"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658" name="Freeform 5"/>
            <p:cNvSpPr/>
            <p:nvPr/>
          </p:nvSpPr>
          <p:spPr>
            <a:xfrm rot="10800000">
              <a:off x="459506" y="321129"/>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659"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661" name="Title Text"/>
          <p:cNvSpPr txBox="1">
            <a:spLocks noGrp="1"/>
          </p:cNvSpPr>
          <p:nvPr>
            <p:ph type="title"/>
          </p:nvPr>
        </p:nvSpPr>
        <p:spPr>
          <a:xfrm>
            <a:off x="1154954" y="4969926"/>
            <a:ext cx="8825659" cy="566739"/>
          </a:xfrm>
          <a:prstGeom prst="rect">
            <a:avLst/>
          </a:prstGeom>
        </p:spPr>
        <p:txBody>
          <a:bodyPr anchor="b"/>
          <a:lstStyle>
            <a:lvl1pPr>
              <a:defRPr sz="2400">
                <a:solidFill>
                  <a:srgbClr val="EBEBEB"/>
                </a:solidFill>
              </a:defRPr>
            </a:lvl1pPr>
          </a:lstStyle>
          <a:p>
            <a:r>
              <a:t>Title Text</a:t>
            </a:r>
          </a:p>
        </p:txBody>
      </p:sp>
      <p:sp>
        <p:nvSpPr>
          <p:cNvPr id="1662" name="Picture Placeholder 2"/>
          <p:cNvSpPr>
            <a:spLocks noGrp="1"/>
          </p:cNvSpPr>
          <p:nvPr>
            <p:ph type="pic" sz="half" idx="13"/>
          </p:nvPr>
        </p:nvSpPr>
        <p:spPr>
          <a:xfrm>
            <a:off x="1154954" y="685800"/>
            <a:ext cx="8825659" cy="3429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1663" name="Body Level One…"/>
          <p:cNvSpPr txBox="1">
            <a:spLocks noGrp="1"/>
          </p:cNvSpPr>
          <p:nvPr>
            <p:ph type="body" sz="quarter" idx="1"/>
          </p:nvPr>
        </p:nvSpPr>
        <p:spPr>
          <a:xfrm>
            <a:off x="1154954" y="5536665"/>
            <a:ext cx="8825659" cy="493713"/>
          </a:xfrm>
          <a:prstGeom prst="rect">
            <a:avLst/>
          </a:prstGeom>
        </p:spPr>
        <p:txBody>
          <a:bodyPr/>
          <a:lstStyle>
            <a:lvl1pPr marL="0" indent="0">
              <a:buClrTx/>
              <a:buSzTx/>
              <a:buNone/>
              <a:defRPr sz="1200">
                <a:solidFill>
                  <a:srgbClr val="EF53A5"/>
                </a:solidFill>
              </a:defRPr>
            </a:lvl1pPr>
            <a:lvl2pPr marL="0" indent="457200">
              <a:buClrTx/>
              <a:buSzTx/>
              <a:buNone/>
              <a:defRPr sz="1200">
                <a:solidFill>
                  <a:srgbClr val="EF53A5"/>
                </a:solidFill>
              </a:defRPr>
            </a:lvl2pPr>
            <a:lvl3pPr marL="0" indent="914400">
              <a:buClrTx/>
              <a:buSzTx/>
              <a:buNone/>
              <a:defRPr sz="1200">
                <a:solidFill>
                  <a:srgbClr val="EF53A5"/>
                </a:solidFill>
              </a:defRPr>
            </a:lvl3pPr>
            <a:lvl4pPr marL="0" indent="1371600">
              <a:buClrTx/>
              <a:buSzTx/>
              <a:buNone/>
              <a:defRPr sz="1200">
                <a:solidFill>
                  <a:srgbClr val="EF53A5"/>
                </a:solidFill>
              </a:defRPr>
            </a:lvl4pPr>
            <a:lvl5pPr marL="0" indent="1828800">
              <a:buClrTx/>
              <a:buSzTx/>
              <a:buNone/>
              <a:defRPr sz="1200">
                <a:solidFill>
                  <a:srgbClr val="EF53A5"/>
                </a:solidFill>
              </a:defRPr>
            </a:lvl5pPr>
          </a:lstStyle>
          <a:p>
            <a:r>
              <a:t>Body Level One</a:t>
            </a:r>
          </a:p>
          <a:p>
            <a:pPr lvl="1"/>
            <a:r>
              <a:t>Body Level Two</a:t>
            </a:r>
          </a:p>
          <a:p>
            <a:pPr lvl="2"/>
            <a:r>
              <a:t>Body Level Three</a:t>
            </a:r>
          </a:p>
          <a:p>
            <a:pPr lvl="3"/>
            <a:r>
              <a:t>Body Level Four</a:t>
            </a:r>
          </a:p>
          <a:p>
            <a:pPr lvl="4"/>
            <a:r>
              <a:t>Body Level Five</a:t>
            </a:r>
          </a:p>
        </p:txBody>
      </p:sp>
      <p:sp>
        <p:nvSpPr>
          <p:cNvPr id="1664" name="Rectangle 15"/>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665"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itle and Caption">
    <p:bg>
      <p:bgPr>
        <a:solidFill>
          <a:srgbClr val="FFFFFF"/>
        </a:solidFill>
        <a:effectLst/>
      </p:bgPr>
    </p:bg>
    <p:spTree>
      <p:nvGrpSpPr>
        <p:cNvPr id="1" name=""/>
        <p:cNvGrpSpPr/>
        <p:nvPr/>
      </p:nvGrpSpPr>
      <p:grpSpPr>
        <a:xfrm>
          <a:off x="0" y="0"/>
          <a:ext cx="0" cy="0"/>
          <a:chOff x="0" y="0"/>
          <a:chExt cx="0" cy="0"/>
        </a:xfrm>
      </p:grpSpPr>
      <p:grpSp>
        <p:nvGrpSpPr>
          <p:cNvPr id="1681" name="Group 6"/>
          <p:cNvGrpSpPr/>
          <p:nvPr/>
        </p:nvGrpSpPr>
        <p:grpSpPr>
          <a:xfrm>
            <a:off x="0" y="0"/>
            <a:ext cx="12192001" cy="6858000"/>
            <a:chOff x="0" y="0"/>
            <a:chExt cx="12192001" cy="6858000"/>
          </a:xfrm>
        </p:grpSpPr>
        <p:sp>
          <p:nvSpPr>
            <p:cNvPr id="1672" name="Rectangle 10"/>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673" name="Oval 13"/>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74" name="Oval 14"/>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75" name="Oval 15"/>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76" name="Oval 17"/>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77" name="Oval 18"/>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78" name="Freeform 5"/>
            <p:cNvSpPr/>
            <p:nvPr/>
          </p:nvSpPr>
          <p:spPr>
            <a:xfrm rot="21010067">
              <a:off x="8490951" y="2714874"/>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679" name="Freeform 5"/>
            <p:cNvSpPr/>
            <p:nvPr/>
          </p:nvSpPr>
          <p:spPr>
            <a:xfrm>
              <a:off x="455612" y="2801318"/>
              <a:ext cx="11277601" cy="36026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97"/>
                  </a:lnTo>
                  <a:lnTo>
                    <a:pt x="21600" y="21600"/>
                  </a:lnTo>
                  <a:lnTo>
                    <a:pt x="21600" y="11"/>
                  </a:lnTo>
                  <a:lnTo>
                    <a:pt x="21110" y="247"/>
                  </a:lnTo>
                  <a:lnTo>
                    <a:pt x="20622" y="476"/>
                  </a:lnTo>
                  <a:lnTo>
                    <a:pt x="20131" y="696"/>
                  </a:lnTo>
                  <a:lnTo>
                    <a:pt x="19639" y="886"/>
                  </a:lnTo>
                  <a:lnTo>
                    <a:pt x="19148" y="1076"/>
                  </a:lnTo>
                  <a:lnTo>
                    <a:pt x="18656" y="1256"/>
                  </a:lnTo>
                  <a:lnTo>
                    <a:pt x="18170" y="1408"/>
                  </a:lnTo>
                  <a:lnTo>
                    <a:pt x="17677" y="1552"/>
                  </a:lnTo>
                  <a:lnTo>
                    <a:pt x="17187" y="1685"/>
                  </a:lnTo>
                  <a:lnTo>
                    <a:pt x="16705" y="1800"/>
                  </a:lnTo>
                  <a:lnTo>
                    <a:pt x="16217" y="1914"/>
                  </a:lnTo>
                  <a:lnTo>
                    <a:pt x="15736" y="2009"/>
                  </a:lnTo>
                  <a:lnTo>
                    <a:pt x="15254" y="2085"/>
                  </a:lnTo>
                  <a:lnTo>
                    <a:pt x="14774" y="2161"/>
                  </a:lnTo>
                  <a:lnTo>
                    <a:pt x="14299" y="2226"/>
                  </a:lnTo>
                  <a:lnTo>
                    <a:pt x="13828" y="2275"/>
                  </a:lnTo>
                  <a:lnTo>
                    <a:pt x="13357" y="2313"/>
                  </a:lnTo>
                  <a:lnTo>
                    <a:pt x="12891" y="2351"/>
                  </a:lnTo>
                  <a:lnTo>
                    <a:pt x="11971" y="2389"/>
                  </a:lnTo>
                  <a:lnTo>
                    <a:pt x="11517" y="2398"/>
                  </a:lnTo>
                  <a:lnTo>
                    <a:pt x="11068" y="2389"/>
                  </a:lnTo>
                  <a:lnTo>
                    <a:pt x="10623" y="2389"/>
                  </a:lnTo>
                  <a:lnTo>
                    <a:pt x="10182" y="2370"/>
                  </a:lnTo>
                  <a:lnTo>
                    <a:pt x="9750" y="2340"/>
                  </a:lnTo>
                  <a:lnTo>
                    <a:pt x="9323" y="2313"/>
                  </a:lnTo>
                  <a:lnTo>
                    <a:pt x="8904" y="2283"/>
                  </a:lnTo>
                  <a:lnTo>
                    <a:pt x="8487" y="2237"/>
                  </a:lnTo>
                  <a:lnTo>
                    <a:pt x="8076" y="2188"/>
                  </a:lnTo>
                  <a:lnTo>
                    <a:pt x="7674" y="2142"/>
                  </a:lnTo>
                  <a:lnTo>
                    <a:pt x="6890" y="2017"/>
                  </a:lnTo>
                  <a:lnTo>
                    <a:pt x="6139" y="1884"/>
                  </a:lnTo>
                  <a:lnTo>
                    <a:pt x="5417" y="1742"/>
                  </a:lnTo>
                  <a:lnTo>
                    <a:pt x="4735" y="1590"/>
                  </a:lnTo>
                  <a:lnTo>
                    <a:pt x="4082" y="1427"/>
                  </a:lnTo>
                  <a:lnTo>
                    <a:pt x="3478" y="1256"/>
                  </a:lnTo>
                  <a:lnTo>
                    <a:pt x="2910" y="1085"/>
                  </a:lnTo>
                  <a:lnTo>
                    <a:pt x="2387" y="913"/>
                  </a:lnTo>
                  <a:lnTo>
                    <a:pt x="1907" y="753"/>
                  </a:lnTo>
                  <a:lnTo>
                    <a:pt x="1482" y="601"/>
                  </a:lnTo>
                  <a:lnTo>
                    <a:pt x="1097" y="457"/>
                  </a:lnTo>
                  <a:lnTo>
                    <a:pt x="773" y="334"/>
                  </a:lnTo>
                  <a:lnTo>
                    <a:pt x="501" y="220"/>
                  </a:lnTo>
                  <a:lnTo>
                    <a:pt x="127" y="57"/>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680"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682" name="Title Text"/>
          <p:cNvSpPr txBox="1">
            <a:spLocks noGrp="1"/>
          </p:cNvSpPr>
          <p:nvPr>
            <p:ph type="title"/>
          </p:nvPr>
        </p:nvSpPr>
        <p:spPr>
          <a:xfrm>
            <a:off x="1148797" y="1063416"/>
            <a:ext cx="8831817" cy="1372987"/>
          </a:xfrm>
          <a:prstGeom prst="rect">
            <a:avLst/>
          </a:prstGeom>
        </p:spPr>
        <p:txBody>
          <a:bodyPr anchor="ctr"/>
          <a:lstStyle>
            <a:lvl1pPr>
              <a:defRPr sz="4000">
                <a:solidFill>
                  <a:srgbClr val="EBEBEB"/>
                </a:solidFill>
              </a:defRPr>
            </a:lvl1pPr>
          </a:lstStyle>
          <a:p>
            <a:r>
              <a:t>Title Text</a:t>
            </a:r>
          </a:p>
        </p:txBody>
      </p:sp>
      <p:sp>
        <p:nvSpPr>
          <p:cNvPr id="1683" name="Body Level One…"/>
          <p:cNvSpPr txBox="1">
            <a:spLocks noGrp="1"/>
          </p:cNvSpPr>
          <p:nvPr>
            <p:ph type="body" sz="half" idx="1"/>
          </p:nvPr>
        </p:nvSpPr>
        <p:spPr>
          <a:xfrm>
            <a:off x="1154954" y="3543300"/>
            <a:ext cx="8825659" cy="2476500"/>
          </a:xfrm>
          <a:prstGeom prst="rect">
            <a:avLst/>
          </a:prstGeom>
        </p:spPr>
        <p:txBody>
          <a:bodyPr anchor="ctr"/>
          <a:lstStyle>
            <a:lvl1pPr marL="0" indent="0">
              <a:buClrTx/>
              <a:buSzTx/>
              <a:buNone/>
            </a:lvl1pPr>
            <a:lvl2pPr marL="0" indent="457200">
              <a:buClrTx/>
              <a:buSzTx/>
              <a:buNone/>
            </a:lvl2pPr>
            <a:lvl3pPr marL="0" indent="914400">
              <a:buClrTx/>
              <a:buSzTx/>
              <a:buNone/>
            </a:lvl3pPr>
            <a:lvl4pPr marL="0" indent="1371600">
              <a:buClrTx/>
              <a:buSzTx/>
              <a:buNone/>
            </a:lvl4pPr>
            <a:lvl5pPr marL="0" indent="1828800">
              <a:buClrTx/>
              <a:buSzTx/>
              <a:buNone/>
            </a:lvl5pPr>
          </a:lstStyle>
          <a:p>
            <a:r>
              <a:t>Body Level One</a:t>
            </a:r>
          </a:p>
          <a:p>
            <a:pPr lvl="1"/>
            <a:r>
              <a:t>Body Level Two</a:t>
            </a:r>
          </a:p>
          <a:p>
            <a:pPr lvl="2"/>
            <a:r>
              <a:t>Body Level Three</a:t>
            </a:r>
          </a:p>
          <a:p>
            <a:pPr lvl="3"/>
            <a:r>
              <a:t>Body Level Four</a:t>
            </a:r>
          </a:p>
          <a:p>
            <a:pPr lvl="4"/>
            <a:r>
              <a:t>Body Level Five</a:t>
            </a:r>
          </a:p>
        </p:txBody>
      </p:sp>
      <p:sp>
        <p:nvSpPr>
          <p:cNvPr id="1684" name="Rectangle 12"/>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685"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Quote with Caption">
    <p:bg>
      <p:bgPr>
        <a:solidFill>
          <a:srgbClr val="FFFFFF"/>
        </a:solidFill>
        <a:effectLst/>
      </p:bgPr>
    </p:bg>
    <p:spTree>
      <p:nvGrpSpPr>
        <p:cNvPr id="1" name=""/>
        <p:cNvGrpSpPr/>
        <p:nvPr/>
      </p:nvGrpSpPr>
      <p:grpSpPr>
        <a:xfrm>
          <a:off x="0" y="0"/>
          <a:ext cx="0" cy="0"/>
          <a:chOff x="0" y="0"/>
          <a:chExt cx="0" cy="0"/>
        </a:xfrm>
      </p:grpSpPr>
      <p:grpSp>
        <p:nvGrpSpPr>
          <p:cNvPr id="1701" name="Group 2"/>
          <p:cNvGrpSpPr/>
          <p:nvPr/>
        </p:nvGrpSpPr>
        <p:grpSpPr>
          <a:xfrm>
            <a:off x="0" y="0"/>
            <a:ext cx="12192001" cy="6858000"/>
            <a:chOff x="0" y="0"/>
            <a:chExt cx="12192001" cy="6858000"/>
          </a:xfrm>
        </p:grpSpPr>
        <p:sp>
          <p:nvSpPr>
            <p:cNvPr id="1692" name="Rectangle 16"/>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693" name="Oval 19"/>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94" name="Oval 21"/>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95" name="Oval 22"/>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96" name="Oval 23"/>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97" name="Oval 24"/>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98" name="Freeform 5"/>
            <p:cNvSpPr/>
            <p:nvPr/>
          </p:nvSpPr>
          <p:spPr>
            <a:xfrm rot="21010067">
              <a:off x="8490951" y="4185117"/>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699" name="Freeform 5"/>
            <p:cNvSpPr/>
            <p:nvPr/>
          </p:nvSpPr>
          <p:spPr>
            <a:xfrm>
              <a:off x="455612" y="4241801"/>
              <a:ext cx="11277601" cy="23371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6"/>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4"/>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700"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702" name="TextBox 15"/>
          <p:cNvSpPr txBox="1"/>
          <p:nvPr/>
        </p:nvSpPr>
        <p:spPr>
          <a:xfrm>
            <a:off x="927285" y="607335"/>
            <a:ext cx="710473" cy="14485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9600">
                <a:solidFill>
                  <a:srgbClr val="EF53A5"/>
                </a:solidFill>
                <a:latin typeface="Arial"/>
                <a:ea typeface="Arial"/>
                <a:cs typeface="Arial"/>
                <a:sym typeface="Arial"/>
              </a:defRPr>
            </a:lvl1pPr>
          </a:lstStyle>
          <a:p>
            <a:r>
              <a:t>“</a:t>
            </a:r>
          </a:p>
        </p:txBody>
      </p:sp>
      <p:sp>
        <p:nvSpPr>
          <p:cNvPr id="1703" name="TextBox 12"/>
          <p:cNvSpPr txBox="1"/>
          <p:nvPr/>
        </p:nvSpPr>
        <p:spPr>
          <a:xfrm>
            <a:off x="9930177" y="2613786"/>
            <a:ext cx="561324" cy="14485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9600">
                <a:solidFill>
                  <a:srgbClr val="EF53A5"/>
                </a:solidFill>
                <a:latin typeface="Arial"/>
                <a:ea typeface="Arial"/>
                <a:cs typeface="Arial"/>
                <a:sym typeface="Arial"/>
              </a:defRPr>
            </a:lvl1pPr>
          </a:lstStyle>
          <a:p>
            <a:r>
              <a:t>”</a:t>
            </a:r>
          </a:p>
        </p:txBody>
      </p:sp>
      <p:sp>
        <p:nvSpPr>
          <p:cNvPr id="1704" name="Title Text"/>
          <p:cNvSpPr txBox="1">
            <a:spLocks noGrp="1"/>
          </p:cNvSpPr>
          <p:nvPr>
            <p:ph type="title"/>
          </p:nvPr>
        </p:nvSpPr>
        <p:spPr>
          <a:xfrm>
            <a:off x="1581877" y="982134"/>
            <a:ext cx="8453907" cy="2696632"/>
          </a:xfrm>
          <a:prstGeom prst="rect">
            <a:avLst/>
          </a:prstGeom>
        </p:spPr>
        <p:txBody>
          <a:bodyPr anchor="ctr"/>
          <a:lstStyle>
            <a:lvl1pPr>
              <a:defRPr sz="4000">
                <a:solidFill>
                  <a:srgbClr val="EBEBEB"/>
                </a:solidFill>
              </a:defRPr>
            </a:lvl1pPr>
          </a:lstStyle>
          <a:p>
            <a:r>
              <a:t>Title Text</a:t>
            </a:r>
          </a:p>
        </p:txBody>
      </p:sp>
      <p:sp>
        <p:nvSpPr>
          <p:cNvPr id="1705" name="Body Level One…"/>
          <p:cNvSpPr txBox="1">
            <a:spLocks noGrp="1"/>
          </p:cNvSpPr>
          <p:nvPr>
            <p:ph type="body" sz="quarter" idx="1"/>
          </p:nvPr>
        </p:nvSpPr>
        <p:spPr>
          <a:xfrm>
            <a:off x="1945944" y="3678766"/>
            <a:ext cx="7731220" cy="342175"/>
          </a:xfrm>
          <a:prstGeom prst="rect">
            <a:avLst/>
          </a:prstGeom>
        </p:spPr>
        <p:txBody>
          <a:bodyPr/>
          <a:lstStyle>
            <a:lvl1pPr marL="0" indent="0">
              <a:buClrTx/>
              <a:buSzTx/>
              <a:buNone/>
              <a:defRPr sz="1400" cap="small">
                <a:solidFill>
                  <a:srgbClr val="EF53A5"/>
                </a:solidFill>
              </a:defRPr>
            </a:lvl1pPr>
            <a:lvl2pPr marL="0" indent="457200">
              <a:buClrTx/>
              <a:buSzTx/>
              <a:buNone/>
              <a:defRPr sz="1400" cap="small">
                <a:solidFill>
                  <a:srgbClr val="EF53A5"/>
                </a:solidFill>
              </a:defRPr>
            </a:lvl2pPr>
            <a:lvl3pPr marL="0" indent="914400">
              <a:buClrTx/>
              <a:buSzTx/>
              <a:buNone/>
              <a:defRPr sz="1400" cap="small">
                <a:solidFill>
                  <a:srgbClr val="EF53A5"/>
                </a:solidFill>
              </a:defRPr>
            </a:lvl3pPr>
            <a:lvl4pPr marL="0" indent="1371600">
              <a:buClrTx/>
              <a:buSzTx/>
              <a:buNone/>
              <a:defRPr sz="1400" cap="small">
                <a:solidFill>
                  <a:srgbClr val="EF53A5"/>
                </a:solidFill>
              </a:defRPr>
            </a:lvl4pPr>
            <a:lvl5pPr marL="0" indent="1828800">
              <a:buClrTx/>
              <a:buSzTx/>
              <a:buNone/>
              <a:defRPr sz="1400" cap="small">
                <a:solidFill>
                  <a:srgbClr val="EF53A5"/>
                </a:solidFill>
              </a:defRPr>
            </a:lvl5pPr>
          </a:lstStyle>
          <a:p>
            <a:r>
              <a:t>Body Level One</a:t>
            </a:r>
          </a:p>
          <a:p>
            <a:pPr lvl="1"/>
            <a:r>
              <a:t>Body Level Two</a:t>
            </a:r>
          </a:p>
          <a:p>
            <a:pPr lvl="2"/>
            <a:r>
              <a:t>Body Level Three</a:t>
            </a:r>
          </a:p>
          <a:p>
            <a:pPr lvl="3"/>
            <a:r>
              <a:t>Body Level Four</a:t>
            </a:r>
          </a:p>
          <a:p>
            <a:pPr lvl="4"/>
            <a:r>
              <a:t>Body Level Five</a:t>
            </a:r>
          </a:p>
        </p:txBody>
      </p:sp>
      <p:sp>
        <p:nvSpPr>
          <p:cNvPr id="1706" name="Text Placeholder 3"/>
          <p:cNvSpPr>
            <a:spLocks noGrp="1"/>
          </p:cNvSpPr>
          <p:nvPr>
            <p:ph type="body" sz="quarter" idx="13"/>
          </p:nvPr>
        </p:nvSpPr>
        <p:spPr>
          <a:xfrm>
            <a:off x="1154954" y="5029198"/>
            <a:ext cx="9244897" cy="997858"/>
          </a:xfrm>
          <a:prstGeom prst="rect">
            <a:avLst/>
          </a:prstGeom>
        </p:spPr>
        <p:txBody>
          <a:bodyPr anchor="ctr"/>
          <a:lstStyle/>
          <a:p>
            <a:pPr marL="0" indent="0">
              <a:buClrTx/>
              <a:buSzTx/>
              <a:buNone/>
              <a:defRPr sz="1400"/>
            </a:pPr>
            <a:endParaRPr/>
          </a:p>
        </p:txBody>
      </p:sp>
      <p:sp>
        <p:nvSpPr>
          <p:cNvPr id="1707" name="Rectangle 18"/>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708"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Name Card">
    <p:bg>
      <p:bgPr>
        <a:solidFill>
          <a:srgbClr val="FFFFFF"/>
        </a:solidFill>
        <a:effectLst/>
      </p:bgPr>
    </p:bg>
    <p:spTree>
      <p:nvGrpSpPr>
        <p:cNvPr id="1" name=""/>
        <p:cNvGrpSpPr/>
        <p:nvPr/>
      </p:nvGrpSpPr>
      <p:grpSpPr>
        <a:xfrm>
          <a:off x="0" y="0"/>
          <a:ext cx="0" cy="0"/>
          <a:chOff x="0" y="0"/>
          <a:chExt cx="0" cy="0"/>
        </a:xfrm>
      </p:grpSpPr>
      <p:grpSp>
        <p:nvGrpSpPr>
          <p:cNvPr id="1724" name="Group 8"/>
          <p:cNvGrpSpPr/>
          <p:nvPr/>
        </p:nvGrpSpPr>
        <p:grpSpPr>
          <a:xfrm>
            <a:off x="0" y="0"/>
            <a:ext cx="12192001" cy="6858000"/>
            <a:chOff x="0" y="0"/>
            <a:chExt cx="12192001" cy="6858000"/>
          </a:xfrm>
        </p:grpSpPr>
        <p:sp>
          <p:nvSpPr>
            <p:cNvPr id="1715" name="Rectangle 10"/>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716" name="Oval 14"/>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17" name="Oval 15"/>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18" name="Oval 16"/>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19" name="Oval 17"/>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20" name="Oval 18"/>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21" name="Freeform 5"/>
            <p:cNvSpPr/>
            <p:nvPr/>
          </p:nvSpPr>
          <p:spPr>
            <a:xfrm rot="21010067">
              <a:off x="8490951" y="4193583"/>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722" name="Freeform 5"/>
            <p:cNvSpPr/>
            <p:nvPr/>
          </p:nvSpPr>
          <p:spPr>
            <a:xfrm>
              <a:off x="455612" y="4241801"/>
              <a:ext cx="11277601" cy="23371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6"/>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4"/>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723"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725" name="Title Text"/>
          <p:cNvSpPr txBox="1">
            <a:spLocks noGrp="1"/>
          </p:cNvSpPr>
          <p:nvPr>
            <p:ph type="title"/>
          </p:nvPr>
        </p:nvSpPr>
        <p:spPr>
          <a:xfrm>
            <a:off x="1154954" y="2370666"/>
            <a:ext cx="8825660" cy="1822515"/>
          </a:xfrm>
          <a:prstGeom prst="rect">
            <a:avLst/>
          </a:prstGeom>
        </p:spPr>
        <p:txBody>
          <a:bodyPr anchor="b"/>
          <a:lstStyle>
            <a:lvl1pPr>
              <a:defRPr sz="4000">
                <a:solidFill>
                  <a:srgbClr val="EBEBEB"/>
                </a:solidFill>
              </a:defRPr>
            </a:lvl1pPr>
          </a:lstStyle>
          <a:p>
            <a:r>
              <a:t>Title Text</a:t>
            </a:r>
          </a:p>
        </p:txBody>
      </p:sp>
      <p:sp>
        <p:nvSpPr>
          <p:cNvPr id="1726" name="Body Level One…"/>
          <p:cNvSpPr txBox="1">
            <a:spLocks noGrp="1"/>
          </p:cNvSpPr>
          <p:nvPr>
            <p:ph type="body" sz="quarter" idx="1"/>
          </p:nvPr>
        </p:nvSpPr>
        <p:spPr>
          <a:xfrm>
            <a:off x="1154954" y="5024966"/>
            <a:ext cx="8825659" cy="860401"/>
          </a:xfrm>
          <a:prstGeom prst="rect">
            <a:avLst/>
          </a:prstGeom>
        </p:spPr>
        <p:txBody>
          <a:bodyPr/>
          <a:lstStyle>
            <a:lvl1pPr marL="0" indent="0">
              <a:buClrTx/>
              <a:buSzTx/>
              <a:buNone/>
              <a:defRPr sz="2000">
                <a:solidFill>
                  <a:srgbClr val="EF53A5"/>
                </a:solidFill>
              </a:defRPr>
            </a:lvl1pPr>
            <a:lvl2pPr marL="0" indent="457200">
              <a:buClrTx/>
              <a:buSzTx/>
              <a:buNone/>
              <a:defRPr sz="2000">
                <a:solidFill>
                  <a:srgbClr val="EF53A5"/>
                </a:solidFill>
              </a:defRPr>
            </a:lvl2pPr>
            <a:lvl3pPr marL="0" indent="914400">
              <a:buClrTx/>
              <a:buSzTx/>
              <a:buNone/>
              <a:defRPr sz="2000">
                <a:solidFill>
                  <a:srgbClr val="EF53A5"/>
                </a:solidFill>
              </a:defRPr>
            </a:lvl3pPr>
            <a:lvl4pPr marL="0" indent="1371600">
              <a:buClrTx/>
              <a:buSzTx/>
              <a:buNone/>
              <a:defRPr sz="2000">
                <a:solidFill>
                  <a:srgbClr val="EF53A5"/>
                </a:solidFill>
              </a:defRPr>
            </a:lvl4pPr>
            <a:lvl5pPr marL="0" indent="1828800">
              <a:buClrTx/>
              <a:buSzTx/>
              <a:buNone/>
              <a:defRPr sz="2000">
                <a:solidFill>
                  <a:srgbClr val="EF53A5"/>
                </a:solidFill>
              </a:defRPr>
            </a:lvl5pPr>
          </a:lstStyle>
          <a:p>
            <a:r>
              <a:t>Body Level One</a:t>
            </a:r>
          </a:p>
          <a:p>
            <a:pPr lvl="1"/>
            <a:r>
              <a:t>Body Level Two</a:t>
            </a:r>
          </a:p>
          <a:p>
            <a:pPr lvl="2"/>
            <a:r>
              <a:t>Body Level Three</a:t>
            </a:r>
          </a:p>
          <a:p>
            <a:pPr lvl="3"/>
            <a:r>
              <a:t>Body Level Four</a:t>
            </a:r>
          </a:p>
          <a:p>
            <a:pPr lvl="4"/>
            <a:r>
              <a:t>Body Level Five</a:t>
            </a:r>
          </a:p>
        </p:txBody>
      </p:sp>
      <p:sp>
        <p:nvSpPr>
          <p:cNvPr id="1727" name="Rectangle 13"/>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728"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3 Column">
    <p:bg>
      <p:bgPr>
        <a:solidFill>
          <a:srgbClr val="FFFFFF"/>
        </a:solidFill>
        <a:effectLst/>
      </p:bgPr>
    </p:bg>
    <p:spTree>
      <p:nvGrpSpPr>
        <p:cNvPr id="1" name=""/>
        <p:cNvGrpSpPr/>
        <p:nvPr/>
      </p:nvGrpSpPr>
      <p:grpSpPr>
        <a:xfrm>
          <a:off x="0" y="0"/>
          <a:ext cx="0" cy="0"/>
          <a:chOff x="0" y="0"/>
          <a:chExt cx="0" cy="0"/>
        </a:xfrm>
      </p:grpSpPr>
      <p:grpSp>
        <p:nvGrpSpPr>
          <p:cNvPr id="1744" name="Group 7"/>
          <p:cNvGrpSpPr/>
          <p:nvPr/>
        </p:nvGrpSpPr>
        <p:grpSpPr>
          <a:xfrm>
            <a:off x="0" y="0"/>
            <a:ext cx="12192001" cy="6858000"/>
            <a:chOff x="0" y="0"/>
            <a:chExt cx="12192001" cy="6858000"/>
          </a:xfrm>
        </p:grpSpPr>
        <p:sp>
          <p:nvSpPr>
            <p:cNvPr id="1735" name="Rectangle 6"/>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736" name="Oval 12"/>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37" name="Oval 14"/>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38" name="Oval 17"/>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39" name="Oval 15"/>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40" name="Oval 16"/>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41"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742"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743"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745" name="Rectangle 20"/>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746" name="Title Text"/>
          <p:cNvSpPr txBox="1">
            <a:spLocks noGrp="1"/>
          </p:cNvSpPr>
          <p:nvPr>
            <p:ph type="title"/>
          </p:nvPr>
        </p:nvSpPr>
        <p:spPr>
          <a:xfrm>
            <a:off x="1154954" y="973667"/>
            <a:ext cx="8825659" cy="706966"/>
          </a:xfrm>
          <a:prstGeom prst="rect">
            <a:avLst/>
          </a:prstGeom>
        </p:spPr>
        <p:txBody>
          <a:bodyPr anchor="ctr"/>
          <a:lstStyle>
            <a:lvl1pPr>
              <a:defRPr>
                <a:solidFill>
                  <a:srgbClr val="EBEBEB"/>
                </a:solidFill>
              </a:defRPr>
            </a:lvl1pPr>
          </a:lstStyle>
          <a:p>
            <a:r>
              <a:t>Title Text</a:t>
            </a:r>
          </a:p>
        </p:txBody>
      </p:sp>
      <p:sp>
        <p:nvSpPr>
          <p:cNvPr id="1747" name="Body Level One…"/>
          <p:cNvSpPr txBox="1">
            <a:spLocks noGrp="1"/>
          </p:cNvSpPr>
          <p:nvPr>
            <p:ph type="body" sz="quarter" idx="1"/>
          </p:nvPr>
        </p:nvSpPr>
        <p:spPr>
          <a:xfrm>
            <a:off x="1154954" y="2603501"/>
            <a:ext cx="3141879" cy="576263"/>
          </a:xfrm>
          <a:prstGeom prst="rect">
            <a:avLst/>
          </a:prstGeom>
        </p:spPr>
        <p:txBody>
          <a:bodyPr anchor="b"/>
          <a:lstStyle>
            <a:lvl1pPr marL="0" indent="0">
              <a:buClrTx/>
              <a:buSzTx/>
              <a:buNone/>
              <a:defRPr sz="2400">
                <a:solidFill>
                  <a:srgbClr val="EF53A5"/>
                </a:solidFill>
              </a:defRPr>
            </a:lvl1pPr>
            <a:lvl2pPr marL="0" indent="457200">
              <a:buClrTx/>
              <a:buSzTx/>
              <a:buNone/>
              <a:defRPr sz="2400">
                <a:solidFill>
                  <a:srgbClr val="EF53A5"/>
                </a:solidFill>
              </a:defRPr>
            </a:lvl2pPr>
            <a:lvl3pPr marL="0" indent="914400">
              <a:buClrTx/>
              <a:buSzTx/>
              <a:buNone/>
              <a:defRPr sz="2400">
                <a:solidFill>
                  <a:srgbClr val="EF53A5"/>
                </a:solidFill>
              </a:defRPr>
            </a:lvl3pPr>
            <a:lvl4pPr marL="0" indent="1371600">
              <a:buClrTx/>
              <a:buSzTx/>
              <a:buNone/>
              <a:defRPr sz="2400">
                <a:solidFill>
                  <a:srgbClr val="EF53A5"/>
                </a:solidFill>
              </a:defRPr>
            </a:lvl4pPr>
            <a:lvl5pPr marL="0" indent="1828800">
              <a:buClrTx/>
              <a:buSzTx/>
              <a:buNone/>
              <a:defRPr sz="2400">
                <a:solidFill>
                  <a:srgbClr val="EF53A5"/>
                </a:solidFill>
              </a:defRPr>
            </a:lvl5pPr>
          </a:lstStyle>
          <a:p>
            <a:r>
              <a:t>Body Level One</a:t>
            </a:r>
          </a:p>
          <a:p>
            <a:pPr lvl="1"/>
            <a:r>
              <a:t>Body Level Two</a:t>
            </a:r>
          </a:p>
          <a:p>
            <a:pPr lvl="2"/>
            <a:r>
              <a:t>Body Level Three</a:t>
            </a:r>
          </a:p>
          <a:p>
            <a:pPr lvl="3"/>
            <a:r>
              <a:t>Body Level Four</a:t>
            </a:r>
          </a:p>
          <a:p>
            <a:pPr lvl="4"/>
            <a:r>
              <a:t>Body Level Five</a:t>
            </a:r>
          </a:p>
        </p:txBody>
      </p:sp>
      <p:sp>
        <p:nvSpPr>
          <p:cNvPr id="1748" name="Text Placeholder 3"/>
          <p:cNvSpPr>
            <a:spLocks noGrp="1"/>
          </p:cNvSpPr>
          <p:nvPr>
            <p:ph type="body" sz="quarter" idx="13"/>
          </p:nvPr>
        </p:nvSpPr>
        <p:spPr>
          <a:xfrm>
            <a:off x="1154952" y="3179764"/>
            <a:ext cx="3141880" cy="2847294"/>
          </a:xfrm>
          <a:prstGeom prst="rect">
            <a:avLst/>
          </a:prstGeom>
        </p:spPr>
        <p:txBody>
          <a:bodyPr/>
          <a:lstStyle/>
          <a:p>
            <a:pPr marL="0" indent="0">
              <a:buClrTx/>
              <a:buSzTx/>
              <a:buNone/>
              <a:defRPr sz="1400"/>
            </a:pPr>
            <a:endParaRPr/>
          </a:p>
        </p:txBody>
      </p:sp>
      <p:sp>
        <p:nvSpPr>
          <p:cNvPr id="1749" name="Text Placeholder 4"/>
          <p:cNvSpPr>
            <a:spLocks noGrp="1"/>
          </p:cNvSpPr>
          <p:nvPr>
            <p:ph type="body" sz="quarter" idx="14"/>
          </p:nvPr>
        </p:nvSpPr>
        <p:spPr>
          <a:xfrm>
            <a:off x="4512721" y="2603500"/>
            <a:ext cx="3147010" cy="576263"/>
          </a:xfrm>
          <a:prstGeom prst="rect">
            <a:avLst/>
          </a:prstGeom>
        </p:spPr>
        <p:txBody>
          <a:bodyPr anchor="b"/>
          <a:lstStyle/>
          <a:p>
            <a:pPr marL="0" indent="0">
              <a:buClrTx/>
              <a:buSzTx/>
              <a:buNone/>
              <a:defRPr sz="2400">
                <a:solidFill>
                  <a:srgbClr val="EF53A5"/>
                </a:solidFill>
              </a:defRPr>
            </a:pPr>
            <a:endParaRPr/>
          </a:p>
        </p:txBody>
      </p:sp>
      <p:sp>
        <p:nvSpPr>
          <p:cNvPr id="1750" name="Text Placeholder 3"/>
          <p:cNvSpPr>
            <a:spLocks noGrp="1"/>
          </p:cNvSpPr>
          <p:nvPr>
            <p:ph type="body" sz="quarter" idx="15"/>
          </p:nvPr>
        </p:nvSpPr>
        <p:spPr>
          <a:xfrm>
            <a:off x="4512721" y="3179763"/>
            <a:ext cx="3147010" cy="2847294"/>
          </a:xfrm>
          <a:prstGeom prst="rect">
            <a:avLst/>
          </a:prstGeom>
        </p:spPr>
        <p:txBody>
          <a:bodyPr/>
          <a:lstStyle/>
          <a:p>
            <a:pPr marL="0" indent="0">
              <a:buClrTx/>
              <a:buSzTx/>
              <a:buNone/>
              <a:defRPr sz="1400"/>
            </a:pPr>
            <a:endParaRPr/>
          </a:p>
        </p:txBody>
      </p:sp>
      <p:sp>
        <p:nvSpPr>
          <p:cNvPr id="1751" name="Text Placeholder 4"/>
          <p:cNvSpPr>
            <a:spLocks noGrp="1"/>
          </p:cNvSpPr>
          <p:nvPr>
            <p:ph type="body" sz="quarter" idx="16"/>
          </p:nvPr>
        </p:nvSpPr>
        <p:spPr>
          <a:xfrm>
            <a:off x="7888134" y="2603500"/>
            <a:ext cx="3145731" cy="576263"/>
          </a:xfrm>
          <a:prstGeom prst="rect">
            <a:avLst/>
          </a:prstGeom>
        </p:spPr>
        <p:txBody>
          <a:bodyPr anchor="b"/>
          <a:lstStyle/>
          <a:p>
            <a:pPr marL="0" indent="0">
              <a:buClrTx/>
              <a:buSzTx/>
              <a:buNone/>
              <a:defRPr sz="2400">
                <a:solidFill>
                  <a:srgbClr val="EF53A5"/>
                </a:solidFill>
              </a:defRPr>
            </a:pPr>
            <a:endParaRPr/>
          </a:p>
        </p:txBody>
      </p:sp>
      <p:sp>
        <p:nvSpPr>
          <p:cNvPr id="1752" name="Text Placeholder 3"/>
          <p:cNvSpPr>
            <a:spLocks noGrp="1"/>
          </p:cNvSpPr>
          <p:nvPr>
            <p:ph type="body" sz="quarter" idx="17"/>
          </p:nvPr>
        </p:nvSpPr>
        <p:spPr>
          <a:xfrm>
            <a:off x="7888329" y="3179761"/>
            <a:ext cx="3145537" cy="2847294"/>
          </a:xfrm>
          <a:prstGeom prst="rect">
            <a:avLst/>
          </a:prstGeom>
        </p:spPr>
        <p:txBody>
          <a:bodyPr/>
          <a:lstStyle/>
          <a:p>
            <a:pPr marL="0" indent="0">
              <a:buClrTx/>
              <a:buSzTx/>
              <a:buNone/>
              <a:defRPr sz="1400"/>
            </a:pPr>
            <a:endParaRPr/>
          </a:p>
        </p:txBody>
      </p:sp>
      <p:sp>
        <p:nvSpPr>
          <p:cNvPr id="1753" name="Straight Connector 16"/>
          <p:cNvSpPr/>
          <p:nvPr/>
        </p:nvSpPr>
        <p:spPr>
          <a:xfrm flipH="1">
            <a:off x="4403971" y="2569632"/>
            <a:ext cx="1" cy="3492499"/>
          </a:xfrm>
          <a:prstGeom prst="line">
            <a:avLst/>
          </a:prstGeom>
          <a:ln w="12700" cap="rnd">
            <a:solidFill>
              <a:srgbClr val="B31166">
                <a:alpha val="40000"/>
              </a:srgbClr>
            </a:solidFill>
          </a:ln>
        </p:spPr>
        <p:txBody>
          <a:bodyPr lIns="45719" rIns="45719"/>
          <a:lstStyle/>
          <a:p>
            <a:endParaRPr/>
          </a:p>
        </p:txBody>
      </p:sp>
      <p:sp>
        <p:nvSpPr>
          <p:cNvPr id="1754" name="Straight Connector 17"/>
          <p:cNvSpPr/>
          <p:nvPr/>
        </p:nvSpPr>
        <p:spPr>
          <a:xfrm>
            <a:off x="7772400" y="2569632"/>
            <a:ext cx="1" cy="3492499"/>
          </a:xfrm>
          <a:prstGeom prst="line">
            <a:avLst/>
          </a:prstGeom>
          <a:ln w="12700" cap="rnd">
            <a:solidFill>
              <a:srgbClr val="B31166">
                <a:alpha val="40000"/>
              </a:srgbClr>
            </a:solidFill>
          </a:ln>
        </p:spPr>
        <p:txBody>
          <a:bodyPr lIns="45719" rIns="45719"/>
          <a:lstStyle/>
          <a:p>
            <a:endParaRPr/>
          </a:p>
        </p:txBody>
      </p:sp>
      <p:sp>
        <p:nvSpPr>
          <p:cNvPr id="1755"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3 Picture Column">
    <p:bg>
      <p:bgPr>
        <a:solidFill>
          <a:srgbClr val="FFFFFF"/>
        </a:solidFill>
        <a:effectLst/>
      </p:bgPr>
    </p:bg>
    <p:spTree>
      <p:nvGrpSpPr>
        <p:cNvPr id="1" name=""/>
        <p:cNvGrpSpPr/>
        <p:nvPr/>
      </p:nvGrpSpPr>
      <p:grpSpPr>
        <a:xfrm>
          <a:off x="0" y="0"/>
          <a:ext cx="0" cy="0"/>
          <a:chOff x="0" y="0"/>
          <a:chExt cx="0" cy="0"/>
        </a:xfrm>
      </p:grpSpPr>
      <p:grpSp>
        <p:nvGrpSpPr>
          <p:cNvPr id="1771" name="Group 7"/>
          <p:cNvGrpSpPr/>
          <p:nvPr/>
        </p:nvGrpSpPr>
        <p:grpSpPr>
          <a:xfrm>
            <a:off x="0" y="0"/>
            <a:ext cx="12192001" cy="6858000"/>
            <a:chOff x="0" y="0"/>
            <a:chExt cx="12192001" cy="6858000"/>
          </a:xfrm>
        </p:grpSpPr>
        <p:sp>
          <p:nvSpPr>
            <p:cNvPr id="1762" name="Rectangle 6"/>
            <p:cNvSpPr/>
            <p:nvPr/>
          </p:nvSpPr>
          <p:spPr>
            <a:xfrm>
              <a:off x="0" y="0"/>
              <a:ext cx="12192000"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763" name="Oval 12"/>
            <p:cNvSpPr/>
            <p:nvPr/>
          </p:nvSpPr>
          <p:spPr>
            <a:xfrm>
              <a:off x="-1" y="2667000"/>
              <a:ext cx="4191001" cy="4191000"/>
            </a:xfrm>
            <a:prstGeom prst="ellipse">
              <a:avLst/>
            </a:prstGeom>
            <a:gradFill flip="none" rotWithShape="1">
              <a:gsLst>
                <a:gs pos="0">
                  <a:srgbClr val="9B6BF2">
                    <a:alpha val="11000"/>
                  </a:srgbClr>
                </a:gs>
                <a:gs pos="36000">
                  <a:srgbClr val="9B6BF2">
                    <a:alpha val="10000"/>
                  </a:srgbClr>
                </a:gs>
                <a:gs pos="75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64" name="Oval 14"/>
            <p:cNvSpPr/>
            <p:nvPr/>
          </p:nvSpPr>
          <p:spPr>
            <a:xfrm>
              <a:off x="-1" y="2895600"/>
              <a:ext cx="2362201" cy="2362200"/>
            </a:xfrm>
            <a:prstGeom prst="ellipse">
              <a:avLst/>
            </a:prstGeom>
            <a:gradFill flip="none" rotWithShape="1">
              <a:gsLst>
                <a:gs pos="0">
                  <a:srgbClr val="9B6BF2">
                    <a:alpha val="8000"/>
                  </a:srgbClr>
                </a:gs>
                <a:gs pos="36000">
                  <a:srgbClr val="9B6BF2">
                    <a:alpha val="8000"/>
                  </a:srgbClr>
                </a:gs>
                <a:gs pos="72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65" name="Oval 17"/>
            <p:cNvSpPr/>
            <p:nvPr/>
          </p:nvSpPr>
          <p:spPr>
            <a:xfrm>
              <a:off x="8609011" y="5867400"/>
              <a:ext cx="990601" cy="990600"/>
            </a:xfrm>
            <a:prstGeom prst="ellipse">
              <a:avLst/>
            </a:prstGeom>
            <a:gradFill flip="none" rotWithShape="1">
              <a:gsLst>
                <a:gs pos="0">
                  <a:srgbClr val="9B6BF2">
                    <a:alpha val="14000"/>
                  </a:srgbClr>
                </a:gs>
                <a:gs pos="36000">
                  <a:srgbClr val="9B6BF2">
                    <a:alpha val="7000"/>
                  </a:srgbClr>
                </a:gs>
                <a:gs pos="66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66" name="Oval 15"/>
            <p:cNvSpPr/>
            <p:nvPr/>
          </p:nvSpPr>
          <p:spPr>
            <a:xfrm>
              <a:off x="8609011" y="1676400"/>
              <a:ext cx="2819401" cy="2819400"/>
            </a:xfrm>
            <a:prstGeom prst="ellipse">
              <a:avLst/>
            </a:prstGeom>
            <a:gradFill flip="none" rotWithShape="1">
              <a:gsLst>
                <a:gs pos="0">
                  <a:srgbClr val="9B6BF2">
                    <a:alpha val="7000"/>
                  </a:srgbClr>
                </a:gs>
                <a:gs pos="36000">
                  <a:srgbClr val="9B6BF2">
                    <a:alpha val="6000"/>
                  </a:srgbClr>
                </a:gs>
                <a:gs pos="69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67" name="Oval 16"/>
            <p:cNvSpPr/>
            <p:nvPr/>
          </p:nvSpPr>
          <p:spPr>
            <a:xfrm>
              <a:off x="7999411" y="8463"/>
              <a:ext cx="1600201" cy="1600201"/>
            </a:xfrm>
            <a:prstGeom prst="ellipse">
              <a:avLst/>
            </a:prstGeom>
            <a:gradFill flip="none" rotWithShape="1">
              <a:gsLst>
                <a:gs pos="0">
                  <a:srgbClr val="9B6BF2">
                    <a:alpha val="14000"/>
                  </a:srgbClr>
                </a:gs>
                <a:gs pos="36000">
                  <a:srgbClr val="9B6BF2">
                    <a:alpha val="7000"/>
                  </a:srgbClr>
                </a:gs>
                <a:gs pos="73000">
                  <a:srgbClr val="9B6BF2">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68" name="Freeform 5"/>
            <p:cNvSpPr/>
            <p:nvPr/>
          </p:nvSpPr>
          <p:spPr>
            <a:xfrm rot="21010067">
              <a:off x="8490951" y="1797517"/>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w="12700" cap="flat">
              <a:noFill/>
              <a:miter lim="400000"/>
            </a:ln>
            <a:effectLst/>
          </p:spPr>
          <p:txBody>
            <a:bodyPr wrap="square" lIns="45719" tIns="45719" rIns="45719" bIns="45719" numCol="1" anchor="t">
              <a:noAutofit/>
            </a:bodyPr>
            <a:lstStyle/>
            <a:p>
              <a:endParaRPr/>
            </a:p>
          </p:txBody>
        </p:sp>
        <p:sp>
          <p:nvSpPr>
            <p:cNvPr id="1769" name="Freeform 5"/>
            <p:cNvSpPr/>
            <p:nvPr/>
          </p:nvSpPr>
          <p:spPr>
            <a:xfrm>
              <a:off x="459506" y="1866405"/>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770"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772" name="Rectangle 20"/>
          <p:cNvSpPr/>
          <p:nvPr/>
        </p:nvSpPr>
        <p:spPr>
          <a:xfrm>
            <a:off x="10437811" y="0"/>
            <a:ext cx="685801" cy="1143000"/>
          </a:xfrm>
          <a:prstGeom prst="rect">
            <a:avLst/>
          </a:prstGeom>
          <a:solidFill>
            <a:srgbClr val="B31166"/>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773" name="Title Text"/>
          <p:cNvSpPr txBox="1">
            <a:spLocks noGrp="1"/>
          </p:cNvSpPr>
          <p:nvPr>
            <p:ph type="title"/>
          </p:nvPr>
        </p:nvSpPr>
        <p:spPr>
          <a:xfrm>
            <a:off x="1154954" y="973667"/>
            <a:ext cx="8825659" cy="706966"/>
          </a:xfrm>
          <a:prstGeom prst="rect">
            <a:avLst/>
          </a:prstGeom>
        </p:spPr>
        <p:txBody>
          <a:bodyPr anchor="ctr"/>
          <a:lstStyle>
            <a:lvl1pPr>
              <a:defRPr>
                <a:solidFill>
                  <a:srgbClr val="EBEBEB"/>
                </a:solidFill>
              </a:defRPr>
            </a:lvl1pPr>
          </a:lstStyle>
          <a:p>
            <a:r>
              <a:t>Title Text</a:t>
            </a:r>
          </a:p>
        </p:txBody>
      </p:sp>
      <p:sp>
        <p:nvSpPr>
          <p:cNvPr id="1774" name="Body Level One…"/>
          <p:cNvSpPr txBox="1">
            <a:spLocks noGrp="1"/>
          </p:cNvSpPr>
          <p:nvPr>
            <p:ph type="body" sz="quarter" idx="1"/>
          </p:nvPr>
        </p:nvSpPr>
        <p:spPr>
          <a:xfrm>
            <a:off x="1154954" y="4532843"/>
            <a:ext cx="3050439" cy="576263"/>
          </a:xfrm>
          <a:prstGeom prst="rect">
            <a:avLst/>
          </a:prstGeom>
        </p:spPr>
        <p:txBody>
          <a:bodyPr anchor="b"/>
          <a:lstStyle>
            <a:lvl1pPr marL="0" indent="0">
              <a:buClrTx/>
              <a:buSzTx/>
              <a:buNone/>
              <a:defRPr sz="2400">
                <a:solidFill>
                  <a:srgbClr val="EF53A5"/>
                </a:solidFill>
              </a:defRPr>
            </a:lvl1pPr>
            <a:lvl2pPr marL="0" indent="457200">
              <a:buClrTx/>
              <a:buSzTx/>
              <a:buNone/>
              <a:defRPr sz="2400">
                <a:solidFill>
                  <a:srgbClr val="EF53A5"/>
                </a:solidFill>
              </a:defRPr>
            </a:lvl2pPr>
            <a:lvl3pPr marL="0" indent="914400">
              <a:buClrTx/>
              <a:buSzTx/>
              <a:buNone/>
              <a:defRPr sz="2400">
                <a:solidFill>
                  <a:srgbClr val="EF53A5"/>
                </a:solidFill>
              </a:defRPr>
            </a:lvl3pPr>
            <a:lvl4pPr marL="0" indent="1371600">
              <a:buClrTx/>
              <a:buSzTx/>
              <a:buNone/>
              <a:defRPr sz="2400">
                <a:solidFill>
                  <a:srgbClr val="EF53A5"/>
                </a:solidFill>
              </a:defRPr>
            </a:lvl4pPr>
            <a:lvl5pPr marL="0" indent="1828800">
              <a:buClrTx/>
              <a:buSzTx/>
              <a:buNone/>
              <a:defRPr sz="2400">
                <a:solidFill>
                  <a:srgbClr val="EF53A5"/>
                </a:solidFill>
              </a:defRPr>
            </a:lvl5pPr>
          </a:lstStyle>
          <a:p>
            <a:r>
              <a:t>Body Level One</a:t>
            </a:r>
          </a:p>
          <a:p>
            <a:pPr lvl="1"/>
            <a:r>
              <a:t>Body Level Two</a:t>
            </a:r>
          </a:p>
          <a:p>
            <a:pPr lvl="2"/>
            <a:r>
              <a:t>Body Level Three</a:t>
            </a:r>
          </a:p>
          <a:p>
            <a:pPr lvl="3"/>
            <a:r>
              <a:t>Body Level Four</a:t>
            </a:r>
          </a:p>
          <a:p>
            <a:pPr lvl="4"/>
            <a:r>
              <a:t>Body Level Five</a:t>
            </a:r>
          </a:p>
        </p:txBody>
      </p:sp>
      <p:sp>
        <p:nvSpPr>
          <p:cNvPr id="1775" name="Picture Placeholder 2"/>
          <p:cNvSpPr>
            <a:spLocks noGrp="1"/>
          </p:cNvSpPr>
          <p:nvPr>
            <p:ph type="pic" sz="quarter" idx="13"/>
          </p:nvPr>
        </p:nvSpPr>
        <p:spPr>
          <a:xfrm>
            <a:off x="1334552" y="2603500"/>
            <a:ext cx="2691244" cy="1591511"/>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1776" name="Text Placeholder 3"/>
          <p:cNvSpPr>
            <a:spLocks noGrp="1"/>
          </p:cNvSpPr>
          <p:nvPr>
            <p:ph type="body" sz="quarter" idx="14"/>
          </p:nvPr>
        </p:nvSpPr>
        <p:spPr>
          <a:xfrm>
            <a:off x="1154954" y="5109105"/>
            <a:ext cx="3050439" cy="917953"/>
          </a:xfrm>
          <a:prstGeom prst="rect">
            <a:avLst/>
          </a:prstGeom>
        </p:spPr>
        <p:txBody>
          <a:bodyPr/>
          <a:lstStyle/>
          <a:p>
            <a:pPr marL="0" indent="0">
              <a:buClrTx/>
              <a:buSzTx/>
              <a:buNone/>
              <a:defRPr sz="1400"/>
            </a:pPr>
            <a:endParaRPr/>
          </a:p>
        </p:txBody>
      </p:sp>
      <p:sp>
        <p:nvSpPr>
          <p:cNvPr id="1777" name="Text Placeholder 4"/>
          <p:cNvSpPr>
            <a:spLocks noGrp="1"/>
          </p:cNvSpPr>
          <p:nvPr>
            <p:ph type="body" sz="quarter" idx="15"/>
          </p:nvPr>
        </p:nvSpPr>
        <p:spPr>
          <a:xfrm>
            <a:off x="4568864" y="4532843"/>
            <a:ext cx="3050439" cy="576264"/>
          </a:xfrm>
          <a:prstGeom prst="rect">
            <a:avLst/>
          </a:prstGeom>
        </p:spPr>
        <p:txBody>
          <a:bodyPr anchor="b"/>
          <a:lstStyle/>
          <a:p>
            <a:pPr marL="0" indent="0">
              <a:buClrTx/>
              <a:buSzTx/>
              <a:buNone/>
              <a:defRPr sz="2400">
                <a:solidFill>
                  <a:srgbClr val="EF53A5"/>
                </a:solidFill>
              </a:defRPr>
            </a:pPr>
            <a:endParaRPr/>
          </a:p>
        </p:txBody>
      </p:sp>
      <p:sp>
        <p:nvSpPr>
          <p:cNvPr id="1778" name="Picture Placeholder 2"/>
          <p:cNvSpPr>
            <a:spLocks noGrp="1"/>
          </p:cNvSpPr>
          <p:nvPr>
            <p:ph type="pic" sz="quarter" idx="16"/>
          </p:nvPr>
        </p:nvSpPr>
        <p:spPr>
          <a:xfrm>
            <a:off x="4748462" y="2603500"/>
            <a:ext cx="2691244" cy="1591511"/>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1779" name="Text Placeholder 3"/>
          <p:cNvSpPr>
            <a:spLocks noGrp="1"/>
          </p:cNvSpPr>
          <p:nvPr>
            <p:ph type="body" sz="quarter" idx="17"/>
          </p:nvPr>
        </p:nvSpPr>
        <p:spPr>
          <a:xfrm>
            <a:off x="4570171" y="5109104"/>
            <a:ext cx="3050439" cy="917953"/>
          </a:xfrm>
          <a:prstGeom prst="rect">
            <a:avLst/>
          </a:prstGeom>
        </p:spPr>
        <p:txBody>
          <a:bodyPr/>
          <a:lstStyle/>
          <a:p>
            <a:pPr marL="0" indent="0">
              <a:buClrTx/>
              <a:buSzTx/>
              <a:buNone/>
              <a:defRPr sz="1400"/>
            </a:pPr>
            <a:endParaRPr/>
          </a:p>
        </p:txBody>
      </p:sp>
      <p:sp>
        <p:nvSpPr>
          <p:cNvPr id="1780" name="Text Placeholder 4"/>
          <p:cNvSpPr>
            <a:spLocks noGrp="1"/>
          </p:cNvSpPr>
          <p:nvPr>
            <p:ph type="body" sz="quarter" idx="18"/>
          </p:nvPr>
        </p:nvSpPr>
        <p:spPr>
          <a:xfrm>
            <a:off x="7982774" y="4532845"/>
            <a:ext cx="3051096" cy="576263"/>
          </a:xfrm>
          <a:prstGeom prst="rect">
            <a:avLst/>
          </a:prstGeom>
        </p:spPr>
        <p:txBody>
          <a:bodyPr anchor="b"/>
          <a:lstStyle/>
          <a:p>
            <a:pPr marL="0" indent="0">
              <a:buClrTx/>
              <a:buSzTx/>
              <a:buNone/>
              <a:defRPr sz="2400">
                <a:solidFill>
                  <a:srgbClr val="EF53A5"/>
                </a:solidFill>
              </a:defRPr>
            </a:pPr>
            <a:endParaRPr/>
          </a:p>
        </p:txBody>
      </p:sp>
      <p:sp>
        <p:nvSpPr>
          <p:cNvPr id="1781" name="Picture Placeholder 2"/>
          <p:cNvSpPr>
            <a:spLocks noGrp="1"/>
          </p:cNvSpPr>
          <p:nvPr>
            <p:ph type="pic" sz="quarter" idx="19"/>
          </p:nvPr>
        </p:nvSpPr>
        <p:spPr>
          <a:xfrm>
            <a:off x="8163031" y="2603500"/>
            <a:ext cx="2691243" cy="1591511"/>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1782" name="Text Placeholder 3"/>
          <p:cNvSpPr>
            <a:spLocks noGrp="1"/>
          </p:cNvSpPr>
          <p:nvPr>
            <p:ph type="body" sz="quarter" idx="20"/>
          </p:nvPr>
        </p:nvSpPr>
        <p:spPr>
          <a:xfrm>
            <a:off x="7982774" y="5109104"/>
            <a:ext cx="3051097" cy="917953"/>
          </a:xfrm>
          <a:prstGeom prst="rect">
            <a:avLst/>
          </a:prstGeom>
        </p:spPr>
        <p:txBody>
          <a:bodyPr/>
          <a:lstStyle/>
          <a:p>
            <a:pPr marL="0" indent="0">
              <a:buClrTx/>
              <a:buSzTx/>
              <a:buNone/>
              <a:defRPr sz="1400"/>
            </a:pPr>
            <a:endParaRPr/>
          </a:p>
        </p:txBody>
      </p:sp>
      <p:sp>
        <p:nvSpPr>
          <p:cNvPr id="1783" name="Straight Connector 42"/>
          <p:cNvSpPr/>
          <p:nvPr/>
        </p:nvSpPr>
        <p:spPr>
          <a:xfrm flipH="1">
            <a:off x="4405831" y="2569632"/>
            <a:ext cx="1" cy="3492499"/>
          </a:xfrm>
          <a:prstGeom prst="line">
            <a:avLst/>
          </a:prstGeom>
          <a:ln w="12700" cap="rnd">
            <a:solidFill>
              <a:srgbClr val="B31166">
                <a:alpha val="40000"/>
              </a:srgbClr>
            </a:solidFill>
          </a:ln>
        </p:spPr>
        <p:txBody>
          <a:bodyPr lIns="45719" rIns="45719"/>
          <a:lstStyle/>
          <a:p>
            <a:endParaRPr/>
          </a:p>
        </p:txBody>
      </p:sp>
      <p:sp>
        <p:nvSpPr>
          <p:cNvPr id="1784" name="Straight Connector 43"/>
          <p:cNvSpPr/>
          <p:nvPr/>
        </p:nvSpPr>
        <p:spPr>
          <a:xfrm>
            <a:off x="7797802" y="2569632"/>
            <a:ext cx="1" cy="3492499"/>
          </a:xfrm>
          <a:prstGeom prst="line">
            <a:avLst/>
          </a:prstGeom>
          <a:ln w="12700" cap="rnd">
            <a:solidFill>
              <a:srgbClr val="B31166">
                <a:alpha val="40000"/>
              </a:srgbClr>
            </a:solidFill>
          </a:ln>
        </p:spPr>
        <p:txBody>
          <a:bodyPr lIns="45719" rIns="45719"/>
          <a:lstStyle/>
          <a:p>
            <a:endParaRPr/>
          </a:p>
        </p:txBody>
      </p:sp>
      <p:sp>
        <p:nvSpPr>
          <p:cNvPr id="1785" name="Slide Number"/>
          <p:cNvSpPr txBox="1">
            <a:spLocks noGrp="1"/>
          </p:cNvSpPr>
          <p:nvPr>
            <p:ph type="sldNum" sz="quarter" idx="2"/>
          </p:nvPr>
        </p:nvSpPr>
        <p:spPr>
          <a:xfrm>
            <a:off x="10522496" y="540176"/>
            <a:ext cx="498287" cy="523240"/>
          </a:xfrm>
          <a:prstGeom prst="rect">
            <a:avLst/>
          </a:prstGeom>
        </p:spPr>
        <p:txBody>
          <a:bodyPr anchor="b"/>
          <a:lstStyle>
            <a:lvl1pPr algn="ctr">
              <a:defRPr sz="28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FFFFFF"/>
        </a:solidFill>
        <a:effectLst/>
      </p:bgPr>
    </p:bg>
    <p:spTree>
      <p:nvGrpSpPr>
        <p:cNvPr id="1" name=""/>
        <p:cNvGrpSpPr/>
        <p:nvPr/>
      </p:nvGrpSpPr>
      <p:grpSpPr>
        <a:xfrm>
          <a:off x="0" y="0"/>
          <a:ext cx="0" cy="0"/>
          <a:chOff x="0" y="0"/>
          <a:chExt cx="0" cy="0"/>
        </a:xfrm>
      </p:grpSpPr>
      <p:sp>
        <p:nvSpPr>
          <p:cNvPr id="1792" name="Shape 26"/>
          <p:cNvSpPr/>
          <p:nvPr/>
        </p:nvSpPr>
        <p:spPr>
          <a:xfrm>
            <a:off x="-101" y="6727600"/>
            <a:ext cx="12192001" cy="130401"/>
          </a:xfrm>
          <a:prstGeom prst="rect">
            <a:avLst/>
          </a:prstGeom>
          <a:solidFill>
            <a:srgbClr val="4DB6AC"/>
          </a:solidFill>
          <a:ln w="12700">
            <a:miter lim="400000"/>
          </a:ln>
        </p:spPr>
        <p:txBody>
          <a:bodyPr lIns="60959" tIns="60959" rIns="60959" bIns="60959" anchor="ctr"/>
          <a:lstStyle/>
          <a:p>
            <a:pPr defTabSz="1219200">
              <a:defRPr>
                <a:latin typeface="Arial"/>
                <a:ea typeface="Arial"/>
                <a:cs typeface="Arial"/>
                <a:sym typeface="Arial"/>
              </a:defRPr>
            </a:pPr>
            <a:endParaRPr/>
          </a:p>
        </p:txBody>
      </p:sp>
      <p:sp>
        <p:nvSpPr>
          <p:cNvPr id="1793" name="Title Text"/>
          <p:cNvSpPr txBox="1">
            <a:spLocks noGrp="1"/>
          </p:cNvSpPr>
          <p:nvPr>
            <p:ph type="title"/>
          </p:nvPr>
        </p:nvSpPr>
        <p:spPr>
          <a:xfrm>
            <a:off x="415599" y="593366"/>
            <a:ext cx="11360802" cy="943201"/>
          </a:xfrm>
          <a:prstGeom prst="rect">
            <a:avLst/>
          </a:prstGeom>
        </p:spPr>
        <p:txBody>
          <a:bodyPr lIns="121899" tIns="121899" rIns="121899" bIns="121899"/>
          <a:lstStyle>
            <a:lvl1pPr defTabSz="1219200">
              <a:defRPr sz="4800" b="1">
                <a:solidFill>
                  <a:srgbClr val="EF6C00"/>
                </a:solidFill>
                <a:latin typeface="PT Sans Narrow"/>
                <a:ea typeface="PT Sans Narrow"/>
                <a:cs typeface="PT Sans Narrow"/>
                <a:sym typeface="PT Sans Narrow"/>
              </a:defRPr>
            </a:lvl1pPr>
          </a:lstStyle>
          <a:p>
            <a:r>
              <a:t>Title Text</a:t>
            </a:r>
          </a:p>
        </p:txBody>
      </p:sp>
      <p:sp>
        <p:nvSpPr>
          <p:cNvPr id="1794" name="Body Level One…"/>
          <p:cNvSpPr txBox="1">
            <a:spLocks noGrp="1"/>
          </p:cNvSpPr>
          <p:nvPr>
            <p:ph type="body" idx="1"/>
          </p:nvPr>
        </p:nvSpPr>
        <p:spPr>
          <a:xfrm>
            <a:off x="415599" y="1688433"/>
            <a:ext cx="11360802" cy="4403601"/>
          </a:xfrm>
          <a:prstGeom prst="rect">
            <a:avLst/>
          </a:prstGeom>
        </p:spPr>
        <p:txBody>
          <a:bodyPr lIns="121899" tIns="121899" rIns="121899" bIns="121899"/>
          <a:lstStyle>
            <a:lvl1pPr marL="0" indent="0" defTabSz="1219200">
              <a:lnSpc>
                <a:spcPct val="115000"/>
              </a:lnSpc>
              <a:spcBef>
                <a:spcPts val="2100"/>
              </a:spcBef>
              <a:buClr>
                <a:srgbClr val="695D46"/>
              </a:buClr>
              <a:buFont typeface="Helvetica"/>
              <a:buChar char="●"/>
              <a:defRPr sz="2400">
                <a:solidFill>
                  <a:srgbClr val="695D46"/>
                </a:solidFill>
                <a:latin typeface="Open Sans"/>
                <a:ea typeface="Open Sans"/>
                <a:cs typeface="Open Sans"/>
                <a:sym typeface="Open Sans"/>
              </a:defRPr>
            </a:lvl1pPr>
            <a:lvl2pPr marL="0" indent="0" defTabSz="1219200">
              <a:lnSpc>
                <a:spcPct val="115000"/>
              </a:lnSpc>
              <a:spcBef>
                <a:spcPts val="2100"/>
              </a:spcBef>
              <a:buClr>
                <a:srgbClr val="695D46"/>
              </a:buClr>
              <a:buFont typeface="Helvetica"/>
              <a:buChar char="○"/>
              <a:defRPr sz="2400">
                <a:solidFill>
                  <a:srgbClr val="695D46"/>
                </a:solidFill>
                <a:latin typeface="Open Sans"/>
                <a:ea typeface="Open Sans"/>
                <a:cs typeface="Open Sans"/>
                <a:sym typeface="Open Sans"/>
              </a:defRPr>
            </a:lvl2pPr>
            <a:lvl3pPr marL="0" indent="0" defTabSz="1219200">
              <a:lnSpc>
                <a:spcPct val="115000"/>
              </a:lnSpc>
              <a:spcBef>
                <a:spcPts val="2100"/>
              </a:spcBef>
              <a:buClr>
                <a:srgbClr val="695D46"/>
              </a:buClr>
              <a:buFont typeface="Helvetica"/>
              <a:buChar char="■"/>
              <a:defRPr sz="2400">
                <a:solidFill>
                  <a:srgbClr val="695D46"/>
                </a:solidFill>
                <a:latin typeface="Open Sans"/>
                <a:ea typeface="Open Sans"/>
                <a:cs typeface="Open Sans"/>
                <a:sym typeface="Open Sans"/>
              </a:defRPr>
            </a:lvl3pPr>
            <a:lvl4pPr marL="0" indent="0" defTabSz="1219200">
              <a:lnSpc>
                <a:spcPct val="115000"/>
              </a:lnSpc>
              <a:spcBef>
                <a:spcPts val="2100"/>
              </a:spcBef>
              <a:buClr>
                <a:srgbClr val="695D46"/>
              </a:buClr>
              <a:buFont typeface="Helvetica"/>
              <a:buChar char="●"/>
              <a:defRPr sz="2400">
                <a:solidFill>
                  <a:srgbClr val="695D46"/>
                </a:solidFill>
                <a:latin typeface="Open Sans"/>
                <a:ea typeface="Open Sans"/>
                <a:cs typeface="Open Sans"/>
                <a:sym typeface="Open Sans"/>
              </a:defRPr>
            </a:lvl4pPr>
            <a:lvl5pPr marL="0" indent="0" defTabSz="1219200">
              <a:lnSpc>
                <a:spcPct val="115000"/>
              </a:lnSpc>
              <a:spcBef>
                <a:spcPts val="2100"/>
              </a:spcBef>
              <a:buClr>
                <a:srgbClr val="695D46"/>
              </a:buClr>
              <a:buFont typeface="Helvetica"/>
              <a:buChar char="○"/>
              <a:defRPr sz="2400">
                <a:solidFill>
                  <a:srgbClr val="695D46"/>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1795" name="Slide Number"/>
          <p:cNvSpPr txBox="1">
            <a:spLocks noGrp="1"/>
          </p:cNvSpPr>
          <p:nvPr>
            <p:ph type="sldNum" sz="quarter" idx="2"/>
          </p:nvPr>
        </p:nvSpPr>
        <p:spPr>
          <a:xfrm>
            <a:off x="11602194" y="6269221"/>
            <a:ext cx="426017" cy="421601"/>
          </a:xfrm>
          <a:prstGeom prst="rect">
            <a:avLst/>
          </a:prstGeom>
        </p:spPr>
        <p:txBody>
          <a:bodyPr lIns="121899" tIns="121899" rIns="121899" bIns="121899"/>
          <a:lstStyle>
            <a:lvl1pPr defTabSz="1219200">
              <a:defRPr sz="1200">
                <a:solidFill>
                  <a:srgbClr val="695D46"/>
                </a:solidFill>
                <a:latin typeface="Open Sans"/>
                <a:ea typeface="Open Sans"/>
                <a:cs typeface="Open Sans"/>
                <a:sym typeface="Open Sans"/>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FFFFFF"/>
        </a:solidFill>
        <a:effectLst/>
      </p:bgPr>
    </p:bg>
    <p:spTree>
      <p:nvGrpSpPr>
        <p:cNvPr id="1" name=""/>
        <p:cNvGrpSpPr/>
        <p:nvPr/>
      </p:nvGrpSpPr>
      <p:grpSpPr>
        <a:xfrm>
          <a:off x="0" y="0"/>
          <a:ext cx="0" cy="0"/>
          <a:chOff x="0" y="0"/>
          <a:chExt cx="0" cy="0"/>
        </a:xfrm>
      </p:grpSpPr>
      <p:sp>
        <p:nvSpPr>
          <p:cNvPr id="1802" name="Shape 22"/>
          <p:cNvSpPr/>
          <p:nvPr/>
        </p:nvSpPr>
        <p:spPr>
          <a:xfrm>
            <a:off x="-67" y="3429199"/>
            <a:ext cx="12192001" cy="3428801"/>
          </a:xfrm>
          <a:prstGeom prst="rect">
            <a:avLst/>
          </a:prstGeom>
          <a:solidFill>
            <a:srgbClr val="4DB6AC"/>
          </a:solidFill>
          <a:ln w="12700">
            <a:miter lim="400000"/>
          </a:ln>
        </p:spPr>
        <p:txBody>
          <a:bodyPr lIns="60959" tIns="60959" rIns="60959" bIns="60959" anchor="ctr"/>
          <a:lstStyle/>
          <a:p>
            <a:pPr defTabSz="1219200">
              <a:defRPr>
                <a:latin typeface="Arial"/>
                <a:ea typeface="Arial"/>
                <a:cs typeface="Arial"/>
                <a:sym typeface="Arial"/>
              </a:defRPr>
            </a:pPr>
            <a:endParaRPr/>
          </a:p>
        </p:txBody>
      </p:sp>
      <p:sp>
        <p:nvSpPr>
          <p:cNvPr id="1803" name="Title Text"/>
          <p:cNvSpPr txBox="1">
            <a:spLocks noGrp="1"/>
          </p:cNvSpPr>
          <p:nvPr>
            <p:ph type="title"/>
          </p:nvPr>
        </p:nvSpPr>
        <p:spPr>
          <a:xfrm>
            <a:off x="415599" y="1086399"/>
            <a:ext cx="11428401" cy="1256001"/>
          </a:xfrm>
          <a:prstGeom prst="rect">
            <a:avLst/>
          </a:prstGeom>
        </p:spPr>
        <p:txBody>
          <a:bodyPr lIns="121899" tIns="121899" rIns="121899" bIns="121899" anchor="ctr"/>
          <a:lstStyle>
            <a:lvl1pPr algn="ctr" defTabSz="1219200">
              <a:defRPr sz="4800" b="1">
                <a:solidFill>
                  <a:srgbClr val="EF6C00"/>
                </a:solidFill>
                <a:latin typeface="PT Sans Narrow"/>
                <a:ea typeface="PT Sans Narrow"/>
                <a:cs typeface="PT Sans Narrow"/>
                <a:sym typeface="PT Sans Narrow"/>
              </a:defRPr>
            </a:lvl1pPr>
          </a:lstStyle>
          <a:p>
            <a:r>
              <a:t>Title Text</a:t>
            </a:r>
          </a:p>
        </p:txBody>
      </p:sp>
      <p:sp>
        <p:nvSpPr>
          <p:cNvPr id="1804" name="Slide Number"/>
          <p:cNvSpPr txBox="1">
            <a:spLocks noGrp="1"/>
          </p:cNvSpPr>
          <p:nvPr>
            <p:ph type="sldNum" sz="quarter" idx="2"/>
          </p:nvPr>
        </p:nvSpPr>
        <p:spPr>
          <a:xfrm>
            <a:off x="11602194" y="6269221"/>
            <a:ext cx="426017" cy="421601"/>
          </a:xfrm>
          <a:prstGeom prst="rect">
            <a:avLst/>
          </a:prstGeom>
        </p:spPr>
        <p:txBody>
          <a:bodyPr lIns="121899" tIns="121899" rIns="121899" bIns="121899"/>
          <a:lstStyle>
            <a:lvl1pPr defTabSz="1219200">
              <a:defRPr sz="1200">
                <a:solidFill>
                  <a:srgbClr val="FFFFFF"/>
                </a:solidFill>
                <a:latin typeface="Open Sans"/>
                <a:ea typeface="Open Sans"/>
                <a:cs typeface="Open Sans"/>
                <a:sym typeface="Open Sans"/>
              </a:defRPr>
            </a:lvl1p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Title &amp; Subtitle">
    <p:bg>
      <p:bgPr>
        <a:blipFill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11" name="Slide Number"/>
          <p:cNvSpPr txBox="1">
            <a:spLocks noGrp="1"/>
          </p:cNvSpPr>
          <p:nvPr>
            <p:ph type="sldNum" sz="quarter" idx="2"/>
          </p:nvPr>
        </p:nvSpPr>
        <p:spPr>
          <a:xfrm>
            <a:off x="5962788" y="6428581"/>
            <a:ext cx="257494" cy="287338"/>
          </a:xfrm>
          <a:prstGeom prst="rect">
            <a:avLst/>
          </a:prstGeom>
        </p:spPr>
        <p:txBody>
          <a:bodyPr lIns="35718" tIns="35718" rIns="35718" bIns="35718"/>
          <a:lstStyle>
            <a:lvl1pPr algn="ctr" defTabSz="410765">
              <a:defRPr sz="1400">
                <a:solidFill>
                  <a:srgbClr val="FFFFFF"/>
                </a:solidFill>
                <a:latin typeface="Hoefler Text"/>
                <a:ea typeface="Hoefler Text"/>
                <a:cs typeface="Hoefler Text"/>
                <a:sym typeface="Hoefler Text"/>
              </a:defRPr>
            </a:lvl1p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TITLE_ONLY">
    <p:bg>
      <p:bgPr>
        <a:gradFill flip="none" rotWithShape="1">
          <a:gsLst>
            <a:gs pos="0">
              <a:srgbClr val="D4E5F5"/>
            </a:gs>
            <a:gs pos="100000">
              <a:srgbClr val="70A4D5"/>
            </a:gs>
          </a:gsLst>
          <a:path path="circle">
            <a:fillToRect l="50000" t="50000" r="50000" b="50000"/>
          </a:path>
        </a:gradFill>
        <a:effectLst/>
      </p:bgPr>
    </p:bg>
    <p:spTree>
      <p:nvGrpSpPr>
        <p:cNvPr id="1" name=""/>
        <p:cNvGrpSpPr/>
        <p:nvPr/>
      </p:nvGrpSpPr>
      <p:grpSpPr>
        <a:xfrm>
          <a:off x="0" y="0"/>
          <a:ext cx="0" cy="0"/>
          <a:chOff x="0" y="0"/>
          <a:chExt cx="0" cy="0"/>
        </a:xfrm>
      </p:grpSpPr>
      <p:sp>
        <p:nvSpPr>
          <p:cNvPr id="1818" name="Title Text"/>
          <p:cNvSpPr txBox="1">
            <a:spLocks noGrp="1"/>
          </p:cNvSpPr>
          <p:nvPr>
            <p:ph type="title"/>
          </p:nvPr>
        </p:nvSpPr>
        <p:spPr>
          <a:xfrm>
            <a:off x="609599" y="274638"/>
            <a:ext cx="10972801" cy="710801"/>
          </a:xfrm>
          <a:prstGeom prst="rect">
            <a:avLst/>
          </a:prstGeom>
        </p:spPr>
        <p:txBody>
          <a:bodyPr lIns="91433" tIns="91433" rIns="91433" bIns="91433" anchor="ctr"/>
          <a:lstStyle>
            <a:lvl1pPr defTabSz="1219200">
              <a:defRPr>
                <a:solidFill>
                  <a:srgbClr val="3F3F3F"/>
                </a:solidFill>
                <a:latin typeface="+mn-lt"/>
                <a:ea typeface="+mn-ea"/>
                <a:cs typeface="+mn-cs"/>
                <a:sym typeface="Calibri"/>
              </a:defRPr>
            </a:lvl1pPr>
          </a:lstStyle>
          <a:p>
            <a:r>
              <a:t>Title Text</a:t>
            </a:r>
          </a:p>
        </p:txBody>
      </p:sp>
      <p:sp>
        <p:nvSpPr>
          <p:cNvPr id="1819" name="Slide Number"/>
          <p:cNvSpPr txBox="1">
            <a:spLocks noGrp="1"/>
          </p:cNvSpPr>
          <p:nvPr>
            <p:ph type="sldNum" sz="quarter" idx="2"/>
          </p:nvPr>
        </p:nvSpPr>
        <p:spPr>
          <a:xfrm>
            <a:off x="11234711" y="6357367"/>
            <a:ext cx="347689" cy="363167"/>
          </a:xfrm>
          <a:prstGeom prst="rect">
            <a:avLst/>
          </a:prstGeom>
        </p:spPr>
        <p:txBody>
          <a:bodyPr lIns="60933" tIns="60933" rIns="60933" bIns="60933"/>
          <a:lstStyle>
            <a:lvl1pPr defTabSz="1219200">
              <a:defRPr sz="1600">
                <a:solidFill>
                  <a:srgbClr val="888888"/>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FFF"/>
        </a:solidFill>
        <a:effectLst/>
      </p:bgPr>
    </p:bg>
    <p:spTree>
      <p:nvGrpSpPr>
        <p:cNvPr id="1" name=""/>
        <p:cNvGrpSpPr/>
        <p:nvPr/>
      </p:nvGrpSpPr>
      <p:grpSpPr>
        <a:xfrm>
          <a:off x="0" y="0"/>
          <a:ext cx="0" cy="0"/>
          <a:chOff x="0" y="0"/>
          <a:chExt cx="0" cy="0"/>
        </a:xfrm>
      </p:grpSpPr>
      <p:sp>
        <p:nvSpPr>
          <p:cNvPr id="1826" name="Title Text"/>
          <p:cNvSpPr txBox="1">
            <a:spLocks noGrp="1"/>
          </p:cNvSpPr>
          <p:nvPr>
            <p:ph type="title"/>
          </p:nvPr>
        </p:nvSpPr>
        <p:spPr>
          <a:xfrm>
            <a:off x="415599" y="593366"/>
            <a:ext cx="11360802" cy="943201"/>
          </a:xfrm>
          <a:prstGeom prst="rect">
            <a:avLst/>
          </a:prstGeom>
        </p:spPr>
        <p:txBody>
          <a:bodyPr lIns="121899" tIns="121899" rIns="121899" bIns="121899"/>
          <a:lstStyle>
            <a:lvl1pPr defTabSz="1219200">
              <a:defRPr sz="4800" b="1">
                <a:solidFill>
                  <a:srgbClr val="EF6C00"/>
                </a:solidFill>
                <a:latin typeface="PT Sans Narrow"/>
                <a:ea typeface="PT Sans Narrow"/>
                <a:cs typeface="PT Sans Narrow"/>
                <a:sym typeface="PT Sans Narrow"/>
              </a:defRPr>
            </a:lvl1pPr>
          </a:lstStyle>
          <a:p>
            <a:r>
              <a:t>Title Text</a:t>
            </a:r>
          </a:p>
        </p:txBody>
      </p:sp>
      <p:sp>
        <p:nvSpPr>
          <p:cNvPr id="1827" name="Slide Number"/>
          <p:cNvSpPr txBox="1">
            <a:spLocks noGrp="1"/>
          </p:cNvSpPr>
          <p:nvPr>
            <p:ph type="sldNum" sz="quarter" idx="2"/>
          </p:nvPr>
        </p:nvSpPr>
        <p:spPr>
          <a:xfrm>
            <a:off x="11602194" y="6269221"/>
            <a:ext cx="426017" cy="421601"/>
          </a:xfrm>
          <a:prstGeom prst="rect">
            <a:avLst/>
          </a:prstGeom>
        </p:spPr>
        <p:txBody>
          <a:bodyPr lIns="121899" tIns="121899" rIns="121899" bIns="121899"/>
          <a:lstStyle>
            <a:lvl1pPr defTabSz="1219200">
              <a:defRPr sz="1200">
                <a:solidFill>
                  <a:srgbClr val="695D46"/>
                </a:solidFill>
                <a:latin typeface="Open Sans"/>
                <a:ea typeface="Open Sans"/>
                <a:cs typeface="Open Sans"/>
                <a:sym typeface="Open Sans"/>
              </a:defRPr>
            </a:lvl1p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Blank">
    <p:bg>
      <p:bgPr>
        <a:blipFill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34" name="Slide Number"/>
          <p:cNvSpPr txBox="1">
            <a:spLocks noGrp="1"/>
          </p:cNvSpPr>
          <p:nvPr>
            <p:ph type="sldNum" sz="quarter" idx="2"/>
          </p:nvPr>
        </p:nvSpPr>
        <p:spPr>
          <a:xfrm>
            <a:off x="5973266" y="6519465"/>
            <a:ext cx="236538" cy="249239"/>
          </a:xfrm>
          <a:prstGeom prst="rect">
            <a:avLst/>
          </a:prstGeom>
        </p:spPr>
        <p:txBody>
          <a:bodyPr lIns="35718" tIns="35718" rIns="35718" bIns="35718" anchor="b"/>
          <a:lstStyle>
            <a:lvl1pPr algn="ctr" defTabSz="410765">
              <a:defRPr sz="12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FFFFF"/>
        </a:solidFill>
        <a:effectLst/>
      </p:bgPr>
    </p:bg>
    <p:spTree>
      <p:nvGrpSpPr>
        <p:cNvPr id="1" name=""/>
        <p:cNvGrpSpPr/>
        <p:nvPr/>
      </p:nvGrpSpPr>
      <p:grpSpPr>
        <a:xfrm>
          <a:off x="0" y="0"/>
          <a:ext cx="0" cy="0"/>
          <a:chOff x="0" y="0"/>
          <a:chExt cx="0" cy="0"/>
        </a:xfrm>
      </p:grpSpPr>
      <p:sp>
        <p:nvSpPr>
          <p:cNvPr id="1841" name="Title Text"/>
          <p:cNvSpPr txBox="1">
            <a:spLocks noGrp="1"/>
          </p:cNvSpPr>
          <p:nvPr>
            <p:ph type="title"/>
          </p:nvPr>
        </p:nvSpPr>
        <p:spPr>
          <a:xfrm>
            <a:off x="415610" y="992766"/>
            <a:ext cx="11360801" cy="2736801"/>
          </a:xfrm>
          <a:prstGeom prst="rect">
            <a:avLst/>
          </a:prstGeom>
        </p:spPr>
        <p:txBody>
          <a:bodyPr lIns="121899" tIns="121899" rIns="121899" bIns="121899" anchor="b"/>
          <a:lstStyle>
            <a:lvl1pPr algn="ctr" defTabSz="1219200">
              <a:defRPr sz="6800">
                <a:solidFill>
                  <a:srgbClr val="000000"/>
                </a:solidFill>
                <a:latin typeface="Arial"/>
                <a:ea typeface="Arial"/>
                <a:cs typeface="Arial"/>
                <a:sym typeface="Arial"/>
              </a:defRPr>
            </a:lvl1pPr>
          </a:lstStyle>
          <a:p>
            <a:r>
              <a:t>Title Text</a:t>
            </a:r>
          </a:p>
        </p:txBody>
      </p:sp>
      <p:sp>
        <p:nvSpPr>
          <p:cNvPr id="1842" name="Body Level One…"/>
          <p:cNvSpPr txBox="1">
            <a:spLocks noGrp="1"/>
          </p:cNvSpPr>
          <p:nvPr>
            <p:ph type="body" sz="quarter" idx="1"/>
          </p:nvPr>
        </p:nvSpPr>
        <p:spPr>
          <a:xfrm>
            <a:off x="415599" y="3778833"/>
            <a:ext cx="11360802" cy="1056801"/>
          </a:xfrm>
          <a:prstGeom prst="rect">
            <a:avLst/>
          </a:prstGeom>
        </p:spPr>
        <p:txBody>
          <a:bodyPr lIns="121899" tIns="121899" rIns="121899" bIns="121899"/>
          <a:lstStyle>
            <a:lvl1pPr marL="0" indent="0" algn="ctr" defTabSz="1219200">
              <a:spcBef>
                <a:spcPts val="0"/>
              </a:spcBef>
              <a:buClrTx/>
              <a:buSzTx/>
              <a:buNone/>
              <a:defRPr sz="3600">
                <a:solidFill>
                  <a:srgbClr val="595959"/>
                </a:solidFill>
                <a:latin typeface="Arial"/>
                <a:ea typeface="Arial"/>
                <a:cs typeface="Arial"/>
                <a:sym typeface="Arial"/>
              </a:defRPr>
            </a:lvl1pPr>
            <a:lvl2pPr marL="0" indent="0" algn="ctr" defTabSz="1219200">
              <a:spcBef>
                <a:spcPts val="0"/>
              </a:spcBef>
              <a:buClrTx/>
              <a:buSzTx/>
              <a:buNone/>
              <a:defRPr sz="3600">
                <a:solidFill>
                  <a:srgbClr val="595959"/>
                </a:solidFill>
                <a:latin typeface="Arial"/>
                <a:ea typeface="Arial"/>
                <a:cs typeface="Arial"/>
                <a:sym typeface="Arial"/>
              </a:defRPr>
            </a:lvl2pPr>
            <a:lvl3pPr marL="0" indent="0" algn="ctr" defTabSz="1219200">
              <a:spcBef>
                <a:spcPts val="0"/>
              </a:spcBef>
              <a:buClrTx/>
              <a:buSzTx/>
              <a:buNone/>
              <a:defRPr sz="3600">
                <a:solidFill>
                  <a:srgbClr val="595959"/>
                </a:solidFill>
                <a:latin typeface="Arial"/>
                <a:ea typeface="Arial"/>
                <a:cs typeface="Arial"/>
                <a:sym typeface="Arial"/>
              </a:defRPr>
            </a:lvl3pPr>
            <a:lvl4pPr marL="0" indent="0" algn="ctr" defTabSz="1219200">
              <a:spcBef>
                <a:spcPts val="0"/>
              </a:spcBef>
              <a:buClrTx/>
              <a:buSzTx/>
              <a:buNone/>
              <a:defRPr sz="3600">
                <a:solidFill>
                  <a:srgbClr val="595959"/>
                </a:solidFill>
                <a:latin typeface="Arial"/>
                <a:ea typeface="Arial"/>
                <a:cs typeface="Arial"/>
                <a:sym typeface="Arial"/>
              </a:defRPr>
            </a:lvl4pPr>
            <a:lvl5pPr marL="0" indent="0" algn="ctr" defTabSz="1219200">
              <a:spcBef>
                <a:spcPts val="0"/>
              </a:spcBef>
              <a:buClrTx/>
              <a:buSzTx/>
              <a:buNone/>
              <a:defRPr sz="3600">
                <a:solidFill>
                  <a:srgbClr val="595959"/>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43" name="Slide Number"/>
          <p:cNvSpPr txBox="1">
            <a:spLocks noGrp="1"/>
          </p:cNvSpPr>
          <p:nvPr>
            <p:ph type="sldNum" sz="quarter" idx="2"/>
          </p:nvPr>
        </p:nvSpPr>
        <p:spPr>
          <a:xfrm>
            <a:off x="11602195" y="6271715"/>
            <a:ext cx="426016" cy="416615"/>
          </a:xfrm>
          <a:prstGeom prst="rect">
            <a:avLst/>
          </a:prstGeom>
        </p:spPr>
        <p:txBody>
          <a:bodyPr lIns="121899" tIns="121899" rIns="121899" bIns="121899"/>
          <a:lstStyle>
            <a:lvl1pPr defTabSz="1219200">
              <a:defRPr sz="1200">
                <a:solidFill>
                  <a:srgbClr val="595959"/>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56" name="Title Text"/>
          <p:cNvSpPr txBox="1">
            <a:spLocks noGrp="1"/>
          </p:cNvSpPr>
          <p:nvPr>
            <p:ph type="title"/>
          </p:nvPr>
        </p:nvSpPr>
        <p:spPr>
          <a:xfrm>
            <a:off x="2589211" y="446087"/>
            <a:ext cx="3505200" cy="976313"/>
          </a:xfrm>
          <a:prstGeom prst="rect">
            <a:avLst/>
          </a:prstGeom>
        </p:spPr>
        <p:txBody>
          <a:bodyPr anchor="b"/>
          <a:lstStyle>
            <a:lvl1pPr>
              <a:defRPr sz="2000"/>
            </a:lvl1pPr>
          </a:lstStyle>
          <a:p>
            <a:r>
              <a:t>Title Text</a:t>
            </a:r>
          </a:p>
        </p:txBody>
      </p:sp>
      <p:sp>
        <p:nvSpPr>
          <p:cNvPr id="157" name="Body Level One…"/>
          <p:cNvSpPr txBox="1">
            <a:spLocks noGrp="1"/>
          </p:cNvSpPr>
          <p:nvPr>
            <p:ph type="body" sz="half" idx="1"/>
          </p:nvPr>
        </p:nvSpPr>
        <p:spPr>
          <a:xfrm>
            <a:off x="6323012" y="446087"/>
            <a:ext cx="5181601" cy="5414964"/>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158" name="Text Placeholder 3"/>
          <p:cNvSpPr>
            <a:spLocks noGrp="1"/>
          </p:cNvSpPr>
          <p:nvPr>
            <p:ph type="body" sz="quarter" idx="13"/>
          </p:nvPr>
        </p:nvSpPr>
        <p:spPr>
          <a:xfrm>
            <a:off x="2589211" y="1598612"/>
            <a:ext cx="3505199" cy="4262437"/>
          </a:xfrm>
          <a:prstGeom prst="rect">
            <a:avLst/>
          </a:prstGeom>
        </p:spPr>
        <p:txBody>
          <a:bodyPr/>
          <a:lstStyle/>
          <a:p>
            <a:pPr marL="0" indent="0">
              <a:buClrTx/>
              <a:buSzTx/>
              <a:buNone/>
              <a:defRPr sz="1400"/>
            </a:pPr>
            <a:endParaRP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grpSp>
        <p:nvGrpSpPr>
          <p:cNvPr id="178" name="Group 22"/>
          <p:cNvGrpSpPr/>
          <p:nvPr/>
        </p:nvGrpSpPr>
        <p:grpSpPr>
          <a:xfrm>
            <a:off x="1" y="228600"/>
            <a:ext cx="2851517" cy="6638629"/>
            <a:chOff x="0" y="0"/>
            <a:chExt cx="2851516" cy="6638628"/>
          </a:xfrm>
        </p:grpSpPr>
        <p:sp>
          <p:nvSpPr>
            <p:cNvPr id="166" name="Freeform 11"/>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67" name="Freeform 12"/>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68" name="Freeform 13"/>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69" name="Freeform 14"/>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70" name="Freeform 15"/>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71" name="Freeform 16"/>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72" name="Freeform 1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73" name="Freeform 18"/>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74" name="Freeform 19"/>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75" name="Freeform 20"/>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76" name="Freeform 21"/>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77" name="Freeform 22"/>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grpSp>
      <p:grpSp>
        <p:nvGrpSpPr>
          <p:cNvPr id="191" name="Group 9"/>
          <p:cNvGrpSpPr/>
          <p:nvPr/>
        </p:nvGrpSpPr>
        <p:grpSpPr>
          <a:xfrm>
            <a:off x="27221" y="-786"/>
            <a:ext cx="2356675" cy="6854040"/>
            <a:chOff x="0" y="0"/>
            <a:chExt cx="2356673" cy="6854039"/>
          </a:xfrm>
        </p:grpSpPr>
        <p:sp>
          <p:nvSpPr>
            <p:cNvPr id="179" name="Freeform 27"/>
            <p:cNvSpPr/>
            <p:nvPr/>
          </p:nvSpPr>
          <p:spPr>
            <a:xfrm>
              <a:off x="0" y="-1"/>
              <a:ext cx="494327" cy="4401046"/>
            </a:xfrm>
            <a:custGeom>
              <a:avLst/>
              <a:gdLst/>
              <a:ahLst/>
              <a:cxnLst>
                <a:cxn ang="0">
                  <a:pos x="wd2" y="hd2"/>
                </a:cxn>
                <a:cxn ang="5400000">
                  <a:pos x="wd2" y="hd2"/>
                </a:cxn>
                <a:cxn ang="10800000">
                  <a:pos x="wd2" y="hd2"/>
                </a:cxn>
                <a:cxn ang="16200000">
                  <a:pos x="wd2" y="hd2"/>
                </a:cxn>
              </a:cxnLst>
              <a:rect l="0" t="0" r="r" b="b"/>
              <a:pathLst>
                <a:path w="21600" h="21600"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80" name="Freeform 28"/>
            <p:cNvSpPr/>
            <p:nvPr/>
          </p:nvSpPr>
          <p:spPr>
            <a:xfrm>
              <a:off x="523067" y="4317258"/>
              <a:ext cx="423436" cy="1580699"/>
            </a:xfrm>
            <a:custGeom>
              <a:avLst/>
              <a:gdLst/>
              <a:ahLst/>
              <a:cxnLst>
                <a:cxn ang="0">
                  <a:pos x="wd2" y="hd2"/>
                </a:cxn>
                <a:cxn ang="5400000">
                  <a:pos x="wd2" y="hd2"/>
                </a:cxn>
                <a:cxn ang="10800000">
                  <a:pos x="wd2" y="hd2"/>
                </a:cxn>
                <a:cxn ang="16200000">
                  <a:pos x="wd2" y="hd2"/>
                </a:cxn>
              </a:cxnLst>
              <a:rect l="0" t="0" r="r" b="b"/>
              <a:pathLst>
                <a:path w="21600" h="21600"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81" name="Freeform 29"/>
            <p:cNvSpPr/>
            <p:nvPr/>
          </p:nvSpPr>
          <p:spPr>
            <a:xfrm>
              <a:off x="979074" y="5863468"/>
              <a:ext cx="431100" cy="990571"/>
            </a:xfrm>
            <a:custGeom>
              <a:avLst/>
              <a:gdLst/>
              <a:ahLst/>
              <a:cxnLst>
                <a:cxn ang="0">
                  <a:pos x="wd2" y="hd2"/>
                </a:cxn>
                <a:cxn ang="5400000">
                  <a:pos x="wd2" y="hd2"/>
                </a:cxn>
                <a:cxn ang="10800000">
                  <a:pos x="wd2" y="hd2"/>
                </a:cxn>
                <a:cxn ang="16200000">
                  <a:pos x="wd2" y="hd2"/>
                </a:cxn>
              </a:cxnLst>
              <a:rect l="0" t="0" r="r" b="b"/>
              <a:pathLst>
                <a:path w="21600" h="21600"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82" name="Freeform 30"/>
            <p:cNvSpPr/>
            <p:nvPr/>
          </p:nvSpPr>
          <p:spPr>
            <a:xfrm>
              <a:off x="494326" y="4365158"/>
              <a:ext cx="551808" cy="2235970"/>
            </a:xfrm>
            <a:custGeom>
              <a:avLst/>
              <a:gdLst/>
              <a:ahLst/>
              <a:cxnLst>
                <a:cxn ang="0">
                  <a:pos x="wd2" y="hd2"/>
                </a:cxn>
                <a:cxn ang="5400000">
                  <a:pos x="wd2" y="hd2"/>
                </a:cxn>
                <a:cxn ang="10800000">
                  <a:pos x="wd2" y="hd2"/>
                </a:cxn>
                <a:cxn ang="16200000">
                  <a:pos x="wd2" y="hd2"/>
                </a:cxn>
              </a:cxnLst>
              <a:rect l="0" t="0" r="r" b="b"/>
              <a:pathLst>
                <a:path w="21600" h="21600"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83" name="Freeform 31"/>
            <p:cNvSpPr/>
            <p:nvPr/>
          </p:nvSpPr>
          <p:spPr>
            <a:xfrm>
              <a:off x="444311" y="1289983"/>
              <a:ext cx="170725" cy="3027276"/>
            </a:xfrm>
            <a:custGeom>
              <a:avLst/>
              <a:gdLst/>
              <a:ahLst/>
              <a:cxnLst>
                <a:cxn ang="0">
                  <a:pos x="wd2" y="hd2"/>
                </a:cxn>
                <a:cxn ang="5400000">
                  <a:pos x="wd2" y="hd2"/>
                </a:cxn>
                <a:cxn ang="10800000">
                  <a:pos x="wd2" y="hd2"/>
                </a:cxn>
                <a:cxn ang="16200000">
                  <a:pos x="wd2" y="hd2"/>
                </a:cxn>
              </a:cxnLst>
              <a:rect l="0" t="0" r="r" b="b"/>
              <a:pathLst>
                <a:path w="21150" h="21600"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84" name="Freeform 32"/>
            <p:cNvSpPr/>
            <p:nvPr/>
          </p:nvSpPr>
          <p:spPr>
            <a:xfrm>
              <a:off x="1084453" y="6572387"/>
              <a:ext cx="134120" cy="281653"/>
            </a:xfrm>
            <a:custGeom>
              <a:avLst/>
              <a:gdLst/>
              <a:ahLst/>
              <a:cxnLst>
                <a:cxn ang="0">
                  <a:pos x="wd2" y="hd2"/>
                </a:cxn>
                <a:cxn ang="5400000">
                  <a:pos x="wd2" y="hd2"/>
                </a:cxn>
                <a:cxn ang="10800000">
                  <a:pos x="wd2" y="hd2"/>
                </a:cxn>
                <a:cxn ang="16200000">
                  <a:pos x="wd2" y="hd2"/>
                </a:cxn>
              </a:cxnLst>
              <a:rect l="0" t="0" r="r" b="b"/>
              <a:pathLst>
                <a:path w="21600" h="21600"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85" name="Freeform 33"/>
            <p:cNvSpPr/>
            <p:nvPr/>
          </p:nvSpPr>
          <p:spPr>
            <a:xfrm>
              <a:off x="475166" y="4108415"/>
              <a:ext cx="82390" cy="511573"/>
            </a:xfrm>
            <a:custGeom>
              <a:avLst/>
              <a:gdLst/>
              <a:ahLst/>
              <a:cxnLst>
                <a:cxn ang="0">
                  <a:pos x="wd2" y="hd2"/>
                </a:cxn>
                <a:cxn ang="5400000">
                  <a:pos x="wd2" y="hd2"/>
                </a:cxn>
                <a:cxn ang="10800000">
                  <a:pos x="wd2" y="hd2"/>
                </a:cxn>
                <a:cxn ang="16200000">
                  <a:pos x="wd2" y="hd2"/>
                </a:cxn>
              </a:cxnLst>
              <a:rect l="0" t="0" r="r" b="b"/>
              <a:pathLst>
                <a:path w="21600" h="21600"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86" name="Freeform 34"/>
            <p:cNvSpPr/>
            <p:nvPr/>
          </p:nvSpPr>
          <p:spPr>
            <a:xfrm>
              <a:off x="946501" y="3146585"/>
              <a:ext cx="1410173" cy="2716884"/>
            </a:xfrm>
            <a:custGeom>
              <a:avLst/>
              <a:gdLst/>
              <a:ahLst/>
              <a:cxnLst>
                <a:cxn ang="0">
                  <a:pos x="wd2" y="hd2"/>
                </a:cxn>
                <a:cxn ang="5400000">
                  <a:pos x="wd2" y="hd2"/>
                </a:cxn>
                <a:cxn ang="10800000">
                  <a:pos x="wd2" y="hd2"/>
                </a:cxn>
                <a:cxn ang="16200000">
                  <a:pos x="wd2" y="hd2"/>
                </a:cxn>
              </a:cxnLst>
              <a:rect l="0" t="0" r="r" b="b"/>
              <a:pathLst>
                <a:path w="21600" h="21600"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87" name="Freeform 35"/>
            <p:cNvSpPr/>
            <p:nvPr/>
          </p:nvSpPr>
          <p:spPr>
            <a:xfrm>
              <a:off x="1046133" y="6601126"/>
              <a:ext cx="120709" cy="2529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88" name="Freeform 36"/>
            <p:cNvSpPr/>
            <p:nvPr/>
          </p:nvSpPr>
          <p:spPr>
            <a:xfrm>
              <a:off x="946501" y="5897956"/>
              <a:ext cx="137953" cy="674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89" name="Freeform 37"/>
            <p:cNvSpPr/>
            <p:nvPr/>
          </p:nvSpPr>
          <p:spPr>
            <a:xfrm>
              <a:off x="946501" y="5773415"/>
              <a:ext cx="38321" cy="228005"/>
            </a:xfrm>
            <a:custGeom>
              <a:avLst/>
              <a:gdLst/>
              <a:ahLst/>
              <a:cxnLst>
                <a:cxn ang="0">
                  <a:pos x="wd2" y="hd2"/>
                </a:cxn>
                <a:cxn ang="5400000">
                  <a:pos x="wd2" y="hd2"/>
                </a:cxn>
                <a:cxn ang="10800000">
                  <a:pos x="wd2" y="hd2"/>
                </a:cxn>
                <a:cxn ang="16200000">
                  <a:pos x="wd2" y="hd2"/>
                </a:cxn>
              </a:cxnLst>
              <a:rect l="0" t="0" r="r" b="b"/>
              <a:pathLst>
                <a:path w="21600" h="21600"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90" name="Freeform 38"/>
            <p:cNvSpPr/>
            <p:nvPr/>
          </p:nvSpPr>
          <p:spPr>
            <a:xfrm>
              <a:off x="979074" y="6323307"/>
              <a:ext cx="210760" cy="530733"/>
            </a:xfrm>
            <a:custGeom>
              <a:avLst/>
              <a:gdLst/>
              <a:ahLst/>
              <a:cxnLst>
                <a:cxn ang="0">
                  <a:pos x="wd2" y="hd2"/>
                </a:cxn>
                <a:cxn ang="5400000">
                  <a:pos x="wd2" y="hd2"/>
                </a:cxn>
                <a:cxn ang="10800000">
                  <a:pos x="wd2" y="hd2"/>
                </a:cxn>
                <a:cxn ang="16200000">
                  <a:pos x="wd2" y="hd2"/>
                </a:cxn>
              </a:cxnLst>
              <a:rect l="0" t="0" r="r" b="b"/>
              <a:pathLst>
                <a:path w="21600" h="21600"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grpSp>
      <p:sp>
        <p:nvSpPr>
          <p:cNvPr id="192" name="Rectangle 6"/>
          <p:cNvSpPr/>
          <p:nvPr/>
        </p:nvSpPr>
        <p:spPr>
          <a:xfrm>
            <a:off x="-1" y="0"/>
            <a:ext cx="182882" cy="6858000"/>
          </a:xfrm>
          <a:prstGeom prst="rect">
            <a:avLst/>
          </a:prstGeom>
          <a:solidFill>
            <a:srgbClr val="766F54"/>
          </a:solidFill>
          <a:ln w="12700">
            <a:miter lim="400000"/>
          </a:ln>
        </p:spPr>
        <p:txBody>
          <a:bodyPr lIns="45719" rIns="45719"/>
          <a:lstStyle/>
          <a:p>
            <a:endParaRPr/>
          </a:p>
        </p:txBody>
      </p:sp>
      <p:sp>
        <p:nvSpPr>
          <p:cNvPr id="193" name="Title Text"/>
          <p:cNvSpPr txBox="1">
            <a:spLocks noGrp="1"/>
          </p:cNvSpPr>
          <p:nvPr>
            <p:ph type="title"/>
          </p:nvPr>
        </p:nvSpPr>
        <p:spPr>
          <a:xfrm>
            <a:off x="2589213" y="4800600"/>
            <a:ext cx="8915401" cy="566738"/>
          </a:xfrm>
          <a:prstGeom prst="rect">
            <a:avLst/>
          </a:prstGeom>
        </p:spPr>
        <p:txBody>
          <a:bodyPr anchor="b"/>
          <a:lstStyle>
            <a:lvl1pPr>
              <a:defRPr sz="2400"/>
            </a:lvl1pPr>
          </a:lstStyle>
          <a:p>
            <a:r>
              <a:t>Title Text</a:t>
            </a:r>
          </a:p>
        </p:txBody>
      </p:sp>
      <p:sp>
        <p:nvSpPr>
          <p:cNvPr id="194" name="Picture Placeholder 2"/>
          <p:cNvSpPr>
            <a:spLocks noGrp="1"/>
          </p:cNvSpPr>
          <p:nvPr>
            <p:ph type="pic" idx="13"/>
          </p:nvPr>
        </p:nvSpPr>
        <p:spPr>
          <a:xfrm>
            <a:off x="2589211" y="634965"/>
            <a:ext cx="8915401" cy="3854971"/>
          </a:xfrm>
          <a:prstGeom prst="rect">
            <a:avLst/>
          </a:prstGeom>
        </p:spPr>
        <p:txBody>
          <a:bodyPr lIns="91439" rIns="91439">
            <a:noAutofit/>
          </a:bodyPr>
          <a:lstStyle/>
          <a:p>
            <a:endParaRPr/>
          </a:p>
        </p:txBody>
      </p:sp>
      <p:sp>
        <p:nvSpPr>
          <p:cNvPr id="195" name="Body Level One…"/>
          <p:cNvSpPr txBox="1">
            <a:spLocks noGrp="1"/>
          </p:cNvSpPr>
          <p:nvPr>
            <p:ph type="body" sz="quarter" idx="1"/>
          </p:nvPr>
        </p:nvSpPr>
        <p:spPr>
          <a:xfrm>
            <a:off x="2589213" y="5367337"/>
            <a:ext cx="8915401" cy="493713"/>
          </a:xfrm>
          <a:prstGeom prst="rect">
            <a:avLst/>
          </a:prstGeom>
        </p:spPr>
        <p:txBody>
          <a:bodyPr/>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r>
              <a:t>Body Level One</a:t>
            </a:r>
          </a:p>
          <a:p>
            <a:pPr lvl="1"/>
            <a:r>
              <a:t>Body Level Two</a:t>
            </a:r>
          </a:p>
          <a:p>
            <a:pPr lvl="2"/>
            <a:r>
              <a:t>Body Level Three</a:t>
            </a:r>
          </a:p>
          <a:p>
            <a:pPr lvl="3"/>
            <a:r>
              <a:t>Body Level Four</a:t>
            </a:r>
          </a:p>
          <a:p>
            <a:pPr lvl="4"/>
            <a:r>
              <a:t>Body Level Five</a:t>
            </a:r>
          </a:p>
        </p:txBody>
      </p:sp>
      <p:sp>
        <p:nvSpPr>
          <p:cNvPr id="196" name="Freeform 11"/>
          <p:cNvSpPr/>
          <p:nvPr/>
        </p:nvSpPr>
        <p:spPr>
          <a:xfrm flipV="1">
            <a:off x="-4189" y="4911725"/>
            <a:ext cx="1595613" cy="507297"/>
          </a:xfrm>
          <a:custGeom>
            <a:avLst/>
            <a:gdLst/>
            <a:ahLst/>
            <a:cxnLst>
              <a:cxn ang="0">
                <a:pos x="wd2" y="hd2"/>
              </a:cxn>
              <a:cxn ang="5400000">
                <a:pos x="wd2" y="hd2"/>
              </a:cxn>
              <a:cxn ang="10800000">
                <a:pos x="wd2" y="hd2"/>
              </a:cxn>
              <a:cxn ang="16200000">
                <a:pos x="wd2" y="hd2"/>
              </a:cxn>
            </a:cxnLst>
            <a:rect l="0" t="0" r="r" b="b"/>
            <a:pathLst>
              <a:path w="21568" h="21600"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9" rIns="45719"/>
          <a:lstStyle/>
          <a:p>
            <a:endParaRPr/>
          </a:p>
        </p:txBody>
      </p:sp>
      <p:sp>
        <p:nvSpPr>
          <p:cNvPr id="197" name="Slide Number"/>
          <p:cNvSpPr txBox="1">
            <a:spLocks noGrp="1"/>
          </p:cNvSpPr>
          <p:nvPr>
            <p:ph type="sldNum" sz="quarter" idx="2"/>
          </p:nvPr>
        </p:nvSpPr>
        <p:spPr>
          <a:xfrm>
            <a:off x="925905" y="4967529"/>
            <a:ext cx="385675" cy="39624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DFE8C4"/>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4" name="Group 22"/>
          <p:cNvGrpSpPr/>
          <p:nvPr/>
        </p:nvGrpSpPr>
        <p:grpSpPr>
          <a:xfrm>
            <a:off x="1" y="228600"/>
            <a:ext cx="2851517" cy="6638629"/>
            <a:chOff x="0" y="0"/>
            <a:chExt cx="2851516" cy="6638628"/>
          </a:xfrm>
        </p:grpSpPr>
        <p:sp>
          <p:nvSpPr>
            <p:cNvPr id="2" name="Freeform 11"/>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3" name="Freeform 12"/>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4" name="Freeform 13"/>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5" name="Freeform 14"/>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6" name="Freeform 15"/>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7" name="Freeform 16"/>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8" name="Freeform 1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9" name="Freeform 18"/>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0" name="Freeform 19"/>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1" name="Freeform 20"/>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2" name="Freeform 21"/>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sp>
          <p:nvSpPr>
            <p:cNvPr id="13" name="Freeform 22"/>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766F54">
                <a:alpha val="20000"/>
              </a:srgbClr>
            </a:solidFill>
            <a:ln w="12700" cap="flat">
              <a:noFill/>
              <a:miter lim="400000"/>
            </a:ln>
            <a:effectLst/>
          </p:spPr>
          <p:txBody>
            <a:bodyPr wrap="square" lIns="45719" tIns="45719" rIns="45719" bIns="45719" numCol="1" anchor="t">
              <a:noAutofit/>
            </a:bodyPr>
            <a:lstStyle/>
            <a:p>
              <a:endParaRPr/>
            </a:p>
          </p:txBody>
        </p:sp>
      </p:grpSp>
      <p:grpSp>
        <p:nvGrpSpPr>
          <p:cNvPr id="27" name="Group 9"/>
          <p:cNvGrpSpPr/>
          <p:nvPr/>
        </p:nvGrpSpPr>
        <p:grpSpPr>
          <a:xfrm>
            <a:off x="27221" y="-786"/>
            <a:ext cx="2356675" cy="6854040"/>
            <a:chOff x="0" y="0"/>
            <a:chExt cx="2356673" cy="6854039"/>
          </a:xfrm>
        </p:grpSpPr>
        <p:sp>
          <p:nvSpPr>
            <p:cNvPr id="15" name="Freeform 27"/>
            <p:cNvSpPr/>
            <p:nvPr/>
          </p:nvSpPr>
          <p:spPr>
            <a:xfrm>
              <a:off x="0" y="-1"/>
              <a:ext cx="494327" cy="4401046"/>
            </a:xfrm>
            <a:custGeom>
              <a:avLst/>
              <a:gdLst/>
              <a:ahLst/>
              <a:cxnLst>
                <a:cxn ang="0">
                  <a:pos x="wd2" y="hd2"/>
                </a:cxn>
                <a:cxn ang="5400000">
                  <a:pos x="wd2" y="hd2"/>
                </a:cxn>
                <a:cxn ang="10800000">
                  <a:pos x="wd2" y="hd2"/>
                </a:cxn>
                <a:cxn ang="16200000">
                  <a:pos x="wd2" y="hd2"/>
                </a:cxn>
              </a:cxnLst>
              <a:rect l="0" t="0" r="r" b="b"/>
              <a:pathLst>
                <a:path w="21600" h="21600"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6" name="Freeform 28"/>
            <p:cNvSpPr/>
            <p:nvPr/>
          </p:nvSpPr>
          <p:spPr>
            <a:xfrm>
              <a:off x="523067" y="4317258"/>
              <a:ext cx="423436" cy="1580699"/>
            </a:xfrm>
            <a:custGeom>
              <a:avLst/>
              <a:gdLst/>
              <a:ahLst/>
              <a:cxnLst>
                <a:cxn ang="0">
                  <a:pos x="wd2" y="hd2"/>
                </a:cxn>
                <a:cxn ang="5400000">
                  <a:pos x="wd2" y="hd2"/>
                </a:cxn>
                <a:cxn ang="10800000">
                  <a:pos x="wd2" y="hd2"/>
                </a:cxn>
                <a:cxn ang="16200000">
                  <a:pos x="wd2" y="hd2"/>
                </a:cxn>
              </a:cxnLst>
              <a:rect l="0" t="0" r="r" b="b"/>
              <a:pathLst>
                <a:path w="21600" h="21600"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7" name="Freeform 29"/>
            <p:cNvSpPr/>
            <p:nvPr/>
          </p:nvSpPr>
          <p:spPr>
            <a:xfrm>
              <a:off x="979074" y="5863468"/>
              <a:ext cx="431100" cy="990571"/>
            </a:xfrm>
            <a:custGeom>
              <a:avLst/>
              <a:gdLst/>
              <a:ahLst/>
              <a:cxnLst>
                <a:cxn ang="0">
                  <a:pos x="wd2" y="hd2"/>
                </a:cxn>
                <a:cxn ang="5400000">
                  <a:pos x="wd2" y="hd2"/>
                </a:cxn>
                <a:cxn ang="10800000">
                  <a:pos x="wd2" y="hd2"/>
                </a:cxn>
                <a:cxn ang="16200000">
                  <a:pos x="wd2" y="hd2"/>
                </a:cxn>
              </a:cxnLst>
              <a:rect l="0" t="0" r="r" b="b"/>
              <a:pathLst>
                <a:path w="21600" h="21600"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8" name="Freeform 30"/>
            <p:cNvSpPr/>
            <p:nvPr/>
          </p:nvSpPr>
          <p:spPr>
            <a:xfrm>
              <a:off x="494326" y="4365158"/>
              <a:ext cx="551808" cy="2235970"/>
            </a:xfrm>
            <a:custGeom>
              <a:avLst/>
              <a:gdLst/>
              <a:ahLst/>
              <a:cxnLst>
                <a:cxn ang="0">
                  <a:pos x="wd2" y="hd2"/>
                </a:cxn>
                <a:cxn ang="5400000">
                  <a:pos x="wd2" y="hd2"/>
                </a:cxn>
                <a:cxn ang="10800000">
                  <a:pos x="wd2" y="hd2"/>
                </a:cxn>
                <a:cxn ang="16200000">
                  <a:pos x="wd2" y="hd2"/>
                </a:cxn>
              </a:cxnLst>
              <a:rect l="0" t="0" r="r" b="b"/>
              <a:pathLst>
                <a:path w="21600" h="21600"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19" name="Freeform 31"/>
            <p:cNvSpPr/>
            <p:nvPr/>
          </p:nvSpPr>
          <p:spPr>
            <a:xfrm>
              <a:off x="444311" y="1289983"/>
              <a:ext cx="170725" cy="3027276"/>
            </a:xfrm>
            <a:custGeom>
              <a:avLst/>
              <a:gdLst/>
              <a:ahLst/>
              <a:cxnLst>
                <a:cxn ang="0">
                  <a:pos x="wd2" y="hd2"/>
                </a:cxn>
                <a:cxn ang="5400000">
                  <a:pos x="wd2" y="hd2"/>
                </a:cxn>
                <a:cxn ang="10800000">
                  <a:pos x="wd2" y="hd2"/>
                </a:cxn>
                <a:cxn ang="16200000">
                  <a:pos x="wd2" y="hd2"/>
                </a:cxn>
              </a:cxnLst>
              <a:rect l="0" t="0" r="r" b="b"/>
              <a:pathLst>
                <a:path w="21150" h="21600"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0" name="Freeform 32"/>
            <p:cNvSpPr/>
            <p:nvPr/>
          </p:nvSpPr>
          <p:spPr>
            <a:xfrm>
              <a:off x="1084453" y="6572387"/>
              <a:ext cx="134120" cy="281653"/>
            </a:xfrm>
            <a:custGeom>
              <a:avLst/>
              <a:gdLst/>
              <a:ahLst/>
              <a:cxnLst>
                <a:cxn ang="0">
                  <a:pos x="wd2" y="hd2"/>
                </a:cxn>
                <a:cxn ang="5400000">
                  <a:pos x="wd2" y="hd2"/>
                </a:cxn>
                <a:cxn ang="10800000">
                  <a:pos x="wd2" y="hd2"/>
                </a:cxn>
                <a:cxn ang="16200000">
                  <a:pos x="wd2" y="hd2"/>
                </a:cxn>
              </a:cxnLst>
              <a:rect l="0" t="0" r="r" b="b"/>
              <a:pathLst>
                <a:path w="21600" h="21600"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1" name="Freeform 33"/>
            <p:cNvSpPr/>
            <p:nvPr/>
          </p:nvSpPr>
          <p:spPr>
            <a:xfrm>
              <a:off x="475166" y="4108415"/>
              <a:ext cx="82390" cy="511573"/>
            </a:xfrm>
            <a:custGeom>
              <a:avLst/>
              <a:gdLst/>
              <a:ahLst/>
              <a:cxnLst>
                <a:cxn ang="0">
                  <a:pos x="wd2" y="hd2"/>
                </a:cxn>
                <a:cxn ang="5400000">
                  <a:pos x="wd2" y="hd2"/>
                </a:cxn>
                <a:cxn ang="10800000">
                  <a:pos x="wd2" y="hd2"/>
                </a:cxn>
                <a:cxn ang="16200000">
                  <a:pos x="wd2" y="hd2"/>
                </a:cxn>
              </a:cxnLst>
              <a:rect l="0" t="0" r="r" b="b"/>
              <a:pathLst>
                <a:path w="21600" h="21600"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2" name="Freeform 34"/>
            <p:cNvSpPr/>
            <p:nvPr/>
          </p:nvSpPr>
          <p:spPr>
            <a:xfrm>
              <a:off x="946501" y="3146585"/>
              <a:ext cx="1410173" cy="2716884"/>
            </a:xfrm>
            <a:custGeom>
              <a:avLst/>
              <a:gdLst/>
              <a:ahLst/>
              <a:cxnLst>
                <a:cxn ang="0">
                  <a:pos x="wd2" y="hd2"/>
                </a:cxn>
                <a:cxn ang="5400000">
                  <a:pos x="wd2" y="hd2"/>
                </a:cxn>
                <a:cxn ang="10800000">
                  <a:pos x="wd2" y="hd2"/>
                </a:cxn>
                <a:cxn ang="16200000">
                  <a:pos x="wd2" y="hd2"/>
                </a:cxn>
              </a:cxnLst>
              <a:rect l="0" t="0" r="r" b="b"/>
              <a:pathLst>
                <a:path w="21600" h="21600"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3" name="Freeform 35"/>
            <p:cNvSpPr/>
            <p:nvPr/>
          </p:nvSpPr>
          <p:spPr>
            <a:xfrm>
              <a:off x="1046133" y="6601126"/>
              <a:ext cx="120709" cy="2529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4" name="Freeform 36"/>
            <p:cNvSpPr/>
            <p:nvPr/>
          </p:nvSpPr>
          <p:spPr>
            <a:xfrm>
              <a:off x="946501" y="5897956"/>
              <a:ext cx="137953" cy="674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5" name="Freeform 37"/>
            <p:cNvSpPr/>
            <p:nvPr/>
          </p:nvSpPr>
          <p:spPr>
            <a:xfrm>
              <a:off x="946501" y="5773415"/>
              <a:ext cx="38321" cy="228005"/>
            </a:xfrm>
            <a:custGeom>
              <a:avLst/>
              <a:gdLst/>
              <a:ahLst/>
              <a:cxnLst>
                <a:cxn ang="0">
                  <a:pos x="wd2" y="hd2"/>
                </a:cxn>
                <a:cxn ang="5400000">
                  <a:pos x="wd2" y="hd2"/>
                </a:cxn>
                <a:cxn ang="10800000">
                  <a:pos x="wd2" y="hd2"/>
                </a:cxn>
                <a:cxn ang="16200000">
                  <a:pos x="wd2" y="hd2"/>
                </a:cxn>
              </a:cxnLst>
              <a:rect l="0" t="0" r="r" b="b"/>
              <a:pathLst>
                <a:path w="21600" h="21600"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sp>
          <p:nvSpPr>
            <p:cNvPr id="26" name="Freeform 38"/>
            <p:cNvSpPr/>
            <p:nvPr/>
          </p:nvSpPr>
          <p:spPr>
            <a:xfrm>
              <a:off x="979074" y="6323307"/>
              <a:ext cx="210760" cy="530733"/>
            </a:xfrm>
            <a:custGeom>
              <a:avLst/>
              <a:gdLst/>
              <a:ahLst/>
              <a:cxnLst>
                <a:cxn ang="0">
                  <a:pos x="wd2" y="hd2"/>
                </a:cxn>
                <a:cxn ang="5400000">
                  <a:pos x="wd2" y="hd2"/>
                </a:cxn>
                <a:cxn ang="10800000">
                  <a:pos x="wd2" y="hd2"/>
                </a:cxn>
                <a:cxn ang="16200000">
                  <a:pos x="wd2" y="hd2"/>
                </a:cxn>
              </a:cxnLst>
              <a:rect l="0" t="0" r="r" b="b"/>
              <a:pathLst>
                <a:path w="21600" h="21600"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766F54"/>
            </a:solidFill>
            <a:ln w="12700" cap="flat">
              <a:noFill/>
              <a:miter lim="400000"/>
            </a:ln>
            <a:effectLst/>
          </p:spPr>
          <p:txBody>
            <a:bodyPr wrap="square" lIns="45719" tIns="45719" rIns="45719" bIns="45719" numCol="1" anchor="t">
              <a:noAutofit/>
            </a:bodyPr>
            <a:lstStyle/>
            <a:p>
              <a:endParaRPr/>
            </a:p>
          </p:txBody>
        </p:sp>
      </p:grpSp>
      <p:sp>
        <p:nvSpPr>
          <p:cNvPr id="28" name="Rectangle 6"/>
          <p:cNvSpPr/>
          <p:nvPr/>
        </p:nvSpPr>
        <p:spPr>
          <a:xfrm>
            <a:off x="-1" y="0"/>
            <a:ext cx="182882" cy="6858000"/>
          </a:xfrm>
          <a:prstGeom prst="rect">
            <a:avLst/>
          </a:prstGeom>
          <a:solidFill>
            <a:srgbClr val="766F54"/>
          </a:solidFill>
          <a:ln w="12700">
            <a:miter lim="400000"/>
          </a:ln>
        </p:spPr>
        <p:txBody>
          <a:bodyPr lIns="45719" rIns="45719"/>
          <a:lstStyle/>
          <a:p>
            <a:endParaRPr/>
          </a:p>
        </p:txBody>
      </p:sp>
      <p:sp>
        <p:nvSpPr>
          <p:cNvPr id="29" name="Freeform 11"/>
          <p:cNvSpPr/>
          <p:nvPr/>
        </p:nvSpPr>
        <p:spPr>
          <a:xfrm flipV="1">
            <a:off x="-4189" y="714375"/>
            <a:ext cx="1595613" cy="507297"/>
          </a:xfrm>
          <a:custGeom>
            <a:avLst/>
            <a:gdLst/>
            <a:ahLst/>
            <a:cxnLst>
              <a:cxn ang="0">
                <a:pos x="wd2" y="hd2"/>
              </a:cxn>
              <a:cxn ang="5400000">
                <a:pos x="wd2" y="hd2"/>
              </a:cxn>
              <a:cxn ang="10800000">
                <a:pos x="wd2" y="hd2"/>
              </a:cxn>
              <a:cxn ang="16200000">
                <a:pos x="wd2" y="hd2"/>
              </a:cxn>
            </a:cxnLst>
            <a:rect l="0" t="0" r="r" b="b"/>
            <a:pathLst>
              <a:path w="21568" h="21600"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9" rIns="45719"/>
          <a:lstStyle/>
          <a:p>
            <a:endParaRPr/>
          </a:p>
        </p:txBody>
      </p:sp>
      <p:sp>
        <p:nvSpPr>
          <p:cNvPr id="30"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Title Text</a:t>
            </a:r>
          </a:p>
        </p:txBody>
      </p:sp>
      <p:sp>
        <p:nvSpPr>
          <p:cNvPr id="31"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xfrm>
            <a:off x="925905" y="772224"/>
            <a:ext cx="385675" cy="396241"/>
          </a:xfrm>
          <a:prstGeom prst="rect">
            <a:avLst/>
          </a:prstGeom>
          <a:ln w="12700">
            <a:miter lim="400000"/>
          </a:ln>
        </p:spPr>
        <p:txBody>
          <a:bodyPr wrap="none" lIns="45719" rIns="45719" anchor="ctr">
            <a:spAutoFit/>
          </a:bodyPr>
          <a:lstStyle>
            <a:lvl1pPr algn="r">
              <a:defRPr sz="2000">
                <a:solidFill>
                  <a:srgbClr val="FE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Lst>
  <p:transition spd="med"/>
  <p:txStyles>
    <p:titleStyle>
      <a:lvl1pPr marL="0" marR="0" indent="0" algn="l" defTabSz="457200" rtl="0" latinLnBrk="0">
        <a:lnSpc>
          <a:spcPct val="100000"/>
        </a:lnSpc>
        <a:spcBef>
          <a:spcPts val="0"/>
        </a:spcBef>
        <a:spcAft>
          <a:spcPts val="0"/>
        </a:spcAft>
        <a:buClrTx/>
        <a:buSzTx/>
        <a:buFontTx/>
        <a:buNone/>
        <a:tabLst/>
        <a:defRPr sz="3600" b="0" i="0" u="none" strike="noStrike" cap="none" spc="0" baseline="0">
          <a:solidFill>
            <a:srgbClr val="262626"/>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sz="3600" b="0" i="0" u="none" strike="noStrike" cap="none" spc="0" baseline="0">
          <a:solidFill>
            <a:srgbClr val="262626"/>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sz="3600" b="0" i="0" u="none" strike="noStrike" cap="none" spc="0" baseline="0">
          <a:solidFill>
            <a:srgbClr val="262626"/>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sz="3600" b="0" i="0" u="none" strike="noStrike" cap="none" spc="0" baseline="0">
          <a:solidFill>
            <a:srgbClr val="262626"/>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sz="3600" b="0" i="0" u="none" strike="noStrike" cap="none" spc="0" baseline="0">
          <a:solidFill>
            <a:srgbClr val="262626"/>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sz="3600" b="0" i="0" u="none" strike="noStrike" cap="none" spc="0" baseline="0">
          <a:solidFill>
            <a:srgbClr val="262626"/>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sz="3600" b="0" i="0" u="none" strike="noStrike" cap="none" spc="0" baseline="0">
          <a:solidFill>
            <a:srgbClr val="262626"/>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sz="3600" b="0" i="0" u="none" strike="noStrike" cap="none" spc="0" baseline="0">
          <a:solidFill>
            <a:srgbClr val="262626"/>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sz="3600" b="0" i="0" u="none" strike="noStrike" cap="none" spc="0" baseline="0">
          <a:solidFill>
            <a:srgbClr val="262626"/>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100000"/>
        <a:buFontTx/>
        <a:buChar char=""/>
        <a:tabLst/>
        <a:defRPr sz="1800" b="0" i="0" u="none" strike="noStrike" cap="none" spc="0" baseline="0">
          <a:solidFill>
            <a:srgbClr val="404040"/>
          </a:solidFill>
          <a:uFillTx/>
          <a:latin typeface="Century Gothic"/>
          <a:ea typeface="Century Gothic"/>
          <a:cs typeface="Century Gothic"/>
          <a:sym typeface="Century Gothic"/>
        </a:defRPr>
      </a:lvl1pPr>
      <a:lvl2pPr marL="778668" marR="0" indent="-321468" algn="l" defTabSz="457200" rtl="0" latinLnBrk="0">
        <a:lnSpc>
          <a:spcPct val="100000"/>
        </a:lnSpc>
        <a:spcBef>
          <a:spcPts val="1000"/>
        </a:spcBef>
        <a:spcAft>
          <a:spcPts val="0"/>
        </a:spcAft>
        <a:buClr>
          <a:schemeClr val="accent1"/>
        </a:buClr>
        <a:buSzPct val="100000"/>
        <a:buFontTx/>
        <a:buChar char=""/>
        <a:tabLst/>
        <a:defRPr sz="1800" b="0" i="0" u="none" strike="noStrike" cap="none" spc="0" baseline="0">
          <a:solidFill>
            <a:srgbClr val="404040"/>
          </a:solidFill>
          <a:uFillTx/>
          <a:latin typeface="Century Gothic"/>
          <a:ea typeface="Century Gothic"/>
          <a:cs typeface="Century Gothic"/>
          <a:sym typeface="Century Gothic"/>
        </a:defRPr>
      </a:lvl2pPr>
      <a:lvl3pPr marL="1208314" marR="0" indent="-293914" algn="l" defTabSz="457200" rtl="0" latinLnBrk="0">
        <a:lnSpc>
          <a:spcPct val="100000"/>
        </a:lnSpc>
        <a:spcBef>
          <a:spcPts val="1000"/>
        </a:spcBef>
        <a:spcAft>
          <a:spcPts val="0"/>
        </a:spcAft>
        <a:buClr>
          <a:schemeClr val="accent1"/>
        </a:buClr>
        <a:buSzPct val="100000"/>
        <a:buFontTx/>
        <a:buChar char=""/>
        <a:tabLst/>
        <a:defRPr sz="1800" b="0" i="0" u="none" strike="noStrike" cap="none" spc="0" baseline="0">
          <a:solidFill>
            <a:srgbClr val="404040"/>
          </a:solidFill>
          <a:uFillTx/>
          <a:latin typeface="Century Gothic"/>
          <a:ea typeface="Century Gothic"/>
          <a:cs typeface="Century Gothic"/>
          <a:sym typeface="Century Gothic"/>
        </a:defRPr>
      </a:lvl3pPr>
      <a:lvl4pPr marL="1714500" marR="0" indent="-342900" algn="l" defTabSz="457200" rtl="0" latinLnBrk="0">
        <a:lnSpc>
          <a:spcPct val="100000"/>
        </a:lnSpc>
        <a:spcBef>
          <a:spcPts val="1000"/>
        </a:spcBef>
        <a:spcAft>
          <a:spcPts val="0"/>
        </a:spcAft>
        <a:buClr>
          <a:schemeClr val="accent1"/>
        </a:buClr>
        <a:buSzPct val="100000"/>
        <a:buFontTx/>
        <a:buChar char=""/>
        <a:tabLst/>
        <a:defRPr sz="1800" b="0" i="0" u="none" strike="noStrike" cap="none" spc="0" baseline="0">
          <a:solidFill>
            <a:srgbClr val="404040"/>
          </a:solidFill>
          <a:uFillTx/>
          <a:latin typeface="Century Gothic"/>
          <a:ea typeface="Century Gothic"/>
          <a:cs typeface="Century Gothic"/>
          <a:sym typeface="Century Gothic"/>
        </a:defRPr>
      </a:lvl4pPr>
      <a:lvl5pPr marL="2171700" marR="0" indent="-342900" algn="l" defTabSz="457200" rtl="0" latinLnBrk="0">
        <a:lnSpc>
          <a:spcPct val="100000"/>
        </a:lnSpc>
        <a:spcBef>
          <a:spcPts val="1000"/>
        </a:spcBef>
        <a:spcAft>
          <a:spcPts val="0"/>
        </a:spcAft>
        <a:buClr>
          <a:schemeClr val="accent1"/>
        </a:buClr>
        <a:buSzPct val="100000"/>
        <a:buFontTx/>
        <a:buChar char=""/>
        <a:tabLst/>
        <a:defRPr sz="1800" b="0" i="0" u="none" strike="noStrike" cap="none" spc="0" baseline="0">
          <a:solidFill>
            <a:srgbClr val="404040"/>
          </a:solidFill>
          <a:uFillTx/>
          <a:latin typeface="Century Gothic"/>
          <a:ea typeface="Century Gothic"/>
          <a:cs typeface="Century Gothic"/>
          <a:sym typeface="Century Gothic"/>
        </a:defRPr>
      </a:lvl5pPr>
      <a:lvl6pPr marL="2628900" marR="0" indent="-342900" algn="l" defTabSz="457200" rtl="0" latinLnBrk="0">
        <a:lnSpc>
          <a:spcPct val="100000"/>
        </a:lnSpc>
        <a:spcBef>
          <a:spcPts val="1000"/>
        </a:spcBef>
        <a:spcAft>
          <a:spcPts val="0"/>
        </a:spcAft>
        <a:buClr>
          <a:schemeClr val="accent1"/>
        </a:buClr>
        <a:buSzPct val="100000"/>
        <a:buFontTx/>
        <a:buChar char=""/>
        <a:tabLst/>
        <a:defRPr sz="1800" b="0" i="0" u="none" strike="noStrike" cap="none" spc="0" baseline="0">
          <a:solidFill>
            <a:srgbClr val="404040"/>
          </a:solidFill>
          <a:uFillTx/>
          <a:latin typeface="Century Gothic"/>
          <a:ea typeface="Century Gothic"/>
          <a:cs typeface="Century Gothic"/>
          <a:sym typeface="Century Gothic"/>
        </a:defRPr>
      </a:lvl6pPr>
      <a:lvl7pPr marL="3086100" marR="0" indent="-342900" algn="l" defTabSz="457200" rtl="0" latinLnBrk="0">
        <a:lnSpc>
          <a:spcPct val="100000"/>
        </a:lnSpc>
        <a:spcBef>
          <a:spcPts val="1000"/>
        </a:spcBef>
        <a:spcAft>
          <a:spcPts val="0"/>
        </a:spcAft>
        <a:buClr>
          <a:schemeClr val="accent1"/>
        </a:buClr>
        <a:buSzPct val="100000"/>
        <a:buFontTx/>
        <a:buChar char=""/>
        <a:tabLst/>
        <a:defRPr sz="1800" b="0" i="0" u="none" strike="noStrike" cap="none" spc="0" baseline="0">
          <a:solidFill>
            <a:srgbClr val="404040"/>
          </a:solidFill>
          <a:uFillTx/>
          <a:latin typeface="Century Gothic"/>
          <a:ea typeface="Century Gothic"/>
          <a:cs typeface="Century Gothic"/>
          <a:sym typeface="Century Gothic"/>
        </a:defRPr>
      </a:lvl7pPr>
      <a:lvl8pPr marL="3543300" marR="0" indent="-342900" algn="l" defTabSz="457200" rtl="0" latinLnBrk="0">
        <a:lnSpc>
          <a:spcPct val="100000"/>
        </a:lnSpc>
        <a:spcBef>
          <a:spcPts val="1000"/>
        </a:spcBef>
        <a:spcAft>
          <a:spcPts val="0"/>
        </a:spcAft>
        <a:buClr>
          <a:schemeClr val="accent1"/>
        </a:buClr>
        <a:buSzPct val="100000"/>
        <a:buFontTx/>
        <a:buChar char=""/>
        <a:tabLst/>
        <a:defRPr sz="1800" b="0" i="0" u="none" strike="noStrike" cap="none" spc="0" baseline="0">
          <a:solidFill>
            <a:srgbClr val="404040"/>
          </a:solidFill>
          <a:uFillTx/>
          <a:latin typeface="Century Gothic"/>
          <a:ea typeface="Century Gothic"/>
          <a:cs typeface="Century Gothic"/>
          <a:sym typeface="Century Gothic"/>
        </a:defRPr>
      </a:lvl8pPr>
      <a:lvl9pPr marL="4000500" marR="0" indent="-342900" algn="l" defTabSz="457200" rtl="0" latinLnBrk="0">
        <a:lnSpc>
          <a:spcPct val="100000"/>
        </a:lnSpc>
        <a:spcBef>
          <a:spcPts val="1000"/>
        </a:spcBef>
        <a:spcAft>
          <a:spcPts val="0"/>
        </a:spcAft>
        <a:buClr>
          <a:schemeClr val="accent1"/>
        </a:buClr>
        <a:buSzPct val="100000"/>
        <a:buFontTx/>
        <a:buChar char=""/>
        <a:tabLst/>
        <a:defRPr sz="1800" b="0" i="0" u="none" strike="noStrike" cap="none" spc="0" baseline="0">
          <a:solidFill>
            <a:srgbClr val="404040"/>
          </a:solidFill>
          <a:uFillTx/>
          <a:latin typeface="Century Gothic"/>
          <a:ea typeface="Century Gothic"/>
          <a:cs typeface="Century Gothic"/>
          <a:sym typeface="Century Gothic"/>
        </a:defRPr>
      </a:lvl9pPr>
    </p:bodyStyle>
    <p:otherStyle>
      <a:lvl1pPr marL="0" marR="0" indent="0" algn="r" defTabSz="9144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Century Gothic"/>
        </a:defRPr>
      </a:lvl1pPr>
      <a:lvl2pPr marL="0" marR="0" indent="457200" algn="r" defTabSz="9144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Century Gothic"/>
        </a:defRPr>
      </a:lvl2pPr>
      <a:lvl3pPr marL="0" marR="0" indent="914400" algn="r" defTabSz="9144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Century Gothic"/>
        </a:defRPr>
      </a:lvl3pPr>
      <a:lvl4pPr marL="0" marR="0" indent="1371600" algn="r" defTabSz="9144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Century Gothic"/>
        </a:defRPr>
      </a:lvl4pPr>
      <a:lvl5pPr marL="0" marR="0" indent="1828800" algn="r" defTabSz="9144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Century Gothic"/>
        </a:defRPr>
      </a:lvl5pPr>
      <a:lvl6pPr marL="0" marR="0" indent="2286000" algn="r" defTabSz="9144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Century Gothic"/>
        </a:defRPr>
      </a:lvl6pPr>
      <a:lvl7pPr marL="0" marR="0" indent="2743200" algn="r" defTabSz="9144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Century Gothic"/>
        </a:defRPr>
      </a:lvl7pPr>
      <a:lvl8pPr marL="0" marR="0" indent="3200400" algn="r" defTabSz="9144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Century Gothic"/>
        </a:defRPr>
      </a:lvl8pPr>
      <a:lvl9pPr marL="0" marR="0" indent="3657600" algn="r" defTabSz="9144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73.xml"/></Relationships>
</file>

<file path=ppt/slides/_rels/slide10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2.xml"/><Relationship Id="rId1" Type="http://schemas.openxmlformats.org/officeDocument/2006/relationships/slideLayout" Target="../slideLayouts/slideLayout73.xml"/><Relationship Id="rId5" Type="http://schemas.openxmlformats.org/officeDocument/2006/relationships/image" Target="../media/image108.png"/><Relationship Id="rId4" Type="http://schemas.openxmlformats.org/officeDocument/2006/relationships/image" Target="../media/image107.jpeg"/></Relationships>
</file>

<file path=ppt/slides/_rels/slide10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3.xml"/><Relationship Id="rId1" Type="http://schemas.openxmlformats.org/officeDocument/2006/relationships/slideLayout" Target="../slideLayouts/slideLayout73.xml"/><Relationship Id="rId5" Type="http://schemas.openxmlformats.org/officeDocument/2006/relationships/image" Target="../media/image108.png"/><Relationship Id="rId4" Type="http://schemas.openxmlformats.org/officeDocument/2006/relationships/image" Target="../media/image107.jpeg"/></Relationships>
</file>

<file path=ppt/slides/_rels/slide1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7.xml"/><Relationship Id="rId1" Type="http://schemas.openxmlformats.org/officeDocument/2006/relationships/slideLayout" Target="../slideLayouts/slideLayout73.xml"/><Relationship Id="rId5" Type="http://schemas.openxmlformats.org/officeDocument/2006/relationships/image" Target="../media/image108.png"/><Relationship Id="rId4" Type="http://schemas.openxmlformats.org/officeDocument/2006/relationships/image" Target="../media/image107.jpe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7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7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7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7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7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7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7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7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7.xml"/><Relationship Id="rId1" Type="http://schemas.openxmlformats.org/officeDocument/2006/relationships/slideLayout" Target="../slideLayouts/slideLayout7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68.xml"/><Relationship Id="rId1" Type="http://schemas.openxmlformats.org/officeDocument/2006/relationships/slideLayout" Target="../slideLayouts/slideLayout72.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2.xml"/></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9.png"/><Relationship Id="rId1" Type="http://schemas.openxmlformats.org/officeDocument/2006/relationships/slideLayout" Target="../slideLayouts/slideLayout72.xml"/></Relationships>
</file>

<file path=ppt/slides/_rels/slide1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30.png"/><Relationship Id="rId1" Type="http://schemas.openxmlformats.org/officeDocument/2006/relationships/slideLayout" Target="../slideLayouts/slideLayout72.xml"/></Relationships>
</file>

<file path=ppt/slides/_rels/slide1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30.png"/><Relationship Id="rId1" Type="http://schemas.openxmlformats.org/officeDocument/2006/relationships/slideLayout" Target="../slideLayouts/slideLayout72.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0.xml"/><Relationship Id="rId1" Type="http://schemas.openxmlformats.org/officeDocument/2006/relationships/slideLayout" Target="../slideLayouts/slideLayout7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7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72.xml"/><Relationship Id="rId4" Type="http://schemas.openxmlformats.org/officeDocument/2006/relationships/image" Target="../media/image135.png"/></Relationships>
</file>

<file path=ppt/slides/_rels/slide1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3.xml"/><Relationship Id="rId1" Type="http://schemas.openxmlformats.org/officeDocument/2006/relationships/slideLayout" Target="../slideLayouts/slideLayout72.xml"/><Relationship Id="rId4" Type="http://schemas.openxmlformats.org/officeDocument/2006/relationships/image" Target="../media/image137.png"/></Relationships>
</file>

<file path=ppt/slides/_rels/slide1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4.xml"/><Relationship Id="rId1" Type="http://schemas.openxmlformats.org/officeDocument/2006/relationships/slideLayout" Target="../slideLayouts/slideLayout7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7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6.xml"/><Relationship Id="rId1" Type="http://schemas.openxmlformats.org/officeDocument/2006/relationships/slideLayout" Target="../slideLayouts/slideLayout72.xml"/></Relationships>
</file>

<file path=ppt/slides/_rels/slide1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xml"/><Relationship Id="rId1" Type="http://schemas.openxmlformats.org/officeDocument/2006/relationships/slideLayout" Target="../slideLayouts/slideLayout72.xml"/></Relationships>
</file>

<file path=ppt/slides/_rels/slide1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72.xml"/><Relationship Id="rId4" Type="http://schemas.openxmlformats.org/officeDocument/2006/relationships/image" Target="../media/image141.png"/></Relationships>
</file>

<file path=ppt/slides/_rels/slide1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7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9.xml"/><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72.xml"/><Relationship Id="rId5" Type="http://schemas.openxmlformats.org/officeDocument/2006/relationships/image" Target="../media/image145.jpeg"/><Relationship Id="rId4" Type="http://schemas.openxmlformats.org/officeDocument/2006/relationships/image" Target="../media/image144.jpeg"/></Relationships>
</file>

<file path=ppt/slides/_rels/slide1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1.xml"/><Relationship Id="rId1" Type="http://schemas.openxmlformats.org/officeDocument/2006/relationships/slideLayout" Target="../slideLayouts/slideLayout72.xml"/><Relationship Id="rId5" Type="http://schemas.openxmlformats.org/officeDocument/2006/relationships/image" Target="../media/image52.png"/><Relationship Id="rId4" Type="http://schemas.openxmlformats.org/officeDocument/2006/relationships/image" Target="../media/image147.png"/></Relationships>
</file>

<file path=ppt/slides/_rels/slide1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2.xml"/><Relationship Id="rId1" Type="http://schemas.openxmlformats.org/officeDocument/2006/relationships/slideLayout" Target="../slideLayouts/slideLayout72.xml"/><Relationship Id="rId5" Type="http://schemas.openxmlformats.org/officeDocument/2006/relationships/image" Target="../media/image52.png"/><Relationship Id="rId4" Type="http://schemas.openxmlformats.org/officeDocument/2006/relationships/image" Target="../media/image149.png"/></Relationships>
</file>

<file path=ppt/slides/_rels/slide1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2.xml"/><Relationship Id="rId5" Type="http://schemas.openxmlformats.org/officeDocument/2006/relationships/image" Target="../media/image52.png"/><Relationship Id="rId4" Type="http://schemas.openxmlformats.org/officeDocument/2006/relationships/image" Target="../media/image152.png"/></Relationships>
</file>

<file path=ppt/slides/_rels/slide1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2.xml"/><Relationship Id="rId5" Type="http://schemas.openxmlformats.org/officeDocument/2006/relationships/image" Target="../media/image52.png"/><Relationship Id="rId4" Type="http://schemas.openxmlformats.org/officeDocument/2006/relationships/image" Target="../media/image155.png"/></Relationships>
</file>

<file path=ppt/slides/_rels/slide1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3.xml"/><Relationship Id="rId1" Type="http://schemas.openxmlformats.org/officeDocument/2006/relationships/slideLayout" Target="../slideLayouts/slideLayout72.xml"/><Relationship Id="rId4" Type="http://schemas.openxmlformats.org/officeDocument/2006/relationships/image" Target="../media/image52.png"/></Relationships>
</file>

<file path=ppt/slides/_rels/slide1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4.xml"/><Relationship Id="rId1" Type="http://schemas.openxmlformats.org/officeDocument/2006/relationships/slideLayout" Target="../slideLayouts/slideLayout72.xml"/><Relationship Id="rId4" Type="http://schemas.openxmlformats.org/officeDocument/2006/relationships/image" Target="../media/image52.png"/></Relationships>
</file>

<file path=ppt/slides/_rels/slide1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5.xml"/><Relationship Id="rId1" Type="http://schemas.openxmlformats.org/officeDocument/2006/relationships/slideLayout" Target="../slideLayouts/slideLayout7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gif"/><Relationship Id="rId1" Type="http://schemas.openxmlformats.org/officeDocument/2006/relationships/slideLayout" Target="../slideLayouts/slideLayout1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1.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71.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9.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5.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5.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5.xml"/><Relationship Id="rId5" Type="http://schemas.openxmlformats.org/officeDocument/2006/relationships/image" Target="../media/image52.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71.xml"/><Relationship Id="rId5" Type="http://schemas.openxmlformats.org/officeDocument/2006/relationships/image" Target="../media/image52.png"/><Relationship Id="rId4" Type="http://schemas.openxmlformats.org/officeDocument/2006/relationships/image" Target="../media/image56.gif"/></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71.xml"/><Relationship Id="rId5" Type="http://schemas.openxmlformats.org/officeDocument/2006/relationships/image" Target="../media/image52.png"/><Relationship Id="rId4" Type="http://schemas.openxmlformats.org/officeDocument/2006/relationships/image" Target="../media/image58.gif"/></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1.xml"/><Relationship Id="rId5" Type="http://schemas.openxmlformats.org/officeDocument/2006/relationships/image" Target="../media/image52.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9.xml"/><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0.xml"/><Relationship Id="rId1" Type="http://schemas.openxmlformats.org/officeDocument/2006/relationships/slideLayout" Target="../slideLayouts/slideLayout74.xml"/><Relationship Id="rId4" Type="http://schemas.openxmlformats.org/officeDocument/2006/relationships/image" Target="../media/image63.jpeg"/></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gif"/><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1.xml"/><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4.xml"/></Relationships>
</file>

<file path=ppt/slides/_rels/slide6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6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3.xml"/><Relationship Id="rId1" Type="http://schemas.openxmlformats.org/officeDocument/2006/relationships/slideLayout" Target="../slideLayouts/slideLayout74.xml"/><Relationship Id="rId4" Type="http://schemas.openxmlformats.org/officeDocument/2006/relationships/image" Target="../media/image64.jpe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7.png"/><Relationship Id="rId1" Type="http://schemas.openxmlformats.org/officeDocument/2006/relationships/slideLayout" Target="../slideLayouts/slideLayout71.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71.xml"/><Relationship Id="rId5" Type="http://schemas.openxmlformats.org/officeDocument/2006/relationships/image" Target="../media/image52.png"/><Relationship Id="rId4" Type="http://schemas.openxmlformats.org/officeDocument/2006/relationships/image" Target="../media/image68.jpe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9.png"/><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0.png"/><Relationship Id="rId1" Type="http://schemas.openxmlformats.org/officeDocument/2006/relationships/slideLayout" Target="../slideLayouts/slideLayout71.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1.png"/><Relationship Id="rId1" Type="http://schemas.openxmlformats.org/officeDocument/2006/relationships/slideLayout" Target="../slideLayouts/slideLayout71.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2.png"/><Relationship Id="rId1" Type="http://schemas.openxmlformats.org/officeDocument/2006/relationships/slideLayout" Target="../slideLayouts/slideLayout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1.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1.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1.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1.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1.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70.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70.xml"/></Relationships>
</file>

<file path=ppt/slides/_rels/slide82.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notesSlide" Target="../notesSlides/notesSlide38.xml"/><Relationship Id="rId1" Type="http://schemas.openxmlformats.org/officeDocument/2006/relationships/slideLayout" Target="../slideLayouts/slideLayout73.xml"/><Relationship Id="rId6" Type="http://schemas.openxmlformats.org/officeDocument/2006/relationships/image" Target="../media/image81.jpeg"/><Relationship Id="rId11" Type="http://schemas.openxmlformats.org/officeDocument/2006/relationships/image" Target="../media/image85.jpeg"/><Relationship Id="rId5" Type="http://schemas.openxmlformats.org/officeDocument/2006/relationships/image" Target="../media/image80.jpeg"/><Relationship Id="rId10" Type="http://schemas.openxmlformats.org/officeDocument/2006/relationships/image" Target="../media/image84.jpeg"/><Relationship Id="rId4" Type="http://schemas.openxmlformats.org/officeDocument/2006/relationships/image" Target="../media/image79.jpeg"/><Relationship Id="rId9" Type="http://schemas.openxmlformats.org/officeDocument/2006/relationships/image" Target="../media/image83.jpeg"/></Relationships>
</file>

<file path=ppt/slides/_rels/slide8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8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8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1.xml"/></Relationships>
</file>

<file path=ppt/slides/_rels/slide9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6.xml"/><Relationship Id="rId1" Type="http://schemas.openxmlformats.org/officeDocument/2006/relationships/slideLayout" Target="../slideLayouts/slideLayout69.xml"/></Relationships>
</file>

<file path=ppt/slides/_rels/slide9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69.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69.xml"/><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3.xml"/></Relationships>
</file>

<file path=ppt/slides/_rels/slide9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3.xml"/><Relationship Id="rId4" Type="http://schemas.openxmlformats.org/officeDocument/2006/relationships/image" Target="../media/image101.png"/></Relationships>
</file>

<file path=ppt/slides/_rels/slide9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50.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2" name="Image" descr="Image"/>
          <p:cNvPicPr>
            <a:picLocks noChangeAspect="1"/>
          </p:cNvPicPr>
          <p:nvPr/>
        </p:nvPicPr>
        <p:blipFill>
          <a:blip r:embed="rId2"/>
          <a:stretch>
            <a:fillRect/>
          </a:stretch>
        </p:blipFill>
        <p:spPr>
          <a:xfrm>
            <a:off x="7682700" y="942135"/>
            <a:ext cx="3809203" cy="4507386"/>
          </a:xfrm>
          <a:prstGeom prst="rect">
            <a:avLst/>
          </a:prstGeom>
          <a:ln w="12700">
            <a:miter lim="400000"/>
          </a:ln>
        </p:spPr>
      </p:pic>
      <p:sp>
        <p:nvSpPr>
          <p:cNvPr id="1853" name="Subtitle 2"/>
          <p:cNvSpPr txBox="1"/>
          <p:nvPr/>
        </p:nvSpPr>
        <p:spPr>
          <a:xfrm>
            <a:off x="7488511" y="5507884"/>
            <a:ext cx="4197580" cy="861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ctr" defTabSz="457200">
              <a:spcBef>
                <a:spcPts val="1000"/>
              </a:spcBef>
              <a:defRPr sz="1000" cap="all">
                <a:solidFill>
                  <a:srgbClr val="535353"/>
                </a:solidFill>
              </a:defRPr>
            </a:lvl1pPr>
          </a:lstStyle>
          <a:p>
            <a:r>
              <a:t>XKCD.com</a:t>
            </a:r>
          </a:p>
        </p:txBody>
      </p:sp>
      <p:sp>
        <p:nvSpPr>
          <p:cNvPr id="1854" name="Word vectors, sentence embeddings,…"/>
          <p:cNvSpPr txBox="1"/>
          <p:nvPr/>
        </p:nvSpPr>
        <p:spPr>
          <a:xfrm>
            <a:off x="785478" y="870711"/>
            <a:ext cx="6664336"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800"/>
            </a:pPr>
            <a:r>
              <a:rPr dirty="0"/>
              <a:t>Word vectors, sentence embeddings,</a:t>
            </a:r>
          </a:p>
          <a:p>
            <a:pPr>
              <a:defRPr sz="2800"/>
            </a:pPr>
            <a:r>
              <a:rPr dirty="0"/>
              <a:t>and other strange things</a:t>
            </a:r>
          </a:p>
        </p:txBody>
      </p:sp>
      <p:pic>
        <p:nvPicPr>
          <p:cNvPr id="1855"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699" y="5515639"/>
            <a:ext cx="1417415" cy="1175094"/>
          </a:xfrm>
          <a:prstGeom prst="rect">
            <a:avLst/>
          </a:prstGeom>
          <a:ln w="12700">
            <a:miter lim="400000"/>
          </a:ln>
        </p:spPr>
      </p:pic>
      <p:sp>
        <p:nvSpPr>
          <p:cNvPr id="1856" name="BYU DRAGN Labs…"/>
          <p:cNvSpPr txBox="1"/>
          <p:nvPr/>
        </p:nvSpPr>
        <p:spPr>
          <a:xfrm>
            <a:off x="1759314" y="5931915"/>
            <a:ext cx="2063091"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a:solidFill>
                  <a:srgbClr val="535353"/>
                </a:solidFill>
              </a:defRPr>
            </a:pPr>
            <a:r>
              <a:t>BYU DRAGN Labs</a:t>
            </a:r>
          </a:p>
          <a:p>
            <a:pPr>
              <a:defRPr sz="1600">
                <a:solidFill>
                  <a:srgbClr val="535353"/>
                </a:solidFill>
              </a:defRPr>
            </a:pPr>
            <a:r>
              <a:rPr sz="1400"/>
              <a:t>DRAGN</a:t>
            </a:r>
            <a:r>
              <a:t>.ai</a:t>
            </a:r>
          </a:p>
        </p:txBody>
      </p:sp>
      <p:sp>
        <p:nvSpPr>
          <p:cNvPr id="1857" name="Nancy Fulda"/>
          <p:cNvSpPr txBox="1"/>
          <p:nvPr/>
        </p:nvSpPr>
        <p:spPr>
          <a:xfrm>
            <a:off x="799194" y="2053844"/>
            <a:ext cx="151090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Nancy Fulda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 name="video from c2ro.com"/>
          <p:cNvSpPr txBox="1">
            <a:spLocks noGrp="1"/>
          </p:cNvSpPr>
          <p:nvPr>
            <p:ph type="title" idx="4294967295"/>
          </p:nvPr>
        </p:nvSpPr>
        <p:spPr>
          <a:xfrm>
            <a:off x="-1" y="6050520"/>
            <a:ext cx="12192001" cy="562617"/>
          </a:xfrm>
          <a:prstGeom prst="rect">
            <a:avLst/>
          </a:prstGeom>
        </p:spPr>
        <p:txBody>
          <a:bodyPr lIns="121899" tIns="121899" rIns="121899" bIns="121899"/>
          <a:lstStyle/>
          <a:p>
            <a:pPr algn="ctr" defTabSz="487680">
              <a:defRPr sz="1920" b="1">
                <a:solidFill>
                  <a:srgbClr val="9E3A7D"/>
                </a:solidFill>
                <a:latin typeface="PT Sans Narrow"/>
                <a:ea typeface="PT Sans Narrow"/>
                <a:cs typeface="PT Sans Narrow"/>
                <a:sym typeface="PT Sans Narrow"/>
              </a:defRPr>
            </a:pPr>
            <a:r>
              <a:t>video from c2ro.com</a:t>
            </a:r>
            <a:br/>
            <a:endParaRPr/>
          </a:p>
        </p:txBody>
      </p:sp>
      <p:pic>
        <p:nvPicPr>
          <p:cNvPr id="1908" name="Augmenting Robots using C2RO modules" descr="Augmenting Robots using C2RO modules"/>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1138161" y="545525"/>
            <a:ext cx="9915678" cy="557756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9004" fill="hold"/>
                                        <p:tgtEl>
                                          <p:spTgt spid="190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08"/>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8" name="Picture 3" descr="Picture 3"/>
          <p:cNvPicPr>
            <a:picLocks noChangeAspect="1"/>
          </p:cNvPicPr>
          <p:nvPr/>
        </p:nvPicPr>
        <p:blipFill>
          <a:blip r:embed="rId2"/>
          <a:stretch>
            <a:fillRect/>
          </a:stretch>
        </p:blipFill>
        <p:spPr>
          <a:xfrm>
            <a:off x="3149172" y="92011"/>
            <a:ext cx="6121350" cy="6753891"/>
          </a:xfrm>
          <a:prstGeom prst="rect">
            <a:avLst/>
          </a:prstGeom>
          <a:ln w="12700">
            <a:miter lim="400000"/>
          </a:ln>
        </p:spPr>
      </p:pic>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0" name="Picture 4" descr="Picture 4"/>
          <p:cNvPicPr>
            <a:picLocks noChangeAspect="1"/>
          </p:cNvPicPr>
          <p:nvPr/>
        </p:nvPicPr>
        <p:blipFill>
          <a:blip r:embed="rId2"/>
          <a:stretch>
            <a:fillRect/>
          </a:stretch>
        </p:blipFill>
        <p:spPr>
          <a:xfrm>
            <a:off x="1449206" y="655606"/>
            <a:ext cx="10466750" cy="5944081"/>
          </a:xfrm>
          <a:prstGeom prst="rect">
            <a:avLst/>
          </a:prstGeom>
          <a:ln w="12700">
            <a:miter lim="400000"/>
          </a:ln>
        </p:spPr>
      </p:pic>
      <p:pic>
        <p:nvPicPr>
          <p:cNvPr id="2771" name="Picture 3" descr="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679" y="249470"/>
            <a:ext cx="2866845" cy="812273"/>
          </a:xfrm>
          <a:prstGeom prst="rect">
            <a:avLst/>
          </a:prstGeom>
          <a:ln w="12700">
            <a:miter lim="400000"/>
          </a:ln>
        </p:spPr>
      </p:pic>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3" name="Picture 3" descr="Picture 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5400000">
            <a:off x="161635" y="1703934"/>
            <a:ext cx="4813290" cy="2866665"/>
          </a:xfrm>
          <a:prstGeom prst="rect">
            <a:avLst/>
          </a:prstGeom>
          <a:ln w="12700">
            <a:miter lim="400000"/>
          </a:ln>
        </p:spPr>
      </p:pic>
      <p:sp>
        <p:nvSpPr>
          <p:cNvPr id="2774" name="TextBox 1"/>
          <p:cNvSpPr txBox="1"/>
          <p:nvPr/>
        </p:nvSpPr>
        <p:spPr>
          <a:xfrm>
            <a:off x="5616370" y="1414731"/>
            <a:ext cx="4869901" cy="2956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219200">
              <a:defRPr sz="2400">
                <a:solidFill>
                  <a:srgbClr val="695D46"/>
                </a:solidFill>
                <a:latin typeface="Arial"/>
                <a:ea typeface="Arial"/>
                <a:cs typeface="Arial"/>
                <a:sym typeface="Arial"/>
              </a:defRPr>
            </a:pPr>
            <a:r>
              <a:t>Never played Skyrim</a:t>
            </a:r>
            <a:endParaRPr>
              <a:solidFill>
                <a:srgbClr val="000000"/>
              </a:solidFill>
            </a:endParaRPr>
          </a:p>
          <a:p>
            <a:pPr defTabSz="1219200">
              <a:defRPr sz="2400">
                <a:solidFill>
                  <a:srgbClr val="695D46"/>
                </a:solidFill>
                <a:latin typeface="Arial"/>
                <a:ea typeface="Arial"/>
                <a:cs typeface="Arial"/>
                <a:sym typeface="Arial"/>
              </a:defRPr>
            </a:pPr>
            <a:endParaRPr>
              <a:solidFill>
                <a:srgbClr val="000000"/>
              </a:solidFill>
            </a:endParaRPr>
          </a:p>
          <a:p>
            <a:pPr defTabSz="1219200">
              <a:defRPr sz="2400">
                <a:solidFill>
                  <a:srgbClr val="695D46"/>
                </a:solidFill>
                <a:latin typeface="Arial"/>
                <a:ea typeface="Arial"/>
                <a:cs typeface="Arial"/>
                <a:sym typeface="Arial"/>
              </a:defRPr>
            </a:pPr>
            <a:r>
              <a:t>No knowledge of algorithm</a:t>
            </a:r>
            <a:endParaRPr>
              <a:solidFill>
                <a:srgbClr val="000000"/>
              </a:solidFill>
            </a:endParaRPr>
          </a:p>
          <a:p>
            <a:pPr defTabSz="1219200">
              <a:defRPr sz="2400">
                <a:solidFill>
                  <a:srgbClr val="695D46"/>
                </a:solidFill>
                <a:latin typeface="Arial"/>
                <a:ea typeface="Arial"/>
                <a:cs typeface="Arial"/>
                <a:sym typeface="Arial"/>
              </a:defRPr>
            </a:pPr>
            <a:endParaRPr>
              <a:solidFill>
                <a:srgbClr val="000000"/>
              </a:solidFill>
            </a:endParaRPr>
          </a:p>
          <a:p>
            <a:pPr defTabSz="1219200">
              <a:defRPr sz="2400">
                <a:solidFill>
                  <a:srgbClr val="695D46"/>
                </a:solidFill>
                <a:latin typeface="Arial"/>
                <a:ea typeface="Arial"/>
                <a:cs typeface="Arial"/>
                <a:sym typeface="Arial"/>
              </a:defRPr>
            </a:pPr>
            <a:r>
              <a:t>Asked to ‘give a one-sentence description of each picture’.</a:t>
            </a:r>
            <a:endParaRPr>
              <a:solidFill>
                <a:srgbClr val="000000"/>
              </a:solidFill>
            </a:endParaRPr>
          </a:p>
          <a:p>
            <a:pPr defTabSz="1219200">
              <a:defRPr sz="2400">
                <a:solidFill>
                  <a:srgbClr val="695D46"/>
                </a:solidFill>
                <a:latin typeface="Arial"/>
                <a:ea typeface="Arial"/>
                <a:cs typeface="Arial"/>
                <a:sym typeface="Arial"/>
              </a:defRPr>
            </a:pPr>
            <a:endParaRPr>
              <a:solidFill>
                <a:srgbClr val="000000"/>
              </a:solid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7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77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77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774">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27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7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77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27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4" grpId="1" build="p" bldLvl="5" animBg="1" advAuto="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8" name="Title 1"/>
          <p:cNvSpPr txBox="1">
            <a:spLocks noGrp="1"/>
          </p:cNvSpPr>
          <p:nvPr>
            <p:ph type="title"/>
          </p:nvPr>
        </p:nvSpPr>
        <p:spPr>
          <a:xfrm>
            <a:off x="415599" y="593366"/>
            <a:ext cx="2781925" cy="1120417"/>
          </a:xfrm>
          <a:prstGeom prst="rect">
            <a:avLst/>
          </a:prstGeom>
        </p:spPr>
        <p:txBody>
          <a:bodyPr/>
          <a:lstStyle>
            <a:lvl1pPr defTabSz="999744">
              <a:defRPr sz="5904"/>
            </a:lvl1pPr>
          </a:lstStyle>
          <a:p>
            <a:r>
              <a:t>AEGIM</a:t>
            </a:r>
          </a:p>
        </p:txBody>
      </p:sp>
      <p:sp>
        <p:nvSpPr>
          <p:cNvPr id="2779" name="TextBox 2"/>
          <p:cNvSpPr txBox="1"/>
          <p:nvPr/>
        </p:nvSpPr>
        <p:spPr>
          <a:xfrm>
            <a:off x="476559" y="1690779"/>
            <a:ext cx="10275786" cy="467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2400">
                <a:latin typeface="Arial"/>
                <a:ea typeface="Arial"/>
                <a:cs typeface="Arial"/>
                <a:sym typeface="Arial"/>
              </a:defRPr>
            </a:lvl1pPr>
          </a:lstStyle>
          <a:p>
            <a:r>
              <a:t>Algorithm for the Extraction of Game Interaction Modes</a:t>
            </a:r>
          </a:p>
        </p:txBody>
      </p:sp>
      <p:grpSp>
        <p:nvGrpSpPr>
          <p:cNvPr id="2795" name="Group 8"/>
          <p:cNvGrpSpPr/>
          <p:nvPr/>
        </p:nvGrpSpPr>
        <p:grpSpPr>
          <a:xfrm>
            <a:off x="691644" y="3128513"/>
            <a:ext cx="10430292" cy="1391729"/>
            <a:chOff x="0" y="0"/>
            <a:chExt cx="10430291" cy="1391728"/>
          </a:xfrm>
        </p:grpSpPr>
        <p:grpSp>
          <p:nvGrpSpPr>
            <p:cNvPr id="2782" name="Rounded Rectangle 3"/>
            <p:cNvGrpSpPr/>
            <p:nvPr/>
          </p:nvGrpSpPr>
          <p:grpSpPr>
            <a:xfrm>
              <a:off x="0" y="0"/>
              <a:ext cx="2219864" cy="1391729"/>
              <a:chOff x="0" y="0"/>
              <a:chExt cx="2219863" cy="1391728"/>
            </a:xfrm>
          </p:grpSpPr>
          <p:sp>
            <p:nvSpPr>
              <p:cNvPr id="2780" name="Rounded Rectangle"/>
              <p:cNvSpPr/>
              <p:nvPr/>
            </p:nvSpPr>
            <p:spPr>
              <a:xfrm>
                <a:off x="0" y="0"/>
                <a:ext cx="2219864" cy="1391729"/>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781" name="Game State…"/>
              <p:cNvSpPr txBox="1"/>
              <p:nvPr/>
            </p:nvSpPr>
            <p:spPr>
              <a:xfrm>
                <a:off x="128898" y="284289"/>
                <a:ext cx="1962067" cy="82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p>
                <a:pPr algn="ctr" defTabSz="1219200">
                  <a:defRPr sz="2400" b="1">
                    <a:solidFill>
                      <a:srgbClr val="46ACA2"/>
                    </a:solidFill>
                    <a:latin typeface="Arial"/>
                    <a:ea typeface="Arial"/>
                    <a:cs typeface="Arial"/>
                    <a:sym typeface="Arial"/>
                  </a:defRPr>
                </a:pPr>
                <a:r>
                  <a:t>Game State</a:t>
                </a:r>
              </a:p>
              <a:p>
                <a:pPr algn="ctr" defTabSz="1219200">
                  <a:defRPr sz="2400" b="1">
                    <a:solidFill>
                      <a:srgbClr val="46ACA2"/>
                    </a:solidFill>
                    <a:latin typeface="Arial"/>
                    <a:ea typeface="Arial"/>
                    <a:cs typeface="Arial"/>
                    <a:sym typeface="Arial"/>
                  </a:defRPr>
                </a:pPr>
                <a:r>
                  <a:t>(pixels)</a:t>
                </a:r>
              </a:p>
            </p:txBody>
          </p:sp>
        </p:grpSp>
        <p:grpSp>
          <p:nvGrpSpPr>
            <p:cNvPr id="2785" name="Right Arrow 4"/>
            <p:cNvGrpSpPr/>
            <p:nvPr/>
          </p:nvGrpSpPr>
          <p:grpSpPr>
            <a:xfrm>
              <a:off x="2541917" y="-1"/>
              <a:ext cx="1874807" cy="1334220"/>
              <a:chOff x="0" y="0"/>
              <a:chExt cx="1874806" cy="1334218"/>
            </a:xfrm>
          </p:grpSpPr>
          <p:sp>
            <p:nvSpPr>
              <p:cNvPr id="2783" name="Arrow"/>
              <p:cNvSpPr/>
              <p:nvPr/>
            </p:nvSpPr>
            <p:spPr>
              <a:xfrm>
                <a:off x="0" y="0"/>
                <a:ext cx="1874807" cy="1334219"/>
              </a:xfrm>
              <a:prstGeom prst="rightArrow">
                <a:avLst>
                  <a:gd name="adj1" fmla="val 50000"/>
                  <a:gd name="adj2" fmla="val 50000"/>
                </a:avLst>
              </a:prstGeom>
              <a:gradFill flip="none" rotWithShape="1">
                <a:gsLst>
                  <a:gs pos="0">
                    <a:srgbClr val="FFD3BA"/>
                  </a:gs>
                  <a:gs pos="35000">
                    <a:srgbClr val="FFE0CF"/>
                  </a:gs>
                  <a:gs pos="100000">
                    <a:srgbClr val="FFF3ED"/>
                  </a:gs>
                </a:gsLst>
                <a:lin ang="16200000" scaled="0"/>
              </a:gradFill>
              <a:ln w="12700" cap="flat">
                <a:solidFill>
                  <a:srgbClr val="F99400"/>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a:solidFill>
                      <a:srgbClr val="695D46"/>
                    </a:solidFill>
                    <a:latin typeface="Arial"/>
                    <a:ea typeface="Arial"/>
                    <a:cs typeface="Arial"/>
                    <a:sym typeface="Arial"/>
                  </a:defRPr>
                </a:pPr>
                <a:endParaRPr/>
              </a:p>
            </p:txBody>
          </p:sp>
          <p:sp>
            <p:nvSpPr>
              <p:cNvPr id="2784" name="Caption generator"/>
              <p:cNvSpPr txBox="1"/>
              <p:nvPr/>
            </p:nvSpPr>
            <p:spPr>
              <a:xfrm>
                <a:off x="60960" y="343188"/>
                <a:ext cx="1419331" cy="6478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a:solidFill>
                      <a:srgbClr val="695D46"/>
                    </a:solidFill>
                    <a:latin typeface="Arial"/>
                    <a:ea typeface="Arial"/>
                    <a:cs typeface="Arial"/>
                    <a:sym typeface="Arial"/>
                  </a:defRPr>
                </a:lvl1pPr>
              </a:lstStyle>
              <a:p>
                <a:r>
                  <a:t>Caption generator</a:t>
                </a:r>
              </a:p>
            </p:txBody>
          </p:sp>
        </p:grpSp>
        <p:grpSp>
          <p:nvGrpSpPr>
            <p:cNvPr id="2788" name="Rounded Rectangle 5"/>
            <p:cNvGrpSpPr/>
            <p:nvPr/>
          </p:nvGrpSpPr>
          <p:grpSpPr>
            <a:xfrm>
              <a:off x="4664586" y="290145"/>
              <a:ext cx="1240673" cy="828137"/>
              <a:chOff x="0" y="0"/>
              <a:chExt cx="1240671" cy="828136"/>
            </a:xfrm>
          </p:grpSpPr>
          <p:sp>
            <p:nvSpPr>
              <p:cNvPr id="2786" name="Rounded Rectangle"/>
              <p:cNvSpPr/>
              <p:nvPr/>
            </p:nvSpPr>
            <p:spPr>
              <a:xfrm>
                <a:off x="0" y="0"/>
                <a:ext cx="1240672" cy="828137"/>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787" name="Text"/>
              <p:cNvSpPr txBox="1"/>
              <p:nvPr/>
            </p:nvSpPr>
            <p:spPr>
              <a:xfrm>
                <a:off x="101386" y="180293"/>
                <a:ext cx="1037898" cy="4675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sz="2400" b="1">
                    <a:solidFill>
                      <a:srgbClr val="46ACA2"/>
                    </a:solidFill>
                    <a:latin typeface="Arial"/>
                    <a:ea typeface="Arial"/>
                    <a:cs typeface="Arial"/>
                    <a:sym typeface="Arial"/>
                  </a:defRPr>
                </a:lvl1pPr>
              </a:lstStyle>
              <a:p>
                <a:r>
                  <a:t>Text</a:t>
                </a:r>
              </a:p>
            </p:txBody>
          </p:sp>
        </p:grpSp>
        <p:grpSp>
          <p:nvGrpSpPr>
            <p:cNvPr id="2791" name="Right Arrow 6"/>
            <p:cNvGrpSpPr/>
            <p:nvPr/>
          </p:nvGrpSpPr>
          <p:grpSpPr>
            <a:xfrm>
              <a:off x="6202582" y="-1"/>
              <a:ext cx="1874807" cy="1334220"/>
              <a:chOff x="0" y="0"/>
              <a:chExt cx="1874806" cy="1334218"/>
            </a:xfrm>
          </p:grpSpPr>
          <p:sp>
            <p:nvSpPr>
              <p:cNvPr id="2789" name="Arrow"/>
              <p:cNvSpPr/>
              <p:nvPr/>
            </p:nvSpPr>
            <p:spPr>
              <a:xfrm>
                <a:off x="0" y="0"/>
                <a:ext cx="1874807" cy="1334219"/>
              </a:xfrm>
              <a:prstGeom prst="rightArrow">
                <a:avLst>
                  <a:gd name="adj1" fmla="val 50000"/>
                  <a:gd name="adj2" fmla="val 50000"/>
                </a:avLst>
              </a:prstGeom>
              <a:gradFill flip="none" rotWithShape="1">
                <a:gsLst>
                  <a:gs pos="0">
                    <a:srgbClr val="FFD3BA"/>
                  </a:gs>
                  <a:gs pos="35000">
                    <a:srgbClr val="FFE0CF"/>
                  </a:gs>
                  <a:gs pos="100000">
                    <a:srgbClr val="FFF3ED"/>
                  </a:gs>
                </a:gsLst>
                <a:lin ang="16200000" scaled="0"/>
              </a:gradFill>
              <a:ln w="12700" cap="flat">
                <a:solidFill>
                  <a:srgbClr val="F99400"/>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a:solidFill>
                      <a:srgbClr val="695D46"/>
                    </a:solidFill>
                    <a:latin typeface="Arial"/>
                    <a:ea typeface="Arial"/>
                    <a:cs typeface="Arial"/>
                    <a:sym typeface="Arial"/>
                  </a:defRPr>
                </a:pPr>
                <a:endParaRPr/>
              </a:p>
            </p:txBody>
          </p:sp>
          <p:sp>
            <p:nvSpPr>
              <p:cNvPr id="2790" name="Classifier"/>
              <p:cNvSpPr txBox="1"/>
              <p:nvPr/>
            </p:nvSpPr>
            <p:spPr>
              <a:xfrm>
                <a:off x="60960" y="476538"/>
                <a:ext cx="1419331" cy="381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a:solidFill>
                      <a:srgbClr val="695D46"/>
                    </a:solidFill>
                    <a:latin typeface="Arial"/>
                    <a:ea typeface="Arial"/>
                    <a:cs typeface="Arial"/>
                    <a:sym typeface="Arial"/>
                  </a:defRPr>
                </a:lvl1pPr>
              </a:lstStyle>
              <a:p>
                <a:r>
                  <a:t>Classifier</a:t>
                </a:r>
              </a:p>
            </p:txBody>
          </p:sp>
        </p:grpSp>
        <p:grpSp>
          <p:nvGrpSpPr>
            <p:cNvPr id="2794" name="Rounded Rectangle 7"/>
            <p:cNvGrpSpPr/>
            <p:nvPr/>
          </p:nvGrpSpPr>
          <p:grpSpPr>
            <a:xfrm>
              <a:off x="8349982" y="0"/>
              <a:ext cx="2080310" cy="1391729"/>
              <a:chOff x="0" y="0"/>
              <a:chExt cx="2080309" cy="1391728"/>
            </a:xfrm>
          </p:grpSpPr>
          <p:sp>
            <p:nvSpPr>
              <p:cNvPr id="2792" name="Rounded Rectangle"/>
              <p:cNvSpPr/>
              <p:nvPr/>
            </p:nvSpPr>
            <p:spPr>
              <a:xfrm>
                <a:off x="0" y="0"/>
                <a:ext cx="2080310" cy="1391729"/>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793" name="Interaction…"/>
              <p:cNvSpPr txBox="1"/>
              <p:nvPr/>
            </p:nvSpPr>
            <p:spPr>
              <a:xfrm>
                <a:off x="128898" y="284289"/>
                <a:ext cx="1822512" cy="82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p>
                <a:pPr algn="ctr" defTabSz="1219200">
                  <a:defRPr sz="2400" b="1">
                    <a:solidFill>
                      <a:srgbClr val="46ACA2"/>
                    </a:solidFill>
                    <a:latin typeface="Arial"/>
                    <a:ea typeface="Arial"/>
                    <a:cs typeface="Arial"/>
                    <a:sym typeface="Arial"/>
                  </a:defRPr>
                </a:pPr>
                <a:r>
                  <a:t>Interaction</a:t>
                </a:r>
              </a:p>
              <a:p>
                <a:pPr algn="ctr" defTabSz="1219200">
                  <a:defRPr sz="2400" b="1">
                    <a:solidFill>
                      <a:srgbClr val="46ACA2"/>
                    </a:solidFill>
                    <a:latin typeface="Arial"/>
                    <a:ea typeface="Arial"/>
                    <a:cs typeface="Arial"/>
                    <a:sym typeface="Arial"/>
                  </a:defRPr>
                </a:pPr>
                <a:r>
                  <a:t>mode</a:t>
                </a:r>
              </a:p>
            </p:txBody>
          </p:sp>
        </p:grpSp>
      </p:grpSp>
      <p:sp>
        <p:nvSpPr>
          <p:cNvPr id="2796" name="Rectangle 9"/>
          <p:cNvSpPr/>
          <p:nvPr/>
        </p:nvSpPr>
        <p:spPr>
          <a:xfrm>
            <a:off x="2911507" y="2806459"/>
            <a:ext cx="2444724" cy="2001331"/>
          </a:xfrm>
          <a:prstGeom prst="rect">
            <a:avLst/>
          </a:prstGeom>
          <a:ln w="101600">
            <a:solidFill>
              <a:srgbClr val="EF6C00"/>
            </a:solidFill>
          </a:ln>
        </p:spPr>
        <p:txBody>
          <a:bodyPr lIns="60959" tIns="60959" rIns="60959" bIns="60959" anchor="ctr"/>
          <a:lstStyle/>
          <a:p>
            <a:pPr algn="ctr" defTabSz="1219200">
              <a:defRPr>
                <a:solidFill>
                  <a:srgbClr val="A1E8D9"/>
                </a:solidFill>
                <a:latin typeface="Arial"/>
                <a:ea typeface="Arial"/>
                <a:cs typeface="Arial"/>
                <a:sym typeface="Arial"/>
              </a:defRPr>
            </a:pPr>
            <a:endParaRPr/>
          </a:p>
        </p:txBody>
      </p:sp>
      <p:pic>
        <p:nvPicPr>
          <p:cNvPr id="2797" name="Picture 10" descr="Picture 10"/>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5400000">
            <a:off x="4080705" y="5369562"/>
            <a:ext cx="1526749" cy="909291"/>
          </a:xfrm>
          <a:prstGeom prst="rect">
            <a:avLst/>
          </a:prstGeom>
          <a:ln w="12700">
            <a:miter lim="400000"/>
          </a:ln>
        </p:spPr>
      </p:pic>
      <p:pic>
        <p:nvPicPr>
          <p:cNvPr id="2798" name="Picture 11" descr="Picture 1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031081" y="5405638"/>
            <a:ext cx="1162886" cy="1350237"/>
          </a:xfrm>
          <a:prstGeom prst="rect">
            <a:avLst/>
          </a:prstGeom>
          <a:ln w="12700">
            <a:miter lim="400000"/>
          </a:ln>
        </p:spPr>
      </p:pic>
      <p:pic>
        <p:nvPicPr>
          <p:cNvPr id="2799" name="Picture 12" descr="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2817" y="5000812"/>
            <a:ext cx="950499" cy="269309"/>
          </a:xfrm>
          <a:prstGeom prst="rect">
            <a:avLst/>
          </a:prstGeom>
          <a:ln w="12700">
            <a:miter lim="400000"/>
          </a:ln>
        </p:spPr>
      </p:pic>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3" name="Title 1"/>
          <p:cNvSpPr txBox="1">
            <a:spLocks noGrp="1"/>
          </p:cNvSpPr>
          <p:nvPr>
            <p:ph type="title"/>
          </p:nvPr>
        </p:nvSpPr>
        <p:spPr>
          <a:xfrm>
            <a:off x="415599" y="593366"/>
            <a:ext cx="2781925" cy="1120417"/>
          </a:xfrm>
          <a:prstGeom prst="rect">
            <a:avLst/>
          </a:prstGeom>
        </p:spPr>
        <p:txBody>
          <a:bodyPr/>
          <a:lstStyle>
            <a:lvl1pPr defTabSz="999744">
              <a:defRPr sz="5904"/>
            </a:lvl1pPr>
          </a:lstStyle>
          <a:p>
            <a:r>
              <a:t>AEGIM</a:t>
            </a:r>
          </a:p>
        </p:txBody>
      </p:sp>
      <p:sp>
        <p:nvSpPr>
          <p:cNvPr id="2804" name="TextBox 2"/>
          <p:cNvSpPr txBox="1"/>
          <p:nvPr/>
        </p:nvSpPr>
        <p:spPr>
          <a:xfrm>
            <a:off x="476559" y="1690779"/>
            <a:ext cx="10275786" cy="467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2400">
                <a:latin typeface="Arial"/>
                <a:ea typeface="Arial"/>
                <a:cs typeface="Arial"/>
                <a:sym typeface="Arial"/>
              </a:defRPr>
            </a:lvl1pPr>
          </a:lstStyle>
          <a:p>
            <a:r>
              <a:t>Algorithm for the Extraction of Game Interaction Modes</a:t>
            </a:r>
          </a:p>
        </p:txBody>
      </p:sp>
      <p:grpSp>
        <p:nvGrpSpPr>
          <p:cNvPr id="2820" name="Group 8"/>
          <p:cNvGrpSpPr/>
          <p:nvPr/>
        </p:nvGrpSpPr>
        <p:grpSpPr>
          <a:xfrm>
            <a:off x="691644" y="3128513"/>
            <a:ext cx="10430292" cy="1391729"/>
            <a:chOff x="0" y="0"/>
            <a:chExt cx="10430291" cy="1391728"/>
          </a:xfrm>
        </p:grpSpPr>
        <p:grpSp>
          <p:nvGrpSpPr>
            <p:cNvPr id="2807" name="Rounded Rectangle 3"/>
            <p:cNvGrpSpPr/>
            <p:nvPr/>
          </p:nvGrpSpPr>
          <p:grpSpPr>
            <a:xfrm>
              <a:off x="0" y="0"/>
              <a:ext cx="2219864" cy="1391729"/>
              <a:chOff x="0" y="0"/>
              <a:chExt cx="2219863" cy="1391728"/>
            </a:xfrm>
          </p:grpSpPr>
          <p:sp>
            <p:nvSpPr>
              <p:cNvPr id="2805" name="Rounded Rectangle"/>
              <p:cNvSpPr/>
              <p:nvPr/>
            </p:nvSpPr>
            <p:spPr>
              <a:xfrm>
                <a:off x="0" y="0"/>
                <a:ext cx="2219864" cy="1391729"/>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806" name="Game State…"/>
              <p:cNvSpPr txBox="1"/>
              <p:nvPr/>
            </p:nvSpPr>
            <p:spPr>
              <a:xfrm>
                <a:off x="128898" y="284289"/>
                <a:ext cx="1962067" cy="82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p>
                <a:pPr algn="ctr" defTabSz="1219200">
                  <a:defRPr sz="2400" b="1">
                    <a:solidFill>
                      <a:srgbClr val="46ACA2"/>
                    </a:solidFill>
                    <a:latin typeface="Arial"/>
                    <a:ea typeface="Arial"/>
                    <a:cs typeface="Arial"/>
                    <a:sym typeface="Arial"/>
                  </a:defRPr>
                </a:pPr>
                <a:r>
                  <a:t>Game State</a:t>
                </a:r>
              </a:p>
              <a:p>
                <a:pPr algn="ctr" defTabSz="1219200">
                  <a:defRPr sz="2400" b="1">
                    <a:solidFill>
                      <a:srgbClr val="46ACA2"/>
                    </a:solidFill>
                    <a:latin typeface="Arial"/>
                    <a:ea typeface="Arial"/>
                    <a:cs typeface="Arial"/>
                    <a:sym typeface="Arial"/>
                  </a:defRPr>
                </a:pPr>
                <a:r>
                  <a:t>(pixels)</a:t>
                </a:r>
              </a:p>
            </p:txBody>
          </p:sp>
        </p:grpSp>
        <p:grpSp>
          <p:nvGrpSpPr>
            <p:cNvPr id="2810" name="Right Arrow 4"/>
            <p:cNvGrpSpPr/>
            <p:nvPr/>
          </p:nvGrpSpPr>
          <p:grpSpPr>
            <a:xfrm>
              <a:off x="2541917" y="-1"/>
              <a:ext cx="1874807" cy="1334220"/>
              <a:chOff x="0" y="0"/>
              <a:chExt cx="1874806" cy="1334218"/>
            </a:xfrm>
          </p:grpSpPr>
          <p:sp>
            <p:nvSpPr>
              <p:cNvPr id="2808" name="Arrow"/>
              <p:cNvSpPr/>
              <p:nvPr/>
            </p:nvSpPr>
            <p:spPr>
              <a:xfrm>
                <a:off x="0" y="0"/>
                <a:ext cx="1874807" cy="1334219"/>
              </a:xfrm>
              <a:prstGeom prst="rightArrow">
                <a:avLst>
                  <a:gd name="adj1" fmla="val 50000"/>
                  <a:gd name="adj2" fmla="val 50000"/>
                </a:avLst>
              </a:prstGeom>
              <a:gradFill flip="none" rotWithShape="1">
                <a:gsLst>
                  <a:gs pos="0">
                    <a:srgbClr val="FFD3BA"/>
                  </a:gs>
                  <a:gs pos="35000">
                    <a:srgbClr val="FFE0CF"/>
                  </a:gs>
                  <a:gs pos="100000">
                    <a:srgbClr val="FFF3ED"/>
                  </a:gs>
                </a:gsLst>
                <a:lin ang="16200000" scaled="0"/>
              </a:gradFill>
              <a:ln w="12700" cap="flat">
                <a:solidFill>
                  <a:srgbClr val="F99400"/>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a:solidFill>
                      <a:srgbClr val="695D46"/>
                    </a:solidFill>
                    <a:latin typeface="Arial"/>
                    <a:ea typeface="Arial"/>
                    <a:cs typeface="Arial"/>
                    <a:sym typeface="Arial"/>
                  </a:defRPr>
                </a:pPr>
                <a:endParaRPr/>
              </a:p>
            </p:txBody>
          </p:sp>
          <p:sp>
            <p:nvSpPr>
              <p:cNvPr id="2809" name="Caption generator"/>
              <p:cNvSpPr txBox="1"/>
              <p:nvPr/>
            </p:nvSpPr>
            <p:spPr>
              <a:xfrm>
                <a:off x="60960" y="343188"/>
                <a:ext cx="1419331" cy="6478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a:solidFill>
                      <a:srgbClr val="695D46"/>
                    </a:solidFill>
                    <a:latin typeface="Arial"/>
                    <a:ea typeface="Arial"/>
                    <a:cs typeface="Arial"/>
                    <a:sym typeface="Arial"/>
                  </a:defRPr>
                </a:lvl1pPr>
              </a:lstStyle>
              <a:p>
                <a:r>
                  <a:t>Caption generator</a:t>
                </a:r>
              </a:p>
            </p:txBody>
          </p:sp>
        </p:grpSp>
        <p:grpSp>
          <p:nvGrpSpPr>
            <p:cNvPr id="2813" name="Rounded Rectangle 5"/>
            <p:cNvGrpSpPr/>
            <p:nvPr/>
          </p:nvGrpSpPr>
          <p:grpSpPr>
            <a:xfrm>
              <a:off x="4664586" y="290145"/>
              <a:ext cx="1240673" cy="828137"/>
              <a:chOff x="0" y="0"/>
              <a:chExt cx="1240671" cy="828136"/>
            </a:xfrm>
          </p:grpSpPr>
          <p:sp>
            <p:nvSpPr>
              <p:cNvPr id="2811" name="Rounded Rectangle"/>
              <p:cNvSpPr/>
              <p:nvPr/>
            </p:nvSpPr>
            <p:spPr>
              <a:xfrm>
                <a:off x="0" y="0"/>
                <a:ext cx="1240672" cy="828137"/>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812" name="Text"/>
              <p:cNvSpPr txBox="1"/>
              <p:nvPr/>
            </p:nvSpPr>
            <p:spPr>
              <a:xfrm>
                <a:off x="101386" y="180293"/>
                <a:ext cx="1037898" cy="4675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sz="2400" b="1">
                    <a:solidFill>
                      <a:srgbClr val="46ACA2"/>
                    </a:solidFill>
                    <a:latin typeface="Arial"/>
                    <a:ea typeface="Arial"/>
                    <a:cs typeface="Arial"/>
                    <a:sym typeface="Arial"/>
                  </a:defRPr>
                </a:lvl1pPr>
              </a:lstStyle>
              <a:p>
                <a:r>
                  <a:t>Text</a:t>
                </a:r>
              </a:p>
            </p:txBody>
          </p:sp>
        </p:grpSp>
        <p:grpSp>
          <p:nvGrpSpPr>
            <p:cNvPr id="2816" name="Right Arrow 6"/>
            <p:cNvGrpSpPr/>
            <p:nvPr/>
          </p:nvGrpSpPr>
          <p:grpSpPr>
            <a:xfrm>
              <a:off x="6202582" y="-1"/>
              <a:ext cx="1874807" cy="1334220"/>
              <a:chOff x="0" y="0"/>
              <a:chExt cx="1874806" cy="1334218"/>
            </a:xfrm>
          </p:grpSpPr>
          <p:sp>
            <p:nvSpPr>
              <p:cNvPr id="2814" name="Arrow"/>
              <p:cNvSpPr/>
              <p:nvPr/>
            </p:nvSpPr>
            <p:spPr>
              <a:xfrm>
                <a:off x="0" y="0"/>
                <a:ext cx="1874807" cy="1334219"/>
              </a:xfrm>
              <a:prstGeom prst="rightArrow">
                <a:avLst>
                  <a:gd name="adj1" fmla="val 50000"/>
                  <a:gd name="adj2" fmla="val 50000"/>
                </a:avLst>
              </a:prstGeom>
              <a:gradFill flip="none" rotWithShape="1">
                <a:gsLst>
                  <a:gs pos="0">
                    <a:srgbClr val="FFD3BA"/>
                  </a:gs>
                  <a:gs pos="35000">
                    <a:srgbClr val="FFE0CF"/>
                  </a:gs>
                  <a:gs pos="100000">
                    <a:srgbClr val="FFF3ED"/>
                  </a:gs>
                </a:gsLst>
                <a:lin ang="16200000" scaled="0"/>
              </a:gradFill>
              <a:ln w="12700" cap="flat">
                <a:solidFill>
                  <a:srgbClr val="F99400"/>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a:solidFill>
                      <a:srgbClr val="695D46"/>
                    </a:solidFill>
                    <a:latin typeface="Arial"/>
                    <a:ea typeface="Arial"/>
                    <a:cs typeface="Arial"/>
                    <a:sym typeface="Arial"/>
                  </a:defRPr>
                </a:pPr>
                <a:endParaRPr/>
              </a:p>
            </p:txBody>
          </p:sp>
          <p:sp>
            <p:nvSpPr>
              <p:cNvPr id="2815" name="Classifier"/>
              <p:cNvSpPr txBox="1"/>
              <p:nvPr/>
            </p:nvSpPr>
            <p:spPr>
              <a:xfrm>
                <a:off x="60960" y="476538"/>
                <a:ext cx="1419331" cy="381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a:solidFill>
                      <a:srgbClr val="695D46"/>
                    </a:solidFill>
                    <a:latin typeface="Arial"/>
                    <a:ea typeface="Arial"/>
                    <a:cs typeface="Arial"/>
                    <a:sym typeface="Arial"/>
                  </a:defRPr>
                </a:lvl1pPr>
              </a:lstStyle>
              <a:p>
                <a:r>
                  <a:t>Classifier</a:t>
                </a:r>
              </a:p>
            </p:txBody>
          </p:sp>
        </p:grpSp>
        <p:grpSp>
          <p:nvGrpSpPr>
            <p:cNvPr id="2819" name="Rounded Rectangle 7"/>
            <p:cNvGrpSpPr/>
            <p:nvPr/>
          </p:nvGrpSpPr>
          <p:grpSpPr>
            <a:xfrm>
              <a:off x="8349982" y="0"/>
              <a:ext cx="2080310" cy="1391729"/>
              <a:chOff x="0" y="0"/>
              <a:chExt cx="2080309" cy="1391728"/>
            </a:xfrm>
          </p:grpSpPr>
          <p:sp>
            <p:nvSpPr>
              <p:cNvPr id="2817" name="Rounded Rectangle"/>
              <p:cNvSpPr/>
              <p:nvPr/>
            </p:nvSpPr>
            <p:spPr>
              <a:xfrm>
                <a:off x="0" y="0"/>
                <a:ext cx="2080310" cy="1391729"/>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818" name="Interaction…"/>
              <p:cNvSpPr txBox="1"/>
              <p:nvPr/>
            </p:nvSpPr>
            <p:spPr>
              <a:xfrm>
                <a:off x="128898" y="284289"/>
                <a:ext cx="1822512" cy="82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p>
                <a:pPr algn="ctr" defTabSz="1219200">
                  <a:defRPr sz="2400" b="1">
                    <a:solidFill>
                      <a:srgbClr val="46ACA2"/>
                    </a:solidFill>
                    <a:latin typeface="Arial"/>
                    <a:ea typeface="Arial"/>
                    <a:cs typeface="Arial"/>
                    <a:sym typeface="Arial"/>
                  </a:defRPr>
                </a:pPr>
                <a:r>
                  <a:t>Interaction</a:t>
                </a:r>
              </a:p>
              <a:p>
                <a:pPr algn="ctr" defTabSz="1219200">
                  <a:defRPr sz="2400" b="1">
                    <a:solidFill>
                      <a:srgbClr val="46ACA2"/>
                    </a:solidFill>
                    <a:latin typeface="Arial"/>
                    <a:ea typeface="Arial"/>
                    <a:cs typeface="Arial"/>
                    <a:sym typeface="Arial"/>
                  </a:defRPr>
                </a:pPr>
                <a:r>
                  <a:t>mode</a:t>
                </a:r>
              </a:p>
            </p:txBody>
          </p:sp>
        </p:grpSp>
      </p:grpSp>
      <p:sp>
        <p:nvSpPr>
          <p:cNvPr id="2821" name="Rectangle 9"/>
          <p:cNvSpPr/>
          <p:nvPr/>
        </p:nvSpPr>
        <p:spPr>
          <a:xfrm>
            <a:off x="6609267" y="2794957"/>
            <a:ext cx="2444724" cy="2001330"/>
          </a:xfrm>
          <a:prstGeom prst="rect">
            <a:avLst/>
          </a:prstGeom>
          <a:ln w="101600">
            <a:solidFill>
              <a:srgbClr val="EF6C00"/>
            </a:solidFill>
          </a:ln>
        </p:spPr>
        <p:txBody>
          <a:bodyPr lIns="60959" tIns="60959" rIns="60959" bIns="60959" anchor="ctr"/>
          <a:lstStyle/>
          <a:p>
            <a:pPr algn="ctr" defTabSz="1219200">
              <a:defRPr>
                <a:solidFill>
                  <a:srgbClr val="A1E8D9"/>
                </a:solidFill>
                <a:latin typeface="Arial"/>
                <a:ea typeface="Arial"/>
                <a:cs typeface="Arial"/>
                <a:sym typeface="Arial"/>
              </a:defRPr>
            </a:pPr>
            <a:endParaRPr/>
          </a:p>
        </p:txBody>
      </p:sp>
      <p:pic>
        <p:nvPicPr>
          <p:cNvPr id="2822" name="Picture 16" descr="Picture 1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5400000">
            <a:off x="4080705" y="5369562"/>
            <a:ext cx="1526749" cy="909291"/>
          </a:xfrm>
          <a:prstGeom prst="rect">
            <a:avLst/>
          </a:prstGeom>
          <a:ln w="12700">
            <a:miter lim="400000"/>
          </a:ln>
        </p:spPr>
      </p:pic>
      <p:pic>
        <p:nvPicPr>
          <p:cNvPr id="2823" name="Picture 17" descr="Picture 17"/>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031081" y="5405638"/>
            <a:ext cx="1162886" cy="1350237"/>
          </a:xfrm>
          <a:prstGeom prst="rect">
            <a:avLst/>
          </a:prstGeom>
          <a:ln w="12700">
            <a:miter lim="400000"/>
          </a:ln>
        </p:spPr>
      </p:pic>
      <p:pic>
        <p:nvPicPr>
          <p:cNvPr id="2824" name="Picture 18" descr="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2817" y="5000812"/>
            <a:ext cx="950499" cy="26930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821"/>
                                        </p:tgtEl>
                                        <p:attrNameLst>
                                          <p:attrName>style.visibility</p:attrName>
                                        </p:attrNameLst>
                                      </p:cBhvr>
                                      <p:to>
                                        <p:strVal val="visible"/>
                                      </p:to>
                                    </p:set>
                                    <p:animEffect transition="in" filter="wipe(left)">
                                      <p:cBhvr>
                                        <p:cTn id="7" dur="250"/>
                                        <p:tgtEl>
                                          <p:spTgt spid="2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1" grpId="1" animBg="1" advAuto="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8" name="Screen Shot 2020-02-06 at 1.04.49 PM.png" descr="Screen Shot 2020-02-06 at 1.04.49 PM.png"/>
          <p:cNvPicPr>
            <a:picLocks noChangeAspect="1"/>
          </p:cNvPicPr>
          <p:nvPr/>
        </p:nvPicPr>
        <p:blipFill>
          <a:blip r:embed="rId2"/>
          <a:stretch>
            <a:fillRect/>
          </a:stretch>
        </p:blipFill>
        <p:spPr>
          <a:xfrm>
            <a:off x="1987550" y="1543607"/>
            <a:ext cx="8216900" cy="4521201"/>
          </a:xfrm>
          <a:prstGeom prst="rect">
            <a:avLst/>
          </a:prstGeom>
          <a:ln w="12700">
            <a:miter lim="400000"/>
          </a:ln>
        </p:spPr>
      </p:pic>
      <p:sp>
        <p:nvSpPr>
          <p:cNvPr id="2829" name="Classifier"/>
          <p:cNvSpPr txBox="1">
            <a:spLocks noGrp="1"/>
          </p:cNvSpPr>
          <p:nvPr>
            <p:ph type="title" idx="4294967295"/>
          </p:nvPr>
        </p:nvSpPr>
        <p:spPr>
          <a:xfrm>
            <a:off x="415599" y="593366"/>
            <a:ext cx="11360802" cy="943201"/>
          </a:xfrm>
          <a:prstGeom prst="rect">
            <a:avLst/>
          </a:prstGeom>
        </p:spPr>
        <p:txBody>
          <a:bodyPr lIns="121899" tIns="121899" rIns="121899" bIns="121899"/>
          <a:lstStyle>
            <a:lvl1pPr defTabSz="1170431">
              <a:defRPr sz="4608" b="1">
                <a:solidFill>
                  <a:srgbClr val="EF6C00"/>
                </a:solidFill>
                <a:latin typeface="PT Sans Narrow"/>
                <a:ea typeface="PT Sans Narrow"/>
                <a:cs typeface="PT Sans Narrow"/>
                <a:sym typeface="PT Sans Narrow"/>
              </a:defRPr>
            </a:lvl1pPr>
          </a:lstStyle>
          <a:p>
            <a:r>
              <a:t>Classifier</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1" name="Title 1"/>
          <p:cNvSpPr txBox="1">
            <a:spLocks noGrp="1"/>
          </p:cNvSpPr>
          <p:nvPr>
            <p:ph type="title"/>
          </p:nvPr>
        </p:nvSpPr>
        <p:spPr>
          <a:xfrm>
            <a:off x="415599" y="593366"/>
            <a:ext cx="11360802" cy="943201"/>
          </a:xfrm>
          <a:prstGeom prst="rect">
            <a:avLst/>
          </a:prstGeom>
        </p:spPr>
        <p:txBody>
          <a:bodyPr/>
          <a:lstStyle>
            <a:lvl1pPr defTabSz="1170431">
              <a:defRPr sz="4608"/>
            </a:lvl1pPr>
          </a:lstStyle>
          <a:p>
            <a:r>
              <a:t>Classifier</a:t>
            </a:r>
          </a:p>
        </p:txBody>
      </p:sp>
      <p:sp>
        <p:nvSpPr>
          <p:cNvPr id="2832" name="TextBox 2"/>
          <p:cNvSpPr txBox="1"/>
          <p:nvPr/>
        </p:nvSpPr>
        <p:spPr>
          <a:xfrm>
            <a:off x="1124883" y="1713779"/>
            <a:ext cx="9942232" cy="1292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219200">
              <a:defRPr sz="2600">
                <a:solidFill>
                  <a:srgbClr val="695D46"/>
                </a:solidFill>
                <a:latin typeface="Arial"/>
                <a:ea typeface="Arial"/>
                <a:cs typeface="Arial"/>
                <a:sym typeface="Arial"/>
              </a:defRPr>
            </a:pPr>
            <a:r>
              <a:t>Sentence-level word representations trained based on context</a:t>
            </a:r>
            <a:endParaRPr>
              <a:solidFill>
                <a:srgbClr val="000000"/>
              </a:solidFill>
            </a:endParaRPr>
          </a:p>
          <a:p>
            <a:pPr defTabSz="1219200">
              <a:defRPr sz="2600">
                <a:solidFill>
                  <a:srgbClr val="695D46"/>
                </a:solidFill>
                <a:latin typeface="Arial"/>
                <a:ea typeface="Arial"/>
                <a:cs typeface="Arial"/>
                <a:sym typeface="Arial"/>
              </a:defRPr>
            </a:pPr>
            <a:r>
              <a:t>4800 dimensions</a:t>
            </a:r>
            <a:endParaRPr>
              <a:solidFill>
                <a:srgbClr val="000000"/>
              </a:solidFill>
            </a:endParaRPr>
          </a:p>
          <a:p>
            <a:pPr defTabSz="1219200">
              <a:defRPr sz="2600">
                <a:solidFill>
                  <a:srgbClr val="695D46"/>
                </a:solidFill>
                <a:latin typeface="Arial"/>
                <a:ea typeface="Arial"/>
                <a:cs typeface="Arial"/>
                <a:sym typeface="Arial"/>
              </a:defRPr>
            </a:pPr>
            <a:r>
              <a:t>Generalizes to previously unseen data</a:t>
            </a:r>
          </a:p>
        </p:txBody>
      </p:sp>
      <p:sp>
        <p:nvSpPr>
          <p:cNvPr id="2833" name="Oval 3"/>
          <p:cNvSpPr/>
          <p:nvPr/>
        </p:nvSpPr>
        <p:spPr>
          <a:xfrm>
            <a:off x="1610263" y="3979653"/>
            <a:ext cx="149527"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34" name="Oval 4"/>
          <p:cNvSpPr/>
          <p:nvPr/>
        </p:nvSpPr>
        <p:spPr>
          <a:xfrm>
            <a:off x="1790461" y="4324709"/>
            <a:ext cx="149526"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35" name="Oval 5"/>
          <p:cNvSpPr/>
          <p:nvPr/>
        </p:nvSpPr>
        <p:spPr>
          <a:xfrm>
            <a:off x="1460738" y="4512573"/>
            <a:ext cx="149526"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36" name="Oval 6"/>
          <p:cNvSpPr/>
          <p:nvPr/>
        </p:nvSpPr>
        <p:spPr>
          <a:xfrm>
            <a:off x="2219863" y="4589253"/>
            <a:ext cx="149527"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37" name="Oval 7"/>
          <p:cNvSpPr/>
          <p:nvPr/>
        </p:nvSpPr>
        <p:spPr>
          <a:xfrm>
            <a:off x="2219863" y="3818627"/>
            <a:ext cx="149527" cy="161028"/>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38" name="Oval 8"/>
          <p:cNvSpPr/>
          <p:nvPr/>
        </p:nvSpPr>
        <p:spPr>
          <a:xfrm>
            <a:off x="3297206" y="5367551"/>
            <a:ext cx="149526" cy="161027"/>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39" name="Oval 9"/>
          <p:cNvSpPr/>
          <p:nvPr/>
        </p:nvSpPr>
        <p:spPr>
          <a:xfrm>
            <a:off x="3147681" y="6168847"/>
            <a:ext cx="149526"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40" name="Oval 10"/>
          <p:cNvSpPr/>
          <p:nvPr/>
        </p:nvSpPr>
        <p:spPr>
          <a:xfrm>
            <a:off x="3540665" y="5704940"/>
            <a:ext cx="149526" cy="161027"/>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41" name="Oval 11"/>
          <p:cNvSpPr/>
          <p:nvPr/>
        </p:nvSpPr>
        <p:spPr>
          <a:xfrm>
            <a:off x="4662098" y="6007822"/>
            <a:ext cx="149527"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42" name="Oval 12"/>
          <p:cNvSpPr/>
          <p:nvPr/>
        </p:nvSpPr>
        <p:spPr>
          <a:xfrm>
            <a:off x="4328545" y="4537909"/>
            <a:ext cx="149526"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43" name="Oval 13"/>
          <p:cNvSpPr/>
          <p:nvPr/>
        </p:nvSpPr>
        <p:spPr>
          <a:xfrm>
            <a:off x="3615427" y="3904893"/>
            <a:ext cx="149527"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44" name="Oval 14"/>
          <p:cNvSpPr/>
          <p:nvPr/>
        </p:nvSpPr>
        <p:spPr>
          <a:xfrm>
            <a:off x="1207699" y="5051247"/>
            <a:ext cx="149527" cy="161028"/>
          </a:xfrm>
          <a:prstGeom prst="ellipse">
            <a:avLst/>
          </a:prstGeom>
          <a:solidFill>
            <a:srgbClr val="D9D9D9"/>
          </a:solidFill>
          <a:ln w="25400">
            <a:solidFill>
              <a:srgbClr val="695D46"/>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45" name="Oval 15"/>
          <p:cNvSpPr/>
          <p:nvPr/>
        </p:nvSpPr>
        <p:spPr>
          <a:xfrm>
            <a:off x="505127" y="4354425"/>
            <a:ext cx="1554671" cy="1554670"/>
          </a:xfrm>
          <a:prstGeom prst="ellipse">
            <a:avLst/>
          </a:prstGeom>
          <a:ln w="25400">
            <a:solidFill>
              <a:srgbClr val="A1E8D9"/>
            </a:solidFill>
            <a:prstDash val="sysDot"/>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833"/>
                                        </p:tgtEl>
                                        <p:attrNameLst>
                                          <p:attrName>style.visibility</p:attrName>
                                        </p:attrNameLst>
                                      </p:cBhvr>
                                      <p:to>
                                        <p:strVal val="visible"/>
                                      </p:to>
                                    </p:set>
                                    <p:animEffect transition="in" filter="dissolve">
                                      <p:cBhvr>
                                        <p:cTn id="7" dur="500"/>
                                        <p:tgtEl>
                                          <p:spTgt spid="2833"/>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2834"/>
                                        </p:tgtEl>
                                        <p:attrNameLst>
                                          <p:attrName>style.visibility</p:attrName>
                                        </p:attrNameLst>
                                      </p:cBhvr>
                                      <p:to>
                                        <p:strVal val="visible"/>
                                      </p:to>
                                    </p:set>
                                    <p:animEffect transition="in" filter="dissolve">
                                      <p:cBhvr>
                                        <p:cTn id="11" dur="500"/>
                                        <p:tgtEl>
                                          <p:spTgt spid="2834"/>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2835"/>
                                        </p:tgtEl>
                                        <p:attrNameLst>
                                          <p:attrName>style.visibility</p:attrName>
                                        </p:attrNameLst>
                                      </p:cBhvr>
                                      <p:to>
                                        <p:strVal val="visible"/>
                                      </p:to>
                                    </p:set>
                                    <p:animEffect transition="in" filter="dissolve">
                                      <p:cBhvr>
                                        <p:cTn id="15" dur="500"/>
                                        <p:tgtEl>
                                          <p:spTgt spid="2835"/>
                                        </p:tgtEl>
                                      </p:cBhvr>
                                    </p:animEffect>
                                  </p:childTnLst>
                                </p:cTn>
                              </p:par>
                            </p:childTnLst>
                          </p:cTn>
                        </p:par>
                        <p:par>
                          <p:cTn id="16" fill="hold">
                            <p:stCondLst>
                              <p:cond delay="1500"/>
                            </p:stCondLst>
                            <p:childTnLst>
                              <p:par>
                                <p:cTn id="17" presetID="9" presetClass="entr" fill="hold" grpId="4" nodeType="afterEffect">
                                  <p:stCondLst>
                                    <p:cond delay="0"/>
                                  </p:stCondLst>
                                  <p:iterate>
                                    <p:tmAbs val="0"/>
                                  </p:iterate>
                                  <p:childTnLst>
                                    <p:set>
                                      <p:cBhvr>
                                        <p:cTn id="18" fill="hold"/>
                                        <p:tgtEl>
                                          <p:spTgt spid="2836"/>
                                        </p:tgtEl>
                                        <p:attrNameLst>
                                          <p:attrName>style.visibility</p:attrName>
                                        </p:attrNameLst>
                                      </p:cBhvr>
                                      <p:to>
                                        <p:strVal val="visible"/>
                                      </p:to>
                                    </p:set>
                                    <p:animEffect transition="in" filter="dissolve">
                                      <p:cBhvr>
                                        <p:cTn id="19" dur="500"/>
                                        <p:tgtEl>
                                          <p:spTgt spid="2836"/>
                                        </p:tgtEl>
                                      </p:cBhvr>
                                    </p:animEffect>
                                  </p:childTnLst>
                                </p:cTn>
                              </p:par>
                            </p:childTnLst>
                          </p:cTn>
                        </p:par>
                        <p:par>
                          <p:cTn id="20" fill="hold">
                            <p:stCondLst>
                              <p:cond delay="2000"/>
                            </p:stCondLst>
                            <p:childTnLst>
                              <p:par>
                                <p:cTn id="21" presetID="9" presetClass="entr" fill="hold" grpId="5" nodeType="afterEffect">
                                  <p:stCondLst>
                                    <p:cond delay="0"/>
                                  </p:stCondLst>
                                  <p:iterate>
                                    <p:tmAbs val="0"/>
                                  </p:iterate>
                                  <p:childTnLst>
                                    <p:set>
                                      <p:cBhvr>
                                        <p:cTn id="22" fill="hold"/>
                                        <p:tgtEl>
                                          <p:spTgt spid="2837"/>
                                        </p:tgtEl>
                                        <p:attrNameLst>
                                          <p:attrName>style.visibility</p:attrName>
                                        </p:attrNameLst>
                                      </p:cBhvr>
                                      <p:to>
                                        <p:strVal val="visible"/>
                                      </p:to>
                                    </p:set>
                                    <p:animEffect transition="in" filter="dissolve">
                                      <p:cBhvr>
                                        <p:cTn id="23" dur="500"/>
                                        <p:tgtEl>
                                          <p:spTgt spid="283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fill="hold" grpId="6" nodeType="clickEffect">
                                  <p:stCondLst>
                                    <p:cond delay="0"/>
                                  </p:stCondLst>
                                  <p:iterate>
                                    <p:tmAbs val="0"/>
                                  </p:iterate>
                                  <p:childTnLst>
                                    <p:set>
                                      <p:cBhvr>
                                        <p:cTn id="27" fill="hold"/>
                                        <p:tgtEl>
                                          <p:spTgt spid="2838"/>
                                        </p:tgtEl>
                                        <p:attrNameLst>
                                          <p:attrName>style.visibility</p:attrName>
                                        </p:attrNameLst>
                                      </p:cBhvr>
                                      <p:to>
                                        <p:strVal val="visible"/>
                                      </p:to>
                                    </p:set>
                                    <p:animEffect transition="in" filter="dissolve">
                                      <p:cBhvr>
                                        <p:cTn id="28" dur="250"/>
                                        <p:tgtEl>
                                          <p:spTgt spid="2838"/>
                                        </p:tgtEl>
                                      </p:cBhvr>
                                    </p:animEffect>
                                  </p:childTnLst>
                                </p:cTn>
                              </p:par>
                            </p:childTnLst>
                          </p:cTn>
                        </p:par>
                        <p:par>
                          <p:cTn id="29" fill="hold">
                            <p:stCondLst>
                              <p:cond delay="250"/>
                            </p:stCondLst>
                            <p:childTnLst>
                              <p:par>
                                <p:cTn id="30" presetID="9" presetClass="entr" fill="hold" grpId="7" nodeType="afterEffect">
                                  <p:stCondLst>
                                    <p:cond delay="0"/>
                                  </p:stCondLst>
                                  <p:iterate>
                                    <p:tmAbs val="0"/>
                                  </p:iterate>
                                  <p:childTnLst>
                                    <p:set>
                                      <p:cBhvr>
                                        <p:cTn id="31" fill="hold"/>
                                        <p:tgtEl>
                                          <p:spTgt spid="2839"/>
                                        </p:tgtEl>
                                        <p:attrNameLst>
                                          <p:attrName>style.visibility</p:attrName>
                                        </p:attrNameLst>
                                      </p:cBhvr>
                                      <p:to>
                                        <p:strVal val="visible"/>
                                      </p:to>
                                    </p:set>
                                    <p:animEffect transition="in" filter="dissolve">
                                      <p:cBhvr>
                                        <p:cTn id="32" dur="250"/>
                                        <p:tgtEl>
                                          <p:spTgt spid="2839"/>
                                        </p:tgtEl>
                                      </p:cBhvr>
                                    </p:animEffect>
                                  </p:childTnLst>
                                </p:cTn>
                              </p:par>
                            </p:childTnLst>
                          </p:cTn>
                        </p:par>
                        <p:par>
                          <p:cTn id="33" fill="hold">
                            <p:stCondLst>
                              <p:cond delay="500"/>
                            </p:stCondLst>
                            <p:childTnLst>
                              <p:par>
                                <p:cTn id="34" presetID="9" presetClass="entr" fill="hold" grpId="8" nodeType="afterEffect">
                                  <p:stCondLst>
                                    <p:cond delay="0"/>
                                  </p:stCondLst>
                                  <p:iterate>
                                    <p:tmAbs val="0"/>
                                  </p:iterate>
                                  <p:childTnLst>
                                    <p:set>
                                      <p:cBhvr>
                                        <p:cTn id="35" fill="hold"/>
                                        <p:tgtEl>
                                          <p:spTgt spid="2840"/>
                                        </p:tgtEl>
                                        <p:attrNameLst>
                                          <p:attrName>style.visibility</p:attrName>
                                        </p:attrNameLst>
                                      </p:cBhvr>
                                      <p:to>
                                        <p:strVal val="visible"/>
                                      </p:to>
                                    </p:set>
                                    <p:animEffect transition="in" filter="dissolve">
                                      <p:cBhvr>
                                        <p:cTn id="36" dur="250"/>
                                        <p:tgtEl>
                                          <p:spTgt spid="2840"/>
                                        </p:tgtEl>
                                      </p:cBhvr>
                                    </p:animEffect>
                                  </p:childTnLst>
                                </p:cTn>
                              </p:par>
                            </p:childTnLst>
                          </p:cTn>
                        </p:par>
                        <p:par>
                          <p:cTn id="37" fill="hold">
                            <p:stCondLst>
                              <p:cond delay="750"/>
                            </p:stCondLst>
                            <p:childTnLst>
                              <p:par>
                                <p:cTn id="38" presetID="9" presetClass="entr" fill="hold" grpId="9" nodeType="afterEffect">
                                  <p:stCondLst>
                                    <p:cond delay="0"/>
                                  </p:stCondLst>
                                  <p:iterate>
                                    <p:tmAbs val="0"/>
                                  </p:iterate>
                                  <p:childTnLst>
                                    <p:set>
                                      <p:cBhvr>
                                        <p:cTn id="39" fill="hold"/>
                                        <p:tgtEl>
                                          <p:spTgt spid="2841"/>
                                        </p:tgtEl>
                                        <p:attrNameLst>
                                          <p:attrName>style.visibility</p:attrName>
                                        </p:attrNameLst>
                                      </p:cBhvr>
                                      <p:to>
                                        <p:strVal val="visible"/>
                                      </p:to>
                                    </p:set>
                                    <p:animEffect transition="in" filter="dissolve">
                                      <p:cBhvr>
                                        <p:cTn id="40" dur="250"/>
                                        <p:tgtEl>
                                          <p:spTgt spid="2841"/>
                                        </p:tgtEl>
                                      </p:cBhvr>
                                    </p:animEffect>
                                  </p:childTnLst>
                                </p:cTn>
                              </p:par>
                            </p:childTnLst>
                          </p:cTn>
                        </p:par>
                        <p:par>
                          <p:cTn id="41" fill="hold">
                            <p:stCondLst>
                              <p:cond delay="1000"/>
                            </p:stCondLst>
                            <p:childTnLst>
                              <p:par>
                                <p:cTn id="42" presetID="9" presetClass="entr" fill="hold" grpId="10" nodeType="afterEffect">
                                  <p:stCondLst>
                                    <p:cond delay="0"/>
                                  </p:stCondLst>
                                  <p:iterate>
                                    <p:tmAbs val="0"/>
                                  </p:iterate>
                                  <p:childTnLst>
                                    <p:set>
                                      <p:cBhvr>
                                        <p:cTn id="43" fill="hold"/>
                                        <p:tgtEl>
                                          <p:spTgt spid="2842"/>
                                        </p:tgtEl>
                                        <p:attrNameLst>
                                          <p:attrName>style.visibility</p:attrName>
                                        </p:attrNameLst>
                                      </p:cBhvr>
                                      <p:to>
                                        <p:strVal val="visible"/>
                                      </p:to>
                                    </p:set>
                                    <p:animEffect transition="in" filter="dissolve">
                                      <p:cBhvr>
                                        <p:cTn id="44" dur="250"/>
                                        <p:tgtEl>
                                          <p:spTgt spid="2842"/>
                                        </p:tgtEl>
                                      </p:cBhvr>
                                    </p:animEffect>
                                  </p:childTnLst>
                                </p:cTn>
                              </p:par>
                            </p:childTnLst>
                          </p:cTn>
                        </p:par>
                        <p:par>
                          <p:cTn id="45" fill="hold">
                            <p:stCondLst>
                              <p:cond delay="1250"/>
                            </p:stCondLst>
                            <p:childTnLst>
                              <p:par>
                                <p:cTn id="46" presetID="9" presetClass="entr" fill="hold" grpId="11" nodeType="afterEffect">
                                  <p:stCondLst>
                                    <p:cond delay="0"/>
                                  </p:stCondLst>
                                  <p:iterate>
                                    <p:tmAbs val="0"/>
                                  </p:iterate>
                                  <p:childTnLst>
                                    <p:set>
                                      <p:cBhvr>
                                        <p:cTn id="47" fill="hold"/>
                                        <p:tgtEl>
                                          <p:spTgt spid="2843"/>
                                        </p:tgtEl>
                                        <p:attrNameLst>
                                          <p:attrName>style.visibility</p:attrName>
                                        </p:attrNameLst>
                                      </p:cBhvr>
                                      <p:to>
                                        <p:strVal val="visible"/>
                                      </p:to>
                                    </p:set>
                                    <p:animEffect transition="in" filter="dissolve">
                                      <p:cBhvr>
                                        <p:cTn id="48" dur="250"/>
                                        <p:tgtEl>
                                          <p:spTgt spid="284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12" nodeType="clickEffect">
                                  <p:stCondLst>
                                    <p:cond delay="0"/>
                                  </p:stCondLst>
                                  <p:iterate>
                                    <p:tmAbs val="0"/>
                                  </p:iterate>
                                  <p:childTnLst>
                                    <p:set>
                                      <p:cBhvr>
                                        <p:cTn id="52" fill="hold"/>
                                        <p:tgtEl>
                                          <p:spTgt spid="2844"/>
                                        </p:tgtEl>
                                        <p:attrNameLst>
                                          <p:attrName>style.visibility</p:attrName>
                                        </p:attrNameLst>
                                      </p:cBhvr>
                                      <p:to>
                                        <p:strVal val="visible"/>
                                      </p:to>
                                    </p:set>
                                    <p:anim calcmode="lin" valueType="num">
                                      <p:cBhvr>
                                        <p:cTn id="53" dur="250" fill="hold"/>
                                        <p:tgtEl>
                                          <p:spTgt spid="2844"/>
                                        </p:tgtEl>
                                        <p:attrNameLst>
                                          <p:attrName>ppt_x</p:attrName>
                                        </p:attrNameLst>
                                      </p:cBhvr>
                                      <p:tavLst>
                                        <p:tav tm="0">
                                          <p:val>
                                            <p:strVal val="#ppt_x"/>
                                          </p:val>
                                        </p:tav>
                                        <p:tav tm="100000">
                                          <p:val>
                                            <p:strVal val="#ppt_x"/>
                                          </p:val>
                                        </p:tav>
                                      </p:tavLst>
                                    </p:anim>
                                    <p:anim calcmode="lin" valueType="num">
                                      <p:cBhvr>
                                        <p:cTn id="54" dur="250" fill="hold"/>
                                        <p:tgtEl>
                                          <p:spTgt spid="284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13" nodeType="clickEffect">
                                  <p:stCondLst>
                                    <p:cond delay="0"/>
                                  </p:stCondLst>
                                  <p:iterate>
                                    <p:tmAbs val="0"/>
                                  </p:iterate>
                                  <p:childTnLst>
                                    <p:set>
                                      <p:cBhvr>
                                        <p:cTn id="58" fill="hold"/>
                                        <p:tgtEl>
                                          <p:spTgt spid="2845"/>
                                        </p:tgtEl>
                                        <p:attrNameLst>
                                          <p:attrName>style.visibility</p:attrName>
                                        </p:attrNameLst>
                                      </p:cBhvr>
                                      <p:to>
                                        <p:strVal val="visible"/>
                                      </p:to>
                                    </p:set>
                                    <p:animEffect transition="in" filter="wipe(left)">
                                      <p:cBhvr>
                                        <p:cTn id="59" dur="500"/>
                                        <p:tgtEl>
                                          <p:spTgt spid="2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3" grpId="1" animBg="1" advAuto="0"/>
      <p:bldP spid="2834" grpId="2" animBg="1" advAuto="0"/>
      <p:bldP spid="2835" grpId="3" animBg="1" advAuto="0"/>
      <p:bldP spid="2836" grpId="4" animBg="1" advAuto="0"/>
      <p:bldP spid="2837" grpId="5" animBg="1" advAuto="0"/>
      <p:bldP spid="2838" grpId="6" animBg="1" advAuto="0"/>
      <p:bldP spid="2839" grpId="7" animBg="1" advAuto="0"/>
      <p:bldP spid="2840" grpId="8" animBg="1" advAuto="0"/>
      <p:bldP spid="2841" grpId="9" animBg="1" advAuto="0"/>
      <p:bldP spid="2842" grpId="10" animBg="1" advAuto="0"/>
      <p:bldP spid="2843" grpId="11" animBg="1" advAuto="0"/>
      <p:bldP spid="2844" grpId="12" animBg="1" advAuto="0"/>
      <p:bldP spid="2845" grpId="13" animBg="1" advAuto="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9" name="Title 1"/>
          <p:cNvSpPr txBox="1">
            <a:spLocks noGrp="1"/>
          </p:cNvSpPr>
          <p:nvPr>
            <p:ph type="title"/>
          </p:nvPr>
        </p:nvSpPr>
        <p:spPr>
          <a:xfrm>
            <a:off x="415599" y="593366"/>
            <a:ext cx="11360802" cy="943201"/>
          </a:xfrm>
          <a:prstGeom prst="rect">
            <a:avLst/>
          </a:prstGeom>
        </p:spPr>
        <p:txBody>
          <a:bodyPr/>
          <a:lstStyle>
            <a:lvl1pPr defTabSz="1170431">
              <a:defRPr sz="4608"/>
            </a:lvl1pPr>
          </a:lstStyle>
          <a:p>
            <a:r>
              <a:t>Classifier</a:t>
            </a:r>
          </a:p>
        </p:txBody>
      </p:sp>
      <p:sp>
        <p:nvSpPr>
          <p:cNvPr id="2850" name="TextBox 2"/>
          <p:cNvSpPr txBox="1"/>
          <p:nvPr/>
        </p:nvSpPr>
        <p:spPr>
          <a:xfrm>
            <a:off x="1124883" y="1713779"/>
            <a:ext cx="9942232" cy="1292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219200">
              <a:defRPr sz="2600">
                <a:solidFill>
                  <a:srgbClr val="695D46"/>
                </a:solidFill>
                <a:latin typeface="Arial"/>
                <a:ea typeface="Arial"/>
                <a:cs typeface="Arial"/>
                <a:sym typeface="Arial"/>
              </a:defRPr>
            </a:pPr>
            <a:r>
              <a:t>Sentence-level word representations trained based on context</a:t>
            </a:r>
            <a:endParaRPr>
              <a:solidFill>
                <a:srgbClr val="000000"/>
              </a:solidFill>
            </a:endParaRPr>
          </a:p>
          <a:p>
            <a:pPr defTabSz="1219200">
              <a:defRPr sz="2600">
                <a:solidFill>
                  <a:srgbClr val="695D46"/>
                </a:solidFill>
                <a:latin typeface="Arial"/>
                <a:ea typeface="Arial"/>
                <a:cs typeface="Arial"/>
                <a:sym typeface="Arial"/>
              </a:defRPr>
            </a:pPr>
            <a:r>
              <a:t>4800 dimensions</a:t>
            </a:r>
            <a:endParaRPr>
              <a:solidFill>
                <a:srgbClr val="000000"/>
              </a:solidFill>
            </a:endParaRPr>
          </a:p>
          <a:p>
            <a:pPr defTabSz="1219200">
              <a:defRPr sz="2600">
                <a:solidFill>
                  <a:srgbClr val="695D46"/>
                </a:solidFill>
                <a:latin typeface="Arial"/>
                <a:ea typeface="Arial"/>
                <a:cs typeface="Arial"/>
                <a:sym typeface="Arial"/>
              </a:defRPr>
            </a:pPr>
            <a:r>
              <a:t>Generalizes to previously unseen data</a:t>
            </a:r>
          </a:p>
        </p:txBody>
      </p:sp>
      <p:sp>
        <p:nvSpPr>
          <p:cNvPr id="2851" name="Oval 3"/>
          <p:cNvSpPr/>
          <p:nvPr/>
        </p:nvSpPr>
        <p:spPr>
          <a:xfrm>
            <a:off x="1610263" y="3979653"/>
            <a:ext cx="149527"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52" name="Oval 4"/>
          <p:cNvSpPr/>
          <p:nvPr/>
        </p:nvSpPr>
        <p:spPr>
          <a:xfrm>
            <a:off x="1790461" y="4324709"/>
            <a:ext cx="149526"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53" name="Oval 5"/>
          <p:cNvSpPr/>
          <p:nvPr/>
        </p:nvSpPr>
        <p:spPr>
          <a:xfrm>
            <a:off x="1460738" y="4512573"/>
            <a:ext cx="149526"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54" name="Oval 6"/>
          <p:cNvSpPr/>
          <p:nvPr/>
        </p:nvSpPr>
        <p:spPr>
          <a:xfrm>
            <a:off x="2219863" y="4589253"/>
            <a:ext cx="149527"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55" name="Oval 7"/>
          <p:cNvSpPr/>
          <p:nvPr/>
        </p:nvSpPr>
        <p:spPr>
          <a:xfrm>
            <a:off x="2219863" y="3818627"/>
            <a:ext cx="149527" cy="161028"/>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56" name="Oval 8"/>
          <p:cNvSpPr/>
          <p:nvPr/>
        </p:nvSpPr>
        <p:spPr>
          <a:xfrm>
            <a:off x="3297206" y="5367551"/>
            <a:ext cx="149526" cy="161027"/>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57" name="Oval 9"/>
          <p:cNvSpPr/>
          <p:nvPr/>
        </p:nvSpPr>
        <p:spPr>
          <a:xfrm>
            <a:off x="3147681" y="6168847"/>
            <a:ext cx="149526"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58" name="Oval 10"/>
          <p:cNvSpPr/>
          <p:nvPr/>
        </p:nvSpPr>
        <p:spPr>
          <a:xfrm>
            <a:off x="3540665" y="5704940"/>
            <a:ext cx="149526" cy="161027"/>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59" name="Oval 11"/>
          <p:cNvSpPr/>
          <p:nvPr/>
        </p:nvSpPr>
        <p:spPr>
          <a:xfrm>
            <a:off x="4662098" y="6007822"/>
            <a:ext cx="149527"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60" name="Oval 12"/>
          <p:cNvSpPr/>
          <p:nvPr/>
        </p:nvSpPr>
        <p:spPr>
          <a:xfrm>
            <a:off x="4328545" y="4537909"/>
            <a:ext cx="149526"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61" name="Oval 13"/>
          <p:cNvSpPr/>
          <p:nvPr/>
        </p:nvSpPr>
        <p:spPr>
          <a:xfrm>
            <a:off x="3615427" y="3904893"/>
            <a:ext cx="149527"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62" name="Oval 14"/>
          <p:cNvSpPr/>
          <p:nvPr/>
        </p:nvSpPr>
        <p:spPr>
          <a:xfrm>
            <a:off x="1207699" y="5051247"/>
            <a:ext cx="149527" cy="161028"/>
          </a:xfrm>
          <a:prstGeom prst="ellipse">
            <a:avLst/>
          </a:prstGeom>
          <a:solidFill>
            <a:srgbClr val="D9D9D9"/>
          </a:solidFill>
          <a:ln w="25400">
            <a:solidFill>
              <a:srgbClr val="695D46"/>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63" name="Oval 15"/>
          <p:cNvSpPr/>
          <p:nvPr/>
        </p:nvSpPr>
        <p:spPr>
          <a:xfrm>
            <a:off x="505127" y="4354425"/>
            <a:ext cx="1554671" cy="1554670"/>
          </a:xfrm>
          <a:prstGeom prst="ellipse">
            <a:avLst/>
          </a:prstGeom>
          <a:ln w="25400">
            <a:solidFill>
              <a:srgbClr val="A1E8D9"/>
            </a:solidFill>
            <a:prstDash val="sysDot"/>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64" name="TextBox 16"/>
          <p:cNvSpPr txBox="1"/>
          <p:nvPr/>
        </p:nvSpPr>
        <p:spPr>
          <a:xfrm>
            <a:off x="7183652" y="4202912"/>
            <a:ext cx="3263043" cy="933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219200">
              <a:lnSpc>
                <a:spcPct val="150000"/>
              </a:lnSpc>
              <a:defRPr sz="2200">
                <a:solidFill>
                  <a:srgbClr val="535353"/>
                </a:solidFill>
                <a:latin typeface="Arial"/>
                <a:ea typeface="Arial"/>
                <a:cs typeface="Arial"/>
                <a:sym typeface="Arial"/>
              </a:defRPr>
            </a:pPr>
            <a:r>
              <a:t>Distance to Centroid</a:t>
            </a:r>
          </a:p>
          <a:p>
            <a:pPr defTabSz="1219200">
              <a:lnSpc>
                <a:spcPct val="150000"/>
              </a:lnSpc>
              <a:defRPr sz="2200">
                <a:solidFill>
                  <a:srgbClr val="535353"/>
                </a:solidFill>
                <a:latin typeface="Arial"/>
                <a:ea typeface="Arial"/>
                <a:cs typeface="Arial"/>
                <a:sym typeface="Arial"/>
              </a:defRPr>
            </a:pPr>
            <a:r>
              <a:t>Nearest-neighbor</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8" name="Title 1"/>
          <p:cNvSpPr txBox="1">
            <a:spLocks noGrp="1"/>
          </p:cNvSpPr>
          <p:nvPr>
            <p:ph type="title"/>
          </p:nvPr>
        </p:nvSpPr>
        <p:spPr>
          <a:xfrm>
            <a:off x="415599" y="593366"/>
            <a:ext cx="11360802" cy="943201"/>
          </a:xfrm>
          <a:prstGeom prst="rect">
            <a:avLst/>
          </a:prstGeom>
        </p:spPr>
        <p:txBody>
          <a:bodyPr/>
          <a:lstStyle>
            <a:lvl1pPr defTabSz="1170431">
              <a:defRPr sz="4608"/>
            </a:lvl1pPr>
          </a:lstStyle>
          <a:p>
            <a:r>
              <a:t>Skip-thought vectors</a:t>
            </a:r>
          </a:p>
        </p:txBody>
      </p:sp>
      <p:sp>
        <p:nvSpPr>
          <p:cNvPr id="2869" name="TextBox 2"/>
          <p:cNvSpPr txBox="1"/>
          <p:nvPr/>
        </p:nvSpPr>
        <p:spPr>
          <a:xfrm>
            <a:off x="1124883" y="1713779"/>
            <a:ext cx="9942232" cy="1292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219200">
              <a:defRPr sz="2600">
                <a:solidFill>
                  <a:srgbClr val="695D46"/>
                </a:solidFill>
                <a:latin typeface="Arial"/>
                <a:ea typeface="Arial"/>
                <a:cs typeface="Arial"/>
                <a:sym typeface="Arial"/>
              </a:defRPr>
            </a:pPr>
            <a:r>
              <a:t>Sentence-level word representations trained based on context</a:t>
            </a:r>
            <a:endParaRPr>
              <a:solidFill>
                <a:srgbClr val="000000"/>
              </a:solidFill>
            </a:endParaRPr>
          </a:p>
          <a:p>
            <a:pPr defTabSz="1219200">
              <a:defRPr sz="2600">
                <a:solidFill>
                  <a:srgbClr val="695D46"/>
                </a:solidFill>
                <a:latin typeface="Arial"/>
                <a:ea typeface="Arial"/>
                <a:cs typeface="Arial"/>
                <a:sym typeface="Arial"/>
              </a:defRPr>
            </a:pPr>
            <a:r>
              <a:t>4800 dimensions</a:t>
            </a:r>
            <a:endParaRPr>
              <a:solidFill>
                <a:srgbClr val="000000"/>
              </a:solidFill>
            </a:endParaRPr>
          </a:p>
          <a:p>
            <a:pPr defTabSz="1219200">
              <a:defRPr sz="2600">
                <a:solidFill>
                  <a:srgbClr val="695D46"/>
                </a:solidFill>
                <a:latin typeface="Arial"/>
                <a:ea typeface="Arial"/>
                <a:cs typeface="Arial"/>
                <a:sym typeface="Arial"/>
              </a:defRPr>
            </a:pPr>
            <a:r>
              <a:t>Generalizes to previously unseen data</a:t>
            </a:r>
          </a:p>
        </p:txBody>
      </p:sp>
      <p:sp>
        <p:nvSpPr>
          <p:cNvPr id="2870" name="Oval 3"/>
          <p:cNvSpPr/>
          <p:nvPr/>
        </p:nvSpPr>
        <p:spPr>
          <a:xfrm>
            <a:off x="1610263" y="3979653"/>
            <a:ext cx="149527"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71" name="Oval 4"/>
          <p:cNvSpPr/>
          <p:nvPr/>
        </p:nvSpPr>
        <p:spPr>
          <a:xfrm>
            <a:off x="1790461" y="4324709"/>
            <a:ext cx="149526"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72" name="Oval 5"/>
          <p:cNvSpPr/>
          <p:nvPr/>
        </p:nvSpPr>
        <p:spPr>
          <a:xfrm>
            <a:off x="1460738" y="4512573"/>
            <a:ext cx="149526"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73" name="Oval 6"/>
          <p:cNvSpPr/>
          <p:nvPr/>
        </p:nvSpPr>
        <p:spPr>
          <a:xfrm>
            <a:off x="2219863" y="4589253"/>
            <a:ext cx="149527" cy="161027"/>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74" name="Oval 7"/>
          <p:cNvSpPr/>
          <p:nvPr/>
        </p:nvSpPr>
        <p:spPr>
          <a:xfrm>
            <a:off x="2219863" y="3818627"/>
            <a:ext cx="149527" cy="161028"/>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75" name="Oval 8"/>
          <p:cNvSpPr/>
          <p:nvPr/>
        </p:nvSpPr>
        <p:spPr>
          <a:xfrm>
            <a:off x="3297206" y="5367551"/>
            <a:ext cx="149526" cy="161027"/>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76" name="Oval 9"/>
          <p:cNvSpPr/>
          <p:nvPr/>
        </p:nvSpPr>
        <p:spPr>
          <a:xfrm>
            <a:off x="3147681" y="6168847"/>
            <a:ext cx="149526"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77" name="Oval 10"/>
          <p:cNvSpPr/>
          <p:nvPr/>
        </p:nvSpPr>
        <p:spPr>
          <a:xfrm>
            <a:off x="3540665" y="5704940"/>
            <a:ext cx="149526" cy="161027"/>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78" name="Oval 11"/>
          <p:cNvSpPr/>
          <p:nvPr/>
        </p:nvSpPr>
        <p:spPr>
          <a:xfrm>
            <a:off x="4662098" y="6007822"/>
            <a:ext cx="149527"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79" name="Oval 12"/>
          <p:cNvSpPr/>
          <p:nvPr/>
        </p:nvSpPr>
        <p:spPr>
          <a:xfrm>
            <a:off x="4328545" y="4537909"/>
            <a:ext cx="149526"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80" name="Oval 13"/>
          <p:cNvSpPr/>
          <p:nvPr/>
        </p:nvSpPr>
        <p:spPr>
          <a:xfrm>
            <a:off x="3615427" y="3904893"/>
            <a:ext cx="149527" cy="161028"/>
          </a:xfrm>
          <a:prstGeom prst="ellipse">
            <a:avLst/>
          </a:prstGeom>
          <a:solidFill>
            <a:srgbClr val="009668"/>
          </a:solidFill>
          <a:ln w="25400">
            <a:solidFill>
              <a:srgbClr val="006D4C"/>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81" name="Oval 14"/>
          <p:cNvSpPr/>
          <p:nvPr/>
        </p:nvSpPr>
        <p:spPr>
          <a:xfrm>
            <a:off x="1207699" y="5051247"/>
            <a:ext cx="149527" cy="161028"/>
          </a:xfrm>
          <a:prstGeom prst="ellipse">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882" name="TextBox 16"/>
          <p:cNvSpPr txBox="1"/>
          <p:nvPr/>
        </p:nvSpPr>
        <p:spPr>
          <a:xfrm>
            <a:off x="5681552" y="3818627"/>
            <a:ext cx="6033889" cy="1570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219200">
              <a:lnSpc>
                <a:spcPct val="150000"/>
              </a:lnSpc>
              <a:defRPr>
                <a:latin typeface="Arial"/>
                <a:ea typeface="Arial"/>
                <a:cs typeface="Arial"/>
                <a:sym typeface="Arial"/>
              </a:defRPr>
            </a:pPr>
            <a:r>
              <a:t>Threat: 	“You see a soldier holding a sword”</a:t>
            </a:r>
          </a:p>
          <a:p>
            <a:pPr defTabSz="1219200">
              <a:lnSpc>
                <a:spcPct val="150000"/>
              </a:lnSpc>
              <a:defRPr>
                <a:latin typeface="Arial"/>
                <a:ea typeface="Arial"/>
                <a:cs typeface="Arial"/>
                <a:sym typeface="Arial"/>
              </a:defRPr>
            </a:pPr>
            <a:r>
              <a:t>Explore:	“A towering windmill sits on the hillside”</a:t>
            </a:r>
          </a:p>
          <a:p>
            <a:pPr defTabSz="1219200">
              <a:lnSpc>
                <a:spcPct val="150000"/>
              </a:lnSpc>
              <a:defRPr>
                <a:latin typeface="Arial"/>
                <a:ea typeface="Arial"/>
                <a:cs typeface="Arial"/>
                <a:sym typeface="Arial"/>
              </a:defRPr>
            </a:pPr>
            <a:r>
              <a:t>Barter:	“The shopkeeper looks at you expectantly”</a:t>
            </a:r>
          </a:p>
          <a:p>
            <a:pPr defTabSz="1219200">
              <a:lnSpc>
                <a:spcPct val="150000"/>
              </a:lnSpc>
              <a:defRPr>
                <a:latin typeface="Arial"/>
                <a:ea typeface="Arial"/>
                <a:cs typeface="Arial"/>
                <a:sym typeface="Arial"/>
              </a:defRPr>
            </a:pPr>
            <a:r>
              <a:t>Puzzle:	“The lever clicks into place.”</a:t>
            </a:r>
          </a:p>
        </p:txBody>
      </p:sp>
      <p:sp>
        <p:nvSpPr>
          <p:cNvPr id="2883" name="Oval 17"/>
          <p:cNvSpPr/>
          <p:nvPr/>
        </p:nvSpPr>
        <p:spPr>
          <a:xfrm>
            <a:off x="505127" y="4354425"/>
            <a:ext cx="1554671" cy="1554670"/>
          </a:xfrm>
          <a:prstGeom prst="ellipse">
            <a:avLst/>
          </a:prstGeom>
          <a:ln w="25400">
            <a:solidFill>
              <a:srgbClr val="A1E8D9"/>
            </a:solidFill>
            <a:prstDash val="sysDot"/>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882"/>
                                        </p:tgtEl>
                                        <p:attrNameLst>
                                          <p:attrName>style.visibility</p:attrName>
                                        </p:attrNameLst>
                                      </p:cBhvr>
                                      <p:to>
                                        <p:strVal val="visible"/>
                                      </p:to>
                                    </p:set>
                                    <p:animEffect transition="in" filter="dissolve">
                                      <p:cBhvr>
                                        <p:cTn id="7" dur="250"/>
                                        <p:tgtEl>
                                          <p:spTgt spid="2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2" grpId="1" animBg="1" advAuto="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87" name="Title 1"/>
          <p:cNvSpPr txBox="1">
            <a:spLocks noGrp="1"/>
          </p:cNvSpPr>
          <p:nvPr>
            <p:ph type="title"/>
          </p:nvPr>
        </p:nvSpPr>
        <p:spPr>
          <a:xfrm>
            <a:off x="415599" y="593366"/>
            <a:ext cx="2781925" cy="1120417"/>
          </a:xfrm>
          <a:prstGeom prst="rect">
            <a:avLst/>
          </a:prstGeom>
        </p:spPr>
        <p:txBody>
          <a:bodyPr/>
          <a:lstStyle>
            <a:lvl1pPr defTabSz="999744">
              <a:defRPr sz="5904"/>
            </a:lvl1pPr>
          </a:lstStyle>
          <a:p>
            <a:r>
              <a:t>AEGIM</a:t>
            </a:r>
          </a:p>
        </p:txBody>
      </p:sp>
      <p:sp>
        <p:nvSpPr>
          <p:cNvPr id="2888" name="TextBox 2"/>
          <p:cNvSpPr txBox="1"/>
          <p:nvPr/>
        </p:nvSpPr>
        <p:spPr>
          <a:xfrm>
            <a:off x="476559" y="1690779"/>
            <a:ext cx="10275786" cy="467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2400">
                <a:latin typeface="Arial"/>
                <a:ea typeface="Arial"/>
                <a:cs typeface="Arial"/>
                <a:sym typeface="Arial"/>
              </a:defRPr>
            </a:lvl1pPr>
          </a:lstStyle>
          <a:p>
            <a:r>
              <a:t>Algorithm for the Extraction of Game Interaction Modes</a:t>
            </a:r>
          </a:p>
        </p:txBody>
      </p:sp>
      <p:grpSp>
        <p:nvGrpSpPr>
          <p:cNvPr id="2904" name="Group 8"/>
          <p:cNvGrpSpPr/>
          <p:nvPr/>
        </p:nvGrpSpPr>
        <p:grpSpPr>
          <a:xfrm>
            <a:off x="691644" y="3128513"/>
            <a:ext cx="10430292" cy="1391729"/>
            <a:chOff x="0" y="0"/>
            <a:chExt cx="10430291" cy="1391728"/>
          </a:xfrm>
        </p:grpSpPr>
        <p:grpSp>
          <p:nvGrpSpPr>
            <p:cNvPr id="2891" name="Rounded Rectangle 3"/>
            <p:cNvGrpSpPr/>
            <p:nvPr/>
          </p:nvGrpSpPr>
          <p:grpSpPr>
            <a:xfrm>
              <a:off x="0" y="0"/>
              <a:ext cx="2219864" cy="1391729"/>
              <a:chOff x="0" y="0"/>
              <a:chExt cx="2219863" cy="1391728"/>
            </a:xfrm>
          </p:grpSpPr>
          <p:sp>
            <p:nvSpPr>
              <p:cNvPr id="2889" name="Rounded Rectangle"/>
              <p:cNvSpPr/>
              <p:nvPr/>
            </p:nvSpPr>
            <p:spPr>
              <a:xfrm>
                <a:off x="0" y="0"/>
                <a:ext cx="2219864" cy="1391729"/>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890" name="Game State…"/>
              <p:cNvSpPr txBox="1"/>
              <p:nvPr/>
            </p:nvSpPr>
            <p:spPr>
              <a:xfrm>
                <a:off x="128898" y="284289"/>
                <a:ext cx="1962067" cy="82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p>
                <a:pPr algn="ctr" defTabSz="1219200">
                  <a:defRPr sz="2400" b="1">
                    <a:solidFill>
                      <a:srgbClr val="46ACA2"/>
                    </a:solidFill>
                    <a:latin typeface="Arial"/>
                    <a:ea typeface="Arial"/>
                    <a:cs typeface="Arial"/>
                    <a:sym typeface="Arial"/>
                  </a:defRPr>
                </a:pPr>
                <a:r>
                  <a:t>Game State</a:t>
                </a:r>
              </a:p>
              <a:p>
                <a:pPr algn="ctr" defTabSz="1219200">
                  <a:defRPr sz="2400" b="1">
                    <a:solidFill>
                      <a:srgbClr val="46ACA2"/>
                    </a:solidFill>
                    <a:latin typeface="Arial"/>
                    <a:ea typeface="Arial"/>
                    <a:cs typeface="Arial"/>
                    <a:sym typeface="Arial"/>
                  </a:defRPr>
                </a:pPr>
                <a:r>
                  <a:t>(pixels)</a:t>
                </a:r>
              </a:p>
            </p:txBody>
          </p:sp>
        </p:grpSp>
        <p:grpSp>
          <p:nvGrpSpPr>
            <p:cNvPr id="2894" name="Right Arrow 4"/>
            <p:cNvGrpSpPr/>
            <p:nvPr/>
          </p:nvGrpSpPr>
          <p:grpSpPr>
            <a:xfrm>
              <a:off x="2541917" y="-1"/>
              <a:ext cx="1874807" cy="1334220"/>
              <a:chOff x="0" y="0"/>
              <a:chExt cx="1874806" cy="1334218"/>
            </a:xfrm>
          </p:grpSpPr>
          <p:sp>
            <p:nvSpPr>
              <p:cNvPr id="2892" name="Arrow"/>
              <p:cNvSpPr/>
              <p:nvPr/>
            </p:nvSpPr>
            <p:spPr>
              <a:xfrm>
                <a:off x="0" y="0"/>
                <a:ext cx="1874807" cy="1334219"/>
              </a:xfrm>
              <a:prstGeom prst="rightArrow">
                <a:avLst>
                  <a:gd name="adj1" fmla="val 50000"/>
                  <a:gd name="adj2" fmla="val 50000"/>
                </a:avLst>
              </a:prstGeom>
              <a:gradFill flip="none" rotWithShape="1">
                <a:gsLst>
                  <a:gs pos="0">
                    <a:srgbClr val="FFD3BA"/>
                  </a:gs>
                  <a:gs pos="35000">
                    <a:srgbClr val="FFE0CF"/>
                  </a:gs>
                  <a:gs pos="100000">
                    <a:srgbClr val="FFF3ED"/>
                  </a:gs>
                </a:gsLst>
                <a:lin ang="16200000" scaled="0"/>
              </a:gradFill>
              <a:ln w="12700" cap="flat">
                <a:solidFill>
                  <a:srgbClr val="F99400"/>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a:solidFill>
                      <a:srgbClr val="695D46"/>
                    </a:solidFill>
                    <a:latin typeface="Arial"/>
                    <a:ea typeface="Arial"/>
                    <a:cs typeface="Arial"/>
                    <a:sym typeface="Arial"/>
                  </a:defRPr>
                </a:pPr>
                <a:endParaRPr/>
              </a:p>
            </p:txBody>
          </p:sp>
          <p:sp>
            <p:nvSpPr>
              <p:cNvPr id="2893" name="Caption generator"/>
              <p:cNvSpPr txBox="1"/>
              <p:nvPr/>
            </p:nvSpPr>
            <p:spPr>
              <a:xfrm>
                <a:off x="60960" y="343188"/>
                <a:ext cx="1419331" cy="6478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a:solidFill>
                      <a:srgbClr val="695D46"/>
                    </a:solidFill>
                    <a:latin typeface="Arial"/>
                    <a:ea typeface="Arial"/>
                    <a:cs typeface="Arial"/>
                    <a:sym typeface="Arial"/>
                  </a:defRPr>
                </a:lvl1pPr>
              </a:lstStyle>
              <a:p>
                <a:r>
                  <a:t>Caption generator</a:t>
                </a:r>
              </a:p>
            </p:txBody>
          </p:sp>
        </p:grpSp>
        <p:grpSp>
          <p:nvGrpSpPr>
            <p:cNvPr id="2897" name="Rounded Rectangle 5"/>
            <p:cNvGrpSpPr/>
            <p:nvPr/>
          </p:nvGrpSpPr>
          <p:grpSpPr>
            <a:xfrm>
              <a:off x="4664586" y="290145"/>
              <a:ext cx="1240673" cy="828137"/>
              <a:chOff x="0" y="0"/>
              <a:chExt cx="1240671" cy="828136"/>
            </a:xfrm>
          </p:grpSpPr>
          <p:sp>
            <p:nvSpPr>
              <p:cNvPr id="2895" name="Rounded Rectangle"/>
              <p:cNvSpPr/>
              <p:nvPr/>
            </p:nvSpPr>
            <p:spPr>
              <a:xfrm>
                <a:off x="0" y="0"/>
                <a:ext cx="1240672" cy="828137"/>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896" name="Text"/>
              <p:cNvSpPr txBox="1"/>
              <p:nvPr/>
            </p:nvSpPr>
            <p:spPr>
              <a:xfrm>
                <a:off x="101386" y="180293"/>
                <a:ext cx="1037898" cy="4675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sz="2400" b="1">
                    <a:solidFill>
                      <a:srgbClr val="46ACA2"/>
                    </a:solidFill>
                    <a:latin typeface="Arial"/>
                    <a:ea typeface="Arial"/>
                    <a:cs typeface="Arial"/>
                    <a:sym typeface="Arial"/>
                  </a:defRPr>
                </a:lvl1pPr>
              </a:lstStyle>
              <a:p>
                <a:r>
                  <a:t>Text</a:t>
                </a:r>
              </a:p>
            </p:txBody>
          </p:sp>
        </p:grpSp>
        <p:grpSp>
          <p:nvGrpSpPr>
            <p:cNvPr id="2900" name="Right Arrow 6"/>
            <p:cNvGrpSpPr/>
            <p:nvPr/>
          </p:nvGrpSpPr>
          <p:grpSpPr>
            <a:xfrm>
              <a:off x="6202582" y="-1"/>
              <a:ext cx="1874807" cy="1334220"/>
              <a:chOff x="0" y="0"/>
              <a:chExt cx="1874806" cy="1334218"/>
            </a:xfrm>
          </p:grpSpPr>
          <p:sp>
            <p:nvSpPr>
              <p:cNvPr id="2898" name="Arrow"/>
              <p:cNvSpPr/>
              <p:nvPr/>
            </p:nvSpPr>
            <p:spPr>
              <a:xfrm>
                <a:off x="0" y="0"/>
                <a:ext cx="1874807" cy="1334219"/>
              </a:xfrm>
              <a:prstGeom prst="rightArrow">
                <a:avLst>
                  <a:gd name="adj1" fmla="val 50000"/>
                  <a:gd name="adj2" fmla="val 50000"/>
                </a:avLst>
              </a:prstGeom>
              <a:gradFill flip="none" rotWithShape="1">
                <a:gsLst>
                  <a:gs pos="0">
                    <a:srgbClr val="FFD3BA"/>
                  </a:gs>
                  <a:gs pos="35000">
                    <a:srgbClr val="FFE0CF"/>
                  </a:gs>
                  <a:gs pos="100000">
                    <a:srgbClr val="FFF3ED"/>
                  </a:gs>
                </a:gsLst>
                <a:lin ang="16200000" scaled="0"/>
              </a:gradFill>
              <a:ln w="12700" cap="flat">
                <a:solidFill>
                  <a:srgbClr val="F99400"/>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a:solidFill>
                      <a:srgbClr val="695D46"/>
                    </a:solidFill>
                    <a:latin typeface="Arial"/>
                    <a:ea typeface="Arial"/>
                    <a:cs typeface="Arial"/>
                    <a:sym typeface="Arial"/>
                  </a:defRPr>
                </a:pPr>
                <a:endParaRPr/>
              </a:p>
            </p:txBody>
          </p:sp>
          <p:sp>
            <p:nvSpPr>
              <p:cNvPr id="2899" name="Classifier"/>
              <p:cNvSpPr txBox="1"/>
              <p:nvPr/>
            </p:nvSpPr>
            <p:spPr>
              <a:xfrm>
                <a:off x="60960" y="476538"/>
                <a:ext cx="1419331" cy="381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a:solidFill>
                      <a:srgbClr val="695D46"/>
                    </a:solidFill>
                    <a:latin typeface="Arial"/>
                    <a:ea typeface="Arial"/>
                    <a:cs typeface="Arial"/>
                    <a:sym typeface="Arial"/>
                  </a:defRPr>
                </a:lvl1pPr>
              </a:lstStyle>
              <a:p>
                <a:r>
                  <a:t>Classifier</a:t>
                </a:r>
              </a:p>
            </p:txBody>
          </p:sp>
        </p:grpSp>
        <p:grpSp>
          <p:nvGrpSpPr>
            <p:cNvPr id="2903" name="Rounded Rectangle 7"/>
            <p:cNvGrpSpPr/>
            <p:nvPr/>
          </p:nvGrpSpPr>
          <p:grpSpPr>
            <a:xfrm>
              <a:off x="8349982" y="0"/>
              <a:ext cx="2080310" cy="1391729"/>
              <a:chOff x="0" y="0"/>
              <a:chExt cx="2080309" cy="1391728"/>
            </a:xfrm>
          </p:grpSpPr>
          <p:sp>
            <p:nvSpPr>
              <p:cNvPr id="2901" name="Rounded Rectangle"/>
              <p:cNvSpPr/>
              <p:nvPr/>
            </p:nvSpPr>
            <p:spPr>
              <a:xfrm>
                <a:off x="0" y="0"/>
                <a:ext cx="2080310" cy="1391729"/>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902" name="Interaction…"/>
              <p:cNvSpPr txBox="1"/>
              <p:nvPr/>
            </p:nvSpPr>
            <p:spPr>
              <a:xfrm>
                <a:off x="128898" y="284289"/>
                <a:ext cx="1822512" cy="82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p>
                <a:pPr algn="ctr" defTabSz="1219200">
                  <a:defRPr sz="2400" b="1">
                    <a:solidFill>
                      <a:srgbClr val="46ACA2"/>
                    </a:solidFill>
                    <a:latin typeface="Arial"/>
                    <a:ea typeface="Arial"/>
                    <a:cs typeface="Arial"/>
                    <a:sym typeface="Arial"/>
                  </a:defRPr>
                </a:pPr>
                <a:r>
                  <a:t>Interaction</a:t>
                </a:r>
              </a:p>
              <a:p>
                <a:pPr algn="ctr" defTabSz="1219200">
                  <a:defRPr sz="2400" b="1">
                    <a:solidFill>
                      <a:srgbClr val="46ACA2"/>
                    </a:solidFill>
                    <a:latin typeface="Arial"/>
                    <a:ea typeface="Arial"/>
                    <a:cs typeface="Arial"/>
                    <a:sym typeface="Arial"/>
                  </a:defRPr>
                </a:pPr>
                <a:r>
                  <a:t>mode</a:t>
                </a:r>
              </a:p>
            </p:txBody>
          </p:sp>
        </p:grpSp>
      </p:grpSp>
      <p:sp>
        <p:nvSpPr>
          <p:cNvPr id="2905" name="Rectangle 9"/>
          <p:cNvSpPr/>
          <p:nvPr/>
        </p:nvSpPr>
        <p:spPr>
          <a:xfrm>
            <a:off x="6609267" y="2794957"/>
            <a:ext cx="2444724" cy="2001330"/>
          </a:xfrm>
          <a:prstGeom prst="rect">
            <a:avLst/>
          </a:prstGeom>
          <a:ln w="101600">
            <a:solidFill>
              <a:srgbClr val="EF6C00"/>
            </a:solidFill>
          </a:ln>
        </p:spPr>
        <p:txBody>
          <a:bodyPr lIns="60959" tIns="60959" rIns="60959" bIns="60959" anchor="ctr"/>
          <a:lstStyle/>
          <a:p>
            <a:pPr algn="ctr" defTabSz="1219200">
              <a:defRPr>
                <a:solidFill>
                  <a:srgbClr val="A1E8D9"/>
                </a:solidFill>
                <a:latin typeface="Arial"/>
                <a:ea typeface="Arial"/>
                <a:cs typeface="Arial"/>
                <a:sym typeface="Arial"/>
              </a:defRPr>
            </a:pPr>
            <a:endParaRPr/>
          </a:p>
        </p:txBody>
      </p:sp>
      <p:sp>
        <p:nvSpPr>
          <p:cNvPr id="2906" name="TextBox 13"/>
          <p:cNvSpPr txBox="1"/>
          <p:nvPr/>
        </p:nvSpPr>
        <p:spPr>
          <a:xfrm>
            <a:off x="6641183" y="4994563"/>
            <a:ext cx="2339485" cy="697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2000" b="1">
                <a:solidFill>
                  <a:srgbClr val="695D46"/>
                </a:solidFill>
                <a:latin typeface="Arial"/>
                <a:ea typeface="Arial"/>
                <a:cs typeface="Arial"/>
                <a:sym typeface="Arial"/>
              </a:defRPr>
            </a:lvl1pPr>
          </a:lstStyle>
          <a:p>
            <a:r>
              <a:t>Skipthought vectors</a:t>
            </a:r>
          </a:p>
        </p:txBody>
      </p:sp>
      <p:pic>
        <p:nvPicPr>
          <p:cNvPr id="2907" name="Picture 14" descr="Picture 1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5400000">
            <a:off x="4080705" y="5369562"/>
            <a:ext cx="1526749" cy="909291"/>
          </a:xfrm>
          <a:prstGeom prst="rect">
            <a:avLst/>
          </a:prstGeom>
          <a:ln w="12700">
            <a:miter lim="400000"/>
          </a:ln>
        </p:spPr>
      </p:pic>
      <p:pic>
        <p:nvPicPr>
          <p:cNvPr id="2908" name="Picture 15" descr="Picture 1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031081" y="5405638"/>
            <a:ext cx="1162886" cy="1350237"/>
          </a:xfrm>
          <a:prstGeom prst="rect">
            <a:avLst/>
          </a:prstGeom>
          <a:ln w="12700">
            <a:miter lim="400000"/>
          </a:ln>
        </p:spPr>
      </p:pic>
      <p:pic>
        <p:nvPicPr>
          <p:cNvPr id="2909" name="Picture 16" descr="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2817" y="5000812"/>
            <a:ext cx="950499" cy="269309"/>
          </a:xfrm>
          <a:prstGeom prst="rect">
            <a:avLst/>
          </a:prstGeom>
          <a:ln w="12700">
            <a:miter lim="400000"/>
          </a:ln>
        </p:spPr>
      </p:pic>
      <p:sp>
        <p:nvSpPr>
          <p:cNvPr id="2910" name="TextBox 17"/>
          <p:cNvSpPr txBox="1"/>
          <p:nvPr/>
        </p:nvSpPr>
        <p:spPr>
          <a:xfrm>
            <a:off x="6675889" y="5684069"/>
            <a:ext cx="2339485" cy="914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a:solidFill>
                  <a:srgbClr val="695D46"/>
                </a:solidFill>
                <a:latin typeface="Arial"/>
                <a:ea typeface="Arial"/>
                <a:cs typeface="Arial"/>
                <a:sym typeface="Arial"/>
              </a:defRPr>
            </a:pPr>
            <a:r>
              <a:t>Bag-of-words</a:t>
            </a:r>
            <a:endParaRPr>
              <a:solidFill>
                <a:srgbClr val="000000"/>
              </a:solidFill>
            </a:endParaRPr>
          </a:p>
          <a:p>
            <a:pPr algn="ctr" defTabSz="1219200">
              <a:defRPr>
                <a:solidFill>
                  <a:srgbClr val="695D46"/>
                </a:solidFill>
                <a:latin typeface="Arial"/>
                <a:ea typeface="Arial"/>
                <a:cs typeface="Arial"/>
                <a:sym typeface="Arial"/>
              </a:defRPr>
            </a:pPr>
            <a:r>
              <a:t>Nearest-centroid</a:t>
            </a:r>
            <a:endParaRPr>
              <a:solidFill>
                <a:srgbClr val="000000"/>
              </a:solidFill>
            </a:endParaRPr>
          </a:p>
          <a:p>
            <a:pPr algn="ctr" defTabSz="1219200">
              <a:defRPr>
                <a:solidFill>
                  <a:srgbClr val="695D46"/>
                </a:solidFill>
                <a:latin typeface="Arial"/>
                <a:ea typeface="Arial"/>
                <a:cs typeface="Arial"/>
                <a:sym typeface="Arial"/>
              </a:defRPr>
            </a:pPr>
            <a:r>
              <a:t>Nearest-exemplar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1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9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9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9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0" grpId="1"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0" name="Picture 4"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11649" y="1182535"/>
            <a:ext cx="6768702" cy="3914566"/>
          </a:xfrm>
          <a:prstGeom prst="rect">
            <a:avLst/>
          </a:prstGeom>
          <a:ln w="12700">
            <a:miter lim="400000"/>
          </a:ln>
          <a:effectLst>
            <a:outerShdw blurRad="241300" rotWithShape="0">
              <a:srgbClr val="000000">
                <a:alpha val="75000"/>
              </a:srgbClr>
            </a:outerShdw>
            <a:reflection stA="50000" endPos="40000" dir="5400000" sy="-100000" algn="bl" rotWithShape="0"/>
          </a:effectLst>
        </p:spPr>
      </p:pic>
      <p:sp>
        <p:nvSpPr>
          <p:cNvPr id="1911" name="Rectangle 4"/>
          <p:cNvSpPr/>
          <p:nvPr/>
        </p:nvSpPr>
        <p:spPr>
          <a:xfrm>
            <a:off x="5819129" y="1499019"/>
            <a:ext cx="2376092" cy="1578197"/>
          </a:xfrm>
          <a:prstGeom prst="rect">
            <a:avLst/>
          </a:prstGeom>
          <a:ln w="38100">
            <a:solidFill>
              <a:srgbClr val="FFA65C"/>
            </a:solidFill>
          </a:ln>
          <a:effectLst>
            <a:outerShdw blurRad="241300" rotWithShape="0">
              <a:srgbClr val="000000">
                <a:alpha val="75000"/>
              </a:srgbClr>
            </a:outerShdw>
          </a:effectLst>
        </p:spPr>
        <p:txBody>
          <a:bodyPr lIns="32146" tIns="32146" rIns="32146" bIns="32146" anchor="ctr"/>
          <a:lstStyle/>
          <a:p>
            <a:pPr algn="ctr" defTabSz="642937">
              <a:defRPr sz="900">
                <a:solidFill>
                  <a:srgbClr val="FFFFFF"/>
                </a:solidFill>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911"/>
                                        </p:tgtEl>
                                        <p:attrNameLst>
                                          <p:attrName>style.visibility</p:attrName>
                                        </p:attrNameLst>
                                      </p:cBhvr>
                                      <p:to>
                                        <p:strVal val="visible"/>
                                      </p:to>
                                    </p:set>
                                    <p:animEffect transition="in" filter="wipe(left)">
                                      <p:cBhvr>
                                        <p:cTn id="7" dur="1000"/>
                                        <p:tgtEl>
                                          <p:spTgt spid="1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1" grpId="1" animBg="1" advAuto="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4" name="Title 1"/>
          <p:cNvSpPr txBox="1">
            <a:spLocks noGrp="1"/>
          </p:cNvSpPr>
          <p:nvPr>
            <p:ph type="title"/>
          </p:nvPr>
        </p:nvSpPr>
        <p:spPr>
          <a:xfrm>
            <a:off x="415599" y="593365"/>
            <a:ext cx="11360802" cy="3432295"/>
          </a:xfrm>
          <a:prstGeom prst="rect">
            <a:avLst/>
          </a:prstGeom>
        </p:spPr>
        <p:txBody>
          <a:bodyPr/>
          <a:lstStyle/>
          <a:p>
            <a:r>
              <a:t>Preliminary Results</a:t>
            </a:r>
          </a:p>
        </p:txBody>
      </p:sp>
      <p:sp>
        <p:nvSpPr>
          <p:cNvPr id="2915" name="Rectangle 2"/>
          <p:cNvSpPr txBox="1"/>
          <p:nvPr/>
        </p:nvSpPr>
        <p:spPr>
          <a:xfrm>
            <a:off x="4610870" y="5800765"/>
            <a:ext cx="2627031" cy="60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200" b="1">
                <a:solidFill>
                  <a:srgbClr val="EF6C00"/>
                </a:solidFill>
                <a:latin typeface="NimbusRomNo9L-Regu"/>
                <a:ea typeface="NimbusRomNo9L-Regu"/>
                <a:cs typeface="NimbusRomNo9L-Regu"/>
                <a:sym typeface="NimbusRomNo9L-Regu"/>
              </a:defRPr>
            </a:lvl1pPr>
          </a:lstStyle>
          <a:p>
            <a:r>
              <a:t>Human: 75%</a:t>
            </a:r>
          </a:p>
        </p:txBody>
      </p:sp>
      <p:pic>
        <p:nvPicPr>
          <p:cNvPr id="2916" name="Picture 4" descr="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83758" y="1961115"/>
            <a:ext cx="9539381" cy="2398100"/>
          </a:xfrm>
          <a:prstGeom prst="rect">
            <a:avLst/>
          </a:prstGeom>
          <a:ln w="12700">
            <a:miter lim="400000"/>
          </a:ln>
        </p:spPr>
      </p:pic>
      <p:sp>
        <p:nvSpPr>
          <p:cNvPr id="2917" name="Rectangle 5"/>
          <p:cNvSpPr txBox="1"/>
          <p:nvPr/>
        </p:nvSpPr>
        <p:spPr>
          <a:xfrm>
            <a:off x="3600665" y="4772212"/>
            <a:ext cx="4990670" cy="60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200">
                <a:solidFill>
                  <a:srgbClr val="352F23"/>
                </a:solidFill>
                <a:latin typeface="NimbusRomNo9L-Regu"/>
                <a:ea typeface="NimbusRomNo9L-Regu"/>
                <a:cs typeface="NimbusRomNo9L-Regu"/>
                <a:sym typeface="NimbusRomNo9L-Regu"/>
              </a:defRPr>
            </a:lvl1pPr>
          </a:lstStyle>
          <a:p>
            <a:r>
              <a:t>Classification Accuracy </a:t>
            </a:r>
          </a:p>
        </p:txBody>
      </p:sp>
      <p:sp>
        <p:nvSpPr>
          <p:cNvPr id="2918" name="Rectangle 3"/>
          <p:cNvSpPr/>
          <p:nvPr/>
        </p:nvSpPr>
        <p:spPr>
          <a:xfrm>
            <a:off x="9316504" y="1961115"/>
            <a:ext cx="1966823" cy="2306085"/>
          </a:xfrm>
          <a:prstGeom prst="rect">
            <a:avLst/>
          </a:prstGeom>
          <a:solidFill>
            <a:srgbClr val="FFFFFF"/>
          </a:solidFill>
          <a:ln w="25400">
            <a:solidFill>
              <a:srgbClr val="FFFFFF"/>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919" name="TextBox 6"/>
          <p:cNvSpPr txBox="1"/>
          <p:nvPr/>
        </p:nvSpPr>
        <p:spPr>
          <a:xfrm>
            <a:off x="3322659" y="5316596"/>
            <a:ext cx="4978253" cy="3811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a:solidFill>
                  <a:srgbClr val="695D46"/>
                </a:solidFill>
                <a:latin typeface="Arial"/>
                <a:ea typeface="Arial"/>
                <a:cs typeface="Arial"/>
                <a:sym typeface="Arial"/>
              </a:defRPr>
            </a:lvl1pPr>
          </a:lstStyle>
          <a:p>
            <a:r>
              <a:t>Binary classifiers for each interaction mode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915"/>
                                        </p:tgtEl>
                                        <p:attrNameLst>
                                          <p:attrName>style.visibility</p:attrName>
                                        </p:attrNameLst>
                                      </p:cBhvr>
                                      <p:to>
                                        <p:strVal val="visible"/>
                                      </p:to>
                                    </p:set>
                                    <p:animEffect transition="in" filter="dissolve">
                                      <p:cBhvr>
                                        <p:cTn id="7" dur="500"/>
                                        <p:tgtEl>
                                          <p:spTgt spid="2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5" grpId="1" animBg="1" advAuto="0"/>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23" name="Picture 3" descr="Picture 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352901" y="1897277"/>
            <a:ext cx="9039764" cy="2334883"/>
          </a:xfrm>
          <a:prstGeom prst="rect">
            <a:avLst/>
          </a:prstGeom>
          <a:ln w="12700">
            <a:miter lim="400000"/>
          </a:ln>
        </p:spPr>
      </p:pic>
      <p:sp>
        <p:nvSpPr>
          <p:cNvPr id="2924" name="Title 1"/>
          <p:cNvSpPr txBox="1">
            <a:spLocks noGrp="1"/>
          </p:cNvSpPr>
          <p:nvPr>
            <p:ph type="title"/>
          </p:nvPr>
        </p:nvSpPr>
        <p:spPr>
          <a:xfrm>
            <a:off x="415599" y="593365"/>
            <a:ext cx="11360802" cy="3432295"/>
          </a:xfrm>
          <a:prstGeom prst="rect">
            <a:avLst/>
          </a:prstGeom>
        </p:spPr>
        <p:txBody>
          <a:bodyPr/>
          <a:lstStyle/>
          <a:p>
            <a:r>
              <a:t>Preliminary Results</a:t>
            </a:r>
          </a:p>
        </p:txBody>
      </p:sp>
      <p:sp>
        <p:nvSpPr>
          <p:cNvPr id="2925" name="Rectangle 2"/>
          <p:cNvSpPr txBox="1"/>
          <p:nvPr/>
        </p:nvSpPr>
        <p:spPr>
          <a:xfrm>
            <a:off x="4610870" y="5800765"/>
            <a:ext cx="3057439" cy="60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200" b="1">
                <a:solidFill>
                  <a:srgbClr val="EF6C00"/>
                </a:solidFill>
                <a:latin typeface="NimbusRomNo9L-Regu"/>
                <a:ea typeface="NimbusRomNo9L-Regu"/>
                <a:cs typeface="NimbusRomNo9L-Regu"/>
                <a:sym typeface="NimbusRomNo9L-Regu"/>
              </a:defRPr>
            </a:lvl1pPr>
          </a:lstStyle>
          <a:p>
            <a:r>
              <a:t>Human: 36.4%</a:t>
            </a:r>
          </a:p>
        </p:txBody>
      </p:sp>
      <p:sp>
        <p:nvSpPr>
          <p:cNvPr id="2926" name="Rectangle 6"/>
          <p:cNvSpPr txBox="1"/>
          <p:nvPr/>
        </p:nvSpPr>
        <p:spPr>
          <a:xfrm>
            <a:off x="3600665" y="4714018"/>
            <a:ext cx="4990670" cy="60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3200">
                <a:solidFill>
                  <a:srgbClr val="352F23"/>
                </a:solidFill>
                <a:latin typeface="NimbusRomNo9L-Regu"/>
                <a:ea typeface="NimbusRomNo9L-Regu"/>
                <a:cs typeface="NimbusRomNo9L-Regu"/>
                <a:sym typeface="NimbusRomNo9L-Regu"/>
              </a:defRPr>
            </a:lvl1pPr>
          </a:lstStyle>
          <a:p>
            <a:r>
              <a:t>Exact Matches</a:t>
            </a:r>
          </a:p>
        </p:txBody>
      </p:sp>
      <p:sp>
        <p:nvSpPr>
          <p:cNvPr id="2927" name="TextBox 9"/>
          <p:cNvSpPr txBox="1"/>
          <p:nvPr/>
        </p:nvSpPr>
        <p:spPr>
          <a:xfrm>
            <a:off x="3650462" y="5258310"/>
            <a:ext cx="4978253" cy="3811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a:solidFill>
                  <a:srgbClr val="695D46"/>
                </a:solidFill>
                <a:latin typeface="Arial"/>
                <a:ea typeface="Arial"/>
                <a:cs typeface="Arial"/>
                <a:sym typeface="Arial"/>
              </a:defRPr>
            </a:lvl1pPr>
          </a:lstStyle>
          <a:p>
            <a:r>
              <a:t>Binary classifiers for each interaction mode</a:t>
            </a:r>
          </a:p>
        </p:txBody>
      </p:sp>
      <p:sp>
        <p:nvSpPr>
          <p:cNvPr id="2928" name="Rectangle 10"/>
          <p:cNvSpPr/>
          <p:nvPr/>
        </p:nvSpPr>
        <p:spPr>
          <a:xfrm>
            <a:off x="9420016" y="1961115"/>
            <a:ext cx="1966824" cy="2306085"/>
          </a:xfrm>
          <a:prstGeom prst="rect">
            <a:avLst/>
          </a:prstGeom>
          <a:solidFill>
            <a:srgbClr val="FFFFFF"/>
          </a:solidFill>
          <a:ln w="25400">
            <a:solidFill>
              <a:srgbClr val="FFFFFF"/>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925"/>
                                        </p:tgtEl>
                                        <p:attrNameLst>
                                          <p:attrName>style.visibility</p:attrName>
                                        </p:attrNameLst>
                                      </p:cBhvr>
                                      <p:to>
                                        <p:strVal val="visible"/>
                                      </p:to>
                                    </p:set>
                                    <p:animEffect transition="in" filter="dissolve">
                                      <p:cBhvr>
                                        <p:cTn id="7" dur="500"/>
                                        <p:tgtEl>
                                          <p:spTgt spid="2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5" grpId="1" animBg="1" advAuto="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2" name="Title 1"/>
          <p:cNvSpPr txBox="1">
            <a:spLocks noGrp="1"/>
          </p:cNvSpPr>
          <p:nvPr>
            <p:ph type="title"/>
          </p:nvPr>
        </p:nvSpPr>
        <p:spPr>
          <a:xfrm>
            <a:off x="415599" y="593365"/>
            <a:ext cx="11360802" cy="809866"/>
          </a:xfrm>
          <a:prstGeom prst="rect">
            <a:avLst/>
          </a:prstGeom>
        </p:spPr>
        <p:txBody>
          <a:bodyPr/>
          <a:lstStyle>
            <a:lvl1pPr defTabSz="963168">
              <a:defRPr sz="3792"/>
            </a:lvl1pPr>
          </a:lstStyle>
          <a:p>
            <a:r>
              <a:t>Preliminary Results</a:t>
            </a:r>
          </a:p>
        </p:txBody>
      </p:sp>
      <p:sp>
        <p:nvSpPr>
          <p:cNvPr id="2933" name="Rectangle 6"/>
          <p:cNvSpPr txBox="1"/>
          <p:nvPr/>
        </p:nvSpPr>
        <p:spPr>
          <a:xfrm>
            <a:off x="3842201" y="1954274"/>
            <a:ext cx="4990670" cy="60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3200">
                <a:solidFill>
                  <a:srgbClr val="352F23"/>
                </a:solidFill>
                <a:latin typeface="NimbusRomNo9L-Regu"/>
                <a:ea typeface="NimbusRomNo9L-Regu"/>
                <a:cs typeface="NimbusRomNo9L-Regu"/>
                <a:sym typeface="NimbusRomNo9L-Regu"/>
              </a:defRPr>
            </a:lvl1pPr>
          </a:lstStyle>
          <a:p>
            <a:r>
              <a:t>Partial Matches</a:t>
            </a:r>
          </a:p>
        </p:txBody>
      </p:sp>
      <p:sp>
        <p:nvSpPr>
          <p:cNvPr id="2934" name="TextBox 7"/>
          <p:cNvSpPr txBox="1"/>
          <p:nvPr/>
        </p:nvSpPr>
        <p:spPr>
          <a:xfrm>
            <a:off x="3842201" y="2395054"/>
            <a:ext cx="4978253" cy="3811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a:solidFill>
                  <a:srgbClr val="695D46"/>
                </a:solidFill>
                <a:latin typeface="Arial"/>
                <a:ea typeface="Arial"/>
                <a:cs typeface="Arial"/>
                <a:sym typeface="Arial"/>
              </a:defRPr>
            </a:lvl1pPr>
          </a:lstStyle>
          <a:p>
            <a:r>
              <a:t>Nearest-neighbor classifier</a:t>
            </a:r>
          </a:p>
        </p:txBody>
      </p:sp>
      <p:pic>
        <p:nvPicPr>
          <p:cNvPr id="2935" name="Object 18" descr="Object 18"/>
          <p:cNvPicPr>
            <a:picLocks noChangeAspect="1"/>
          </p:cNvPicPr>
          <p:nvPr/>
        </p:nvPicPr>
        <p:blipFill>
          <a:blip r:embed="rId3"/>
          <a:stretch>
            <a:fillRect/>
          </a:stretch>
        </p:blipFill>
        <p:spPr>
          <a:xfrm>
            <a:off x="4404166" y="3010607"/>
            <a:ext cx="4017131" cy="1780320"/>
          </a:xfrm>
          <a:prstGeom prst="rect">
            <a:avLst/>
          </a:prstGeom>
          <a:ln w="12700">
            <a:miter lim="400000"/>
          </a:ln>
        </p:spPr>
      </p:pic>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9" name="Picture 5" descr="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349302" y="427991"/>
            <a:ext cx="5946303" cy="5978560"/>
          </a:xfrm>
          <a:prstGeom prst="rect">
            <a:avLst/>
          </a:prstGeom>
          <a:ln w="12700">
            <a:miter lim="400000"/>
          </a:ln>
        </p:spPr>
      </p:pic>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3" name="Picture 2" descr="Picture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163020" y="207033"/>
            <a:ext cx="6159262" cy="6072997"/>
          </a:xfrm>
          <a:prstGeom prst="rect">
            <a:avLst/>
          </a:prstGeom>
          <a:ln w="12700">
            <a:miter lim="400000"/>
          </a:ln>
        </p:spPr>
      </p:pic>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7" name="Picture 2" descr="Picture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335546" y="402565"/>
            <a:ext cx="5826301" cy="6084500"/>
          </a:xfrm>
          <a:prstGeom prst="rect">
            <a:avLst/>
          </a:prstGeom>
          <a:ln w="12700">
            <a:miter lim="400000"/>
          </a:ln>
        </p:spPr>
      </p:pic>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1" name="Picture 2" descr="Picture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450565" y="453571"/>
            <a:ext cx="5796951" cy="5999757"/>
          </a:xfrm>
          <a:prstGeom prst="rect">
            <a:avLst/>
          </a:prstGeom>
          <a:ln w="12700">
            <a:miter lim="400000"/>
          </a:ln>
        </p:spPr>
      </p:pic>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5" name="Google Shape;237;p36"/>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2956" name="Google Shape;240;p36"/>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Sentence embeddings</a:t>
            </a:r>
          </a:p>
        </p:txBody>
      </p:sp>
      <p:sp>
        <p:nvSpPr>
          <p:cNvPr id="2957" name="Google Shape;441;p56"/>
          <p:cNvSpPr txBox="1"/>
          <p:nvPr/>
        </p:nvSpPr>
        <p:spPr>
          <a:xfrm>
            <a:off x="-84401" y="3155351"/>
            <a:ext cx="12360802" cy="91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pPr algn="ctr" defTabSz="1219200">
              <a:defRPr sz="3200">
                <a:solidFill>
                  <a:srgbClr val="3F3F3F"/>
                </a:solidFill>
                <a:latin typeface="+mn-lt"/>
                <a:ea typeface="+mn-ea"/>
                <a:cs typeface="+mn-cs"/>
                <a:sym typeface="Calibri"/>
              </a:defRPr>
            </a:pPr>
            <a:r>
              <a:rPr sz="3400" b="1">
                <a:latin typeface="+mj-lt"/>
                <a:ea typeface="+mj-ea"/>
                <a:cs typeface="+mj-cs"/>
                <a:sym typeface="Helvetica"/>
              </a:rPr>
              <a:t>Semantic absorption</a:t>
            </a:r>
            <a:r>
              <a:rPr sz="3400"/>
              <a:t> - </a:t>
            </a:r>
            <a:r>
              <a:rPr sz="2800"/>
              <a:t>The amount of semantic</a:t>
            </a:r>
          </a:p>
          <a:p>
            <a:pPr algn="ctr" defTabSz="1219200">
              <a:defRPr sz="2800">
                <a:solidFill>
                  <a:srgbClr val="3F3F3F"/>
                </a:solidFill>
                <a:latin typeface="+mn-lt"/>
                <a:ea typeface="+mn-ea"/>
                <a:cs typeface="+mn-cs"/>
                <a:sym typeface="Calibri"/>
              </a:defRPr>
            </a:pPr>
            <a:r>
              <a:t>information encoded within an embedding space</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 name="Google Shape;237;p36"/>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pic>
        <p:nvPicPr>
          <p:cNvPr id="2960" name="Google Shape;238;p36" descr="Google Shape;238;p36"/>
          <p:cNvPicPr>
            <a:picLocks noChangeAspect="1"/>
          </p:cNvPicPr>
          <p:nvPr/>
        </p:nvPicPr>
        <p:blipFill>
          <a:blip r:embed="rId2"/>
          <a:stretch>
            <a:fillRect/>
          </a:stretch>
        </p:blipFill>
        <p:spPr>
          <a:xfrm>
            <a:off x="183599" y="2512833"/>
            <a:ext cx="11785601" cy="2590377"/>
          </a:xfrm>
          <a:prstGeom prst="rect">
            <a:avLst/>
          </a:prstGeom>
          <a:ln w="12700">
            <a:miter lim="400000"/>
          </a:ln>
        </p:spPr>
      </p:pic>
      <p:sp>
        <p:nvSpPr>
          <p:cNvPr id="2961" name="Google Shape;239;p36"/>
          <p:cNvSpPr txBox="1"/>
          <p:nvPr/>
        </p:nvSpPr>
        <p:spPr>
          <a:xfrm>
            <a:off x="3561365" y="5014723"/>
            <a:ext cx="8509435" cy="5944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r" defTabSz="1219200">
              <a:defRPr sz="1200">
                <a:solidFill>
                  <a:srgbClr val="535353"/>
                </a:solidFill>
                <a:latin typeface="Arial"/>
                <a:ea typeface="Arial"/>
                <a:cs typeface="Arial"/>
                <a:sym typeface="Arial"/>
              </a:defRPr>
            </a:lvl1pPr>
          </a:lstStyle>
          <a:p>
            <a:r>
              <a:t>Image from https://towardsdatascience.com/whats-new-in-deep-learning-research-inside-google-s-semantic-experiences-4536d57c685</a:t>
            </a:r>
          </a:p>
        </p:txBody>
      </p:sp>
      <p:sp>
        <p:nvSpPr>
          <p:cNvPr id="2962" name="Google Shape;240;p36"/>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Sentence embeddings</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4" name="Google Shape;290;p42"/>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2965" name="Google Shape;291;p42"/>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System architecture</a:t>
            </a:r>
          </a:p>
        </p:txBody>
      </p:sp>
      <p:pic>
        <p:nvPicPr>
          <p:cNvPr id="2966" name="Google Shape;292;p42" descr="Google Shape;292;p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8533" y="4212699"/>
            <a:ext cx="1936034" cy="2281036"/>
          </a:xfrm>
          <a:prstGeom prst="rect">
            <a:avLst/>
          </a:prstGeom>
          <a:ln w="12700">
            <a:miter lim="400000"/>
          </a:ln>
        </p:spPr>
      </p:pic>
      <p:pic>
        <p:nvPicPr>
          <p:cNvPr id="2967" name="Google Shape;293;p42" descr="Google Shape;293;p4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323066" y="3842199"/>
            <a:ext cx="3738103" cy="2589568"/>
          </a:xfrm>
          <a:prstGeom prst="rect">
            <a:avLst/>
          </a:prstGeom>
          <a:ln w="12700">
            <a:miter lim="400000"/>
          </a:ln>
        </p:spPr>
      </p:pic>
      <p:pic>
        <p:nvPicPr>
          <p:cNvPr id="2968" name="Google Shape;294;p42" descr="Google Shape;294;p4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902933" y="1536500"/>
            <a:ext cx="3196701" cy="769701"/>
          </a:xfrm>
          <a:prstGeom prst="rect">
            <a:avLst/>
          </a:prstGeom>
          <a:ln w="12700">
            <a:miter lim="400000"/>
          </a:ln>
        </p:spPr>
      </p:pic>
      <p:pic>
        <p:nvPicPr>
          <p:cNvPr id="2969" name="Google Shape;295;p42" descr="Google Shape;295;p42"/>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325799" y="2019033"/>
            <a:ext cx="7078937" cy="1300101"/>
          </a:xfrm>
          <a:prstGeom prst="rect">
            <a:avLst/>
          </a:prstGeom>
          <a:ln w="12700">
            <a:miter lim="400000"/>
          </a:ln>
        </p:spPr>
      </p:pic>
      <p:pic>
        <p:nvPicPr>
          <p:cNvPr id="2970" name="Google Shape;296;p42" descr="Google Shape;296;p42"/>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3226462" y="5093646"/>
            <a:ext cx="2738201" cy="769701"/>
          </a:xfrm>
          <a:prstGeom prst="rect">
            <a:avLst/>
          </a:prstGeom>
          <a:ln w="12700">
            <a:miter lim="400000"/>
          </a:ln>
        </p:spPr>
      </p:pic>
      <p:sp>
        <p:nvSpPr>
          <p:cNvPr id="2971" name="Google Shape;297;p42"/>
          <p:cNvSpPr txBox="1"/>
          <p:nvPr/>
        </p:nvSpPr>
        <p:spPr>
          <a:xfrm>
            <a:off x="4206404" y="1647615"/>
            <a:ext cx="2918001" cy="47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a:latin typeface="Courier New"/>
                <a:ea typeface="Courier New"/>
                <a:cs typeface="Courier New"/>
                <a:sym typeface="Courier New"/>
              </a:defRPr>
            </a:lvl1pPr>
          </a:lstStyle>
          <a:p>
            <a:r>
              <a:t>What is your name?</a:t>
            </a:r>
          </a:p>
        </p:txBody>
      </p:sp>
      <p:sp>
        <p:nvSpPr>
          <p:cNvPr id="2972" name="Google Shape;298;p42"/>
          <p:cNvSpPr txBox="1"/>
          <p:nvPr/>
        </p:nvSpPr>
        <p:spPr>
          <a:xfrm>
            <a:off x="2849399" y="2391933"/>
            <a:ext cx="6493202" cy="51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a:latin typeface="+mn-lt"/>
                <a:ea typeface="+mn-ea"/>
                <a:cs typeface="+mn-cs"/>
                <a:sym typeface="Calibri"/>
              </a:defRPr>
            </a:lvl1pPr>
          </a:lstStyle>
          <a:p>
            <a:r>
              <a:t>My name is Charles. I’m from New Jersey. I love New Jersey!</a:t>
            </a:r>
          </a:p>
        </p:txBody>
      </p:sp>
      <p:pic>
        <p:nvPicPr>
          <p:cNvPr id="2973" name="Google Shape;299;p42" descr="Google Shape;299;p4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982250" y="3033116"/>
            <a:ext cx="3196701" cy="769701"/>
          </a:xfrm>
          <a:prstGeom prst="rect">
            <a:avLst/>
          </a:prstGeom>
          <a:ln w="12700">
            <a:miter lim="400000"/>
          </a:ln>
        </p:spPr>
      </p:pic>
      <p:sp>
        <p:nvSpPr>
          <p:cNvPr id="2974" name="Google Shape;300;p42"/>
          <p:cNvSpPr txBox="1"/>
          <p:nvPr/>
        </p:nvSpPr>
        <p:spPr>
          <a:xfrm>
            <a:off x="4285721" y="3144233"/>
            <a:ext cx="2918001" cy="47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a:latin typeface="Courier New"/>
                <a:ea typeface="Courier New"/>
                <a:cs typeface="Courier New"/>
                <a:sym typeface="Courier New"/>
              </a:defRPr>
            </a:lvl1pPr>
          </a:lstStyle>
          <a:p>
            <a:r>
              <a:t>I hate New Jersey.</a:t>
            </a:r>
          </a:p>
        </p:txBody>
      </p:sp>
      <p:pic>
        <p:nvPicPr>
          <p:cNvPr id="2975" name="Google Shape;301;p42" descr="Google Shape;301;p42"/>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604483" y="3514850"/>
            <a:ext cx="5793601" cy="1300101"/>
          </a:xfrm>
          <a:prstGeom prst="rect">
            <a:avLst/>
          </a:prstGeom>
          <a:ln w="12700">
            <a:miter lim="400000"/>
          </a:ln>
        </p:spPr>
      </p:pic>
      <p:sp>
        <p:nvSpPr>
          <p:cNvPr id="2976" name="Google Shape;302;p42"/>
          <p:cNvSpPr txBox="1"/>
          <p:nvPr/>
        </p:nvSpPr>
        <p:spPr>
          <a:xfrm>
            <a:off x="3226466" y="3877511"/>
            <a:ext cx="5277600" cy="51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a:latin typeface="+mn-lt"/>
                <a:ea typeface="+mn-ea"/>
                <a:cs typeface="+mn-cs"/>
                <a:sym typeface="Calibri"/>
              </a:defRPr>
            </a:lvl1pPr>
          </a:lstStyle>
          <a:p>
            <a:r>
              <a:t>Oh, me too! The weather there is terrible!</a:t>
            </a:r>
          </a:p>
        </p:txBody>
      </p:sp>
      <p:pic>
        <p:nvPicPr>
          <p:cNvPr id="2977" name="Google Shape;303;p42" descr="Google Shape;303;p4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506433" y="4529733"/>
            <a:ext cx="3902935" cy="769667"/>
          </a:xfrm>
          <a:prstGeom prst="rect">
            <a:avLst/>
          </a:prstGeom>
          <a:ln w="12700">
            <a:miter lim="400000"/>
          </a:ln>
        </p:spPr>
      </p:pic>
      <p:sp>
        <p:nvSpPr>
          <p:cNvPr id="2978" name="Google Shape;304;p42"/>
          <p:cNvSpPr txBox="1"/>
          <p:nvPr/>
        </p:nvSpPr>
        <p:spPr>
          <a:xfrm>
            <a:off x="3783902" y="4646013"/>
            <a:ext cx="3434801" cy="47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a:latin typeface="Courier New"/>
                <a:ea typeface="Courier New"/>
                <a:cs typeface="Courier New"/>
                <a:sym typeface="Courier New"/>
              </a:defRPr>
            </a:lvl1pPr>
          </a:lstStyle>
          <a:p>
            <a:r>
              <a:t>What was your name again?</a:t>
            </a:r>
          </a:p>
        </p:txBody>
      </p:sp>
      <p:sp>
        <p:nvSpPr>
          <p:cNvPr id="2979" name="Google Shape;305;p42"/>
          <p:cNvSpPr txBox="1"/>
          <p:nvPr/>
        </p:nvSpPr>
        <p:spPr>
          <a:xfrm>
            <a:off x="4070533" y="5196575"/>
            <a:ext cx="1338001" cy="53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000">
                <a:latin typeface="+mn-lt"/>
                <a:ea typeface="+mn-ea"/>
                <a:cs typeface="+mn-cs"/>
                <a:sym typeface="Calibri"/>
              </a:defRPr>
            </a:lvl1pPr>
          </a:lstStyle>
          <a:p>
            <a:r>
              <a:t>Jessica!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3" name="Picture 4" descr="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4125" y="877278"/>
            <a:ext cx="3926568" cy="2270865"/>
          </a:xfrm>
          <a:prstGeom prst="rect">
            <a:avLst/>
          </a:prstGeom>
          <a:ln w="12700">
            <a:miter lim="400000"/>
          </a:ln>
          <a:effectLst>
            <a:outerShdw blurRad="241300" rotWithShape="0">
              <a:srgbClr val="000000">
                <a:alpha val="75000"/>
              </a:srgbClr>
            </a:outerShdw>
            <a:reflection stA="50000" endPos="40000" dir="5400000" sy="-100000" algn="bl" rotWithShape="0"/>
          </a:effectLst>
        </p:spPr>
      </p:pic>
      <p:sp>
        <p:nvSpPr>
          <p:cNvPr id="1914" name="Rectangle 3"/>
          <p:cNvSpPr txBox="1"/>
          <p:nvPr/>
        </p:nvSpPr>
        <p:spPr>
          <a:xfrm>
            <a:off x="2553179" y="3170222"/>
            <a:ext cx="1427380" cy="150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a:spAutoFit/>
          </a:bodyPr>
          <a:lstStyle>
            <a:lvl1pPr defTabSz="642937">
              <a:defRPr sz="700">
                <a:solidFill>
                  <a:srgbClr val="5A6D77"/>
                </a:solidFill>
                <a:latin typeface="Arial"/>
                <a:ea typeface="Arial"/>
                <a:cs typeface="Arial"/>
                <a:sym typeface="Arial"/>
              </a:defRPr>
            </a:lvl1pPr>
          </a:lstStyle>
          <a:p>
            <a:r>
              <a:t>© Can Stock Photo / Choreograph</a:t>
            </a:r>
          </a:p>
        </p:txBody>
      </p:sp>
      <p:sp>
        <p:nvSpPr>
          <p:cNvPr id="1915" name="Rectangle 4"/>
          <p:cNvSpPr/>
          <p:nvPr/>
        </p:nvSpPr>
        <p:spPr>
          <a:xfrm>
            <a:off x="4325844" y="1050913"/>
            <a:ext cx="1384753" cy="977534"/>
          </a:xfrm>
          <a:prstGeom prst="rect">
            <a:avLst/>
          </a:prstGeom>
          <a:ln w="25400">
            <a:solidFill>
              <a:srgbClr val="FFA65C"/>
            </a:solidFill>
          </a:ln>
        </p:spPr>
        <p:txBody>
          <a:bodyPr lIns="32146" tIns="32146" rIns="32146" bIns="32146" anchor="ctr"/>
          <a:lstStyle/>
          <a:p>
            <a:pPr algn="ctr" defTabSz="642937">
              <a:defRPr sz="900">
                <a:solidFill>
                  <a:srgbClr val="FFFFFF"/>
                </a:solidFill>
                <a:latin typeface="Arial"/>
                <a:ea typeface="Arial"/>
                <a:cs typeface="Arial"/>
                <a:sym typeface="Arial"/>
              </a:defRPr>
            </a:pPr>
            <a:endParaRPr/>
          </a:p>
        </p:txBody>
      </p:sp>
      <p:grpSp>
        <p:nvGrpSpPr>
          <p:cNvPr id="1945" name="Group"/>
          <p:cNvGrpSpPr/>
          <p:nvPr/>
        </p:nvGrpSpPr>
        <p:grpSpPr>
          <a:xfrm>
            <a:off x="3003341" y="1156202"/>
            <a:ext cx="7800136" cy="4545145"/>
            <a:chOff x="0" y="0"/>
            <a:chExt cx="7800134" cy="4545143"/>
          </a:xfrm>
        </p:grpSpPr>
        <p:sp>
          <p:nvSpPr>
            <p:cNvPr id="1916" name="TextBox 5"/>
            <p:cNvSpPr/>
            <p:nvPr/>
          </p:nvSpPr>
          <p:spPr>
            <a:xfrm>
              <a:off x="4165174" y="1097049"/>
              <a:ext cx="242651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2800" b="1">
                  <a:solidFill>
                    <a:srgbClr val="87AEC1"/>
                  </a:solidFill>
                  <a:latin typeface="Aharoni"/>
                  <a:ea typeface="Aharoni"/>
                  <a:cs typeface="Aharoni"/>
                  <a:sym typeface="Aharoni"/>
                </a:defRPr>
              </a:pPr>
              <a:r>
                <a:t>eat </a:t>
              </a:r>
              <a:r>
                <a:rPr sz="2200"/>
                <a:t>airplane</a:t>
              </a:r>
              <a:r>
                <a:t>?</a:t>
              </a:r>
            </a:p>
          </p:txBody>
        </p:sp>
        <p:sp>
          <p:nvSpPr>
            <p:cNvPr id="1917" name="TextBox 6"/>
            <p:cNvSpPr/>
            <p:nvPr/>
          </p:nvSpPr>
          <p:spPr>
            <a:xfrm>
              <a:off x="1228827" y="3255769"/>
              <a:ext cx="28026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2200" b="1">
                  <a:solidFill>
                    <a:srgbClr val="87AEC1"/>
                  </a:solidFill>
                  <a:latin typeface="Aharoni"/>
                  <a:ea typeface="Aharoni"/>
                  <a:cs typeface="Aharoni"/>
                  <a:sym typeface="Aharoni"/>
                </a:defRPr>
              </a:pPr>
              <a:r>
                <a:t>irrigate </a:t>
              </a:r>
              <a:r>
                <a:rPr sz="1800"/>
                <a:t>airplane</a:t>
              </a:r>
              <a:r>
                <a:rPr sz="2400"/>
                <a:t>?</a:t>
              </a:r>
            </a:p>
          </p:txBody>
        </p:sp>
        <p:sp>
          <p:nvSpPr>
            <p:cNvPr id="1918" name="TextBox 7"/>
            <p:cNvSpPr/>
            <p:nvPr/>
          </p:nvSpPr>
          <p:spPr>
            <a:xfrm>
              <a:off x="3334931" y="4028201"/>
              <a:ext cx="289562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2400" b="1">
                  <a:solidFill>
                    <a:srgbClr val="87AEC1"/>
                  </a:solidFill>
                  <a:latin typeface="Aharoni"/>
                  <a:ea typeface="Aharoni"/>
                  <a:cs typeface="Aharoni"/>
                  <a:sym typeface="Aharoni"/>
                </a:defRPr>
              </a:pPr>
              <a:r>
                <a:t>pilot </a:t>
              </a:r>
              <a:r>
                <a:rPr sz="1800"/>
                <a:t>airplane</a:t>
              </a:r>
              <a:r>
                <a:t>?</a:t>
              </a:r>
            </a:p>
          </p:txBody>
        </p:sp>
        <p:sp>
          <p:nvSpPr>
            <p:cNvPr id="1919" name="TextBox 8"/>
            <p:cNvSpPr/>
            <p:nvPr/>
          </p:nvSpPr>
          <p:spPr>
            <a:xfrm>
              <a:off x="3173226" y="2663794"/>
              <a:ext cx="24750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400" b="1">
                  <a:solidFill>
                    <a:srgbClr val="B28652"/>
                  </a:solidFill>
                  <a:latin typeface="Aharoni"/>
                  <a:ea typeface="Aharoni"/>
                  <a:cs typeface="Aharoni"/>
                  <a:sym typeface="Aharoni"/>
                </a:defRPr>
              </a:pPr>
              <a:r>
                <a:t>correct </a:t>
              </a:r>
              <a:r>
                <a:rPr sz="1200"/>
                <a:t>airplane</a:t>
              </a:r>
              <a:r>
                <a:rPr sz="1800"/>
                <a:t>?</a:t>
              </a:r>
            </a:p>
          </p:txBody>
        </p:sp>
        <p:sp>
          <p:nvSpPr>
            <p:cNvPr id="1920" name="TextBox 9"/>
            <p:cNvSpPr/>
            <p:nvPr/>
          </p:nvSpPr>
          <p:spPr>
            <a:xfrm>
              <a:off x="151725" y="4050525"/>
              <a:ext cx="24750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b="1">
                  <a:solidFill>
                    <a:srgbClr val="87AEC1"/>
                  </a:solidFill>
                  <a:latin typeface="Aharoni"/>
                  <a:ea typeface="Aharoni"/>
                  <a:cs typeface="Aharoni"/>
                  <a:sym typeface="Aharoni"/>
                </a:defRPr>
              </a:pPr>
              <a:r>
                <a:t>avenge </a:t>
              </a:r>
              <a:r>
                <a:rPr sz="1600"/>
                <a:t>airplane</a:t>
              </a:r>
              <a:r>
                <a:rPr sz="2200"/>
                <a:t>?</a:t>
              </a:r>
            </a:p>
          </p:txBody>
        </p:sp>
        <p:sp>
          <p:nvSpPr>
            <p:cNvPr id="1921" name="TextBox 10"/>
            <p:cNvSpPr/>
            <p:nvPr/>
          </p:nvSpPr>
          <p:spPr>
            <a:xfrm>
              <a:off x="3981887" y="3022582"/>
              <a:ext cx="220728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b="1">
                  <a:solidFill>
                    <a:srgbClr val="87AEC1"/>
                  </a:solidFill>
                  <a:latin typeface="Aharoni"/>
                  <a:ea typeface="Aharoni"/>
                  <a:cs typeface="Aharoni"/>
                  <a:sym typeface="Aharoni"/>
                </a:defRPr>
              </a:pPr>
              <a:r>
                <a:t>learn </a:t>
              </a:r>
              <a:r>
                <a:rPr sz="1600"/>
                <a:t>airplane</a:t>
              </a:r>
              <a:r>
                <a:rPr sz="2200"/>
                <a:t>?</a:t>
              </a:r>
            </a:p>
          </p:txBody>
        </p:sp>
        <p:sp>
          <p:nvSpPr>
            <p:cNvPr id="1922" name="TextBox 11"/>
            <p:cNvSpPr/>
            <p:nvPr/>
          </p:nvSpPr>
          <p:spPr>
            <a:xfrm>
              <a:off x="2245214" y="2126881"/>
              <a:ext cx="231942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2200" b="1">
                  <a:solidFill>
                    <a:srgbClr val="87AEC1"/>
                  </a:solidFill>
                  <a:latin typeface="Aharoni"/>
                  <a:ea typeface="Aharoni"/>
                  <a:cs typeface="Aharoni"/>
                  <a:sym typeface="Aharoni"/>
                </a:defRPr>
              </a:pPr>
              <a:r>
                <a:t>annoy </a:t>
              </a:r>
              <a:r>
                <a:rPr sz="1800"/>
                <a:t>airplane</a:t>
              </a:r>
              <a:r>
                <a:rPr sz="2400"/>
                <a:t>?</a:t>
              </a:r>
            </a:p>
          </p:txBody>
        </p:sp>
        <p:sp>
          <p:nvSpPr>
            <p:cNvPr id="1923" name="TextBox 12"/>
            <p:cNvSpPr/>
            <p:nvPr/>
          </p:nvSpPr>
          <p:spPr>
            <a:xfrm>
              <a:off x="3766784" y="696719"/>
              <a:ext cx="24750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200" b="1">
                  <a:solidFill>
                    <a:srgbClr val="B28652"/>
                  </a:solidFill>
                  <a:latin typeface="Aharoni"/>
                  <a:ea typeface="Aharoni"/>
                  <a:cs typeface="Aharoni"/>
                  <a:sym typeface="Aharoni"/>
                </a:defRPr>
              </a:pPr>
              <a:r>
                <a:t>type </a:t>
              </a:r>
              <a:r>
                <a:rPr sz="1100"/>
                <a:t>airplane</a:t>
              </a:r>
              <a:r>
                <a:rPr sz="1400"/>
                <a:t>?</a:t>
              </a:r>
            </a:p>
          </p:txBody>
        </p:sp>
        <p:sp>
          <p:nvSpPr>
            <p:cNvPr id="1924" name="TextBox 14"/>
            <p:cNvSpPr/>
            <p:nvPr/>
          </p:nvSpPr>
          <p:spPr>
            <a:xfrm>
              <a:off x="356836" y="2913172"/>
              <a:ext cx="156124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600" b="1">
                  <a:solidFill>
                    <a:srgbClr val="B28652"/>
                  </a:solidFill>
                  <a:latin typeface="Aharoni"/>
                  <a:ea typeface="Aharoni"/>
                  <a:cs typeface="Aharoni"/>
                  <a:sym typeface="Aharoni"/>
                </a:defRPr>
              </a:pPr>
              <a:r>
                <a:t>brush </a:t>
              </a:r>
              <a:r>
                <a:rPr sz="1200"/>
                <a:t>airplane</a:t>
              </a:r>
              <a:r>
                <a:t>?</a:t>
              </a:r>
            </a:p>
          </p:txBody>
        </p:sp>
        <p:sp>
          <p:nvSpPr>
            <p:cNvPr id="1925" name="TextBox 15"/>
            <p:cNvSpPr/>
            <p:nvPr/>
          </p:nvSpPr>
          <p:spPr>
            <a:xfrm>
              <a:off x="2811307" y="3703592"/>
              <a:ext cx="24750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400" b="1">
                  <a:solidFill>
                    <a:srgbClr val="B28652"/>
                  </a:solidFill>
                  <a:latin typeface="Aharoni"/>
                  <a:ea typeface="Aharoni"/>
                  <a:cs typeface="Aharoni"/>
                  <a:sym typeface="Aharoni"/>
                </a:defRPr>
              </a:pPr>
              <a:r>
                <a:t>dethrone</a:t>
              </a:r>
              <a:r>
                <a:rPr sz="1600"/>
                <a:t> </a:t>
              </a:r>
              <a:r>
                <a:rPr sz="1200"/>
                <a:t>airplane</a:t>
              </a:r>
              <a:r>
                <a:rPr sz="1600"/>
                <a:t>?</a:t>
              </a:r>
            </a:p>
          </p:txBody>
        </p:sp>
        <p:sp>
          <p:nvSpPr>
            <p:cNvPr id="1926" name="TextBox 16"/>
            <p:cNvSpPr/>
            <p:nvPr/>
          </p:nvSpPr>
          <p:spPr>
            <a:xfrm>
              <a:off x="1452243" y="4519743"/>
              <a:ext cx="247508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200" b="1">
                  <a:solidFill>
                    <a:srgbClr val="B28652"/>
                  </a:solidFill>
                  <a:latin typeface="Aharoni"/>
                  <a:ea typeface="Aharoni"/>
                  <a:cs typeface="Aharoni"/>
                  <a:sym typeface="Aharoni"/>
                </a:defRPr>
              </a:pPr>
              <a:r>
                <a:t>forgive</a:t>
              </a:r>
              <a:r>
                <a:rPr sz="1400"/>
                <a:t> </a:t>
              </a:r>
              <a:r>
                <a:rPr sz="1100"/>
                <a:t>airplane</a:t>
              </a:r>
              <a:r>
                <a:rPr sz="1400"/>
                <a:t>?</a:t>
              </a:r>
            </a:p>
          </p:txBody>
        </p:sp>
        <p:sp>
          <p:nvSpPr>
            <p:cNvPr id="1927" name="TextBox 17"/>
            <p:cNvSpPr/>
            <p:nvPr/>
          </p:nvSpPr>
          <p:spPr>
            <a:xfrm>
              <a:off x="5268293" y="1798789"/>
              <a:ext cx="14115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400" b="1">
                  <a:solidFill>
                    <a:srgbClr val="B28652"/>
                  </a:solidFill>
                  <a:latin typeface="Aharoni"/>
                  <a:ea typeface="Aharoni"/>
                  <a:cs typeface="Aharoni"/>
                  <a:sym typeface="Aharoni"/>
                </a:defRPr>
              </a:pPr>
              <a:r>
                <a:t>resent </a:t>
              </a:r>
              <a:r>
                <a:rPr sz="1200"/>
                <a:t>airplane</a:t>
              </a:r>
              <a:r>
                <a:rPr sz="1600"/>
                <a:t>?</a:t>
              </a:r>
            </a:p>
          </p:txBody>
        </p:sp>
        <p:sp>
          <p:nvSpPr>
            <p:cNvPr id="1928" name="TextBox 18"/>
            <p:cNvSpPr/>
            <p:nvPr/>
          </p:nvSpPr>
          <p:spPr>
            <a:xfrm>
              <a:off x="4416507" y="2234081"/>
              <a:ext cx="164606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400" b="1">
                  <a:solidFill>
                    <a:srgbClr val="B28652"/>
                  </a:solidFill>
                  <a:latin typeface="Aharoni"/>
                  <a:ea typeface="Aharoni"/>
                  <a:cs typeface="Aharoni"/>
                  <a:sym typeface="Aharoni"/>
                </a:defRPr>
              </a:pPr>
              <a:r>
                <a:t>vote </a:t>
              </a:r>
              <a:r>
                <a:rPr sz="1200"/>
                <a:t>airplane</a:t>
              </a:r>
              <a:r>
                <a:rPr sz="1600"/>
                <a:t>?</a:t>
              </a:r>
            </a:p>
          </p:txBody>
        </p:sp>
        <p:sp>
          <p:nvSpPr>
            <p:cNvPr id="1929" name="TextBox 19"/>
            <p:cNvSpPr/>
            <p:nvPr/>
          </p:nvSpPr>
          <p:spPr>
            <a:xfrm>
              <a:off x="965003" y="3760256"/>
              <a:ext cx="24750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100" b="1">
                  <a:solidFill>
                    <a:srgbClr val="B28652"/>
                  </a:solidFill>
                  <a:latin typeface="Aharoni"/>
                  <a:ea typeface="Aharoni"/>
                  <a:cs typeface="Aharoni"/>
                  <a:sym typeface="Aharoni"/>
                </a:defRPr>
              </a:pPr>
              <a:r>
                <a:t>transcend </a:t>
              </a:r>
              <a:r>
                <a:rPr sz="900"/>
                <a:t>airplane</a:t>
              </a:r>
              <a:r>
                <a:rPr sz="1200"/>
                <a:t>?</a:t>
              </a:r>
            </a:p>
          </p:txBody>
        </p:sp>
        <p:sp>
          <p:nvSpPr>
            <p:cNvPr id="1930" name="TextBox 20"/>
            <p:cNvSpPr/>
            <p:nvPr/>
          </p:nvSpPr>
          <p:spPr>
            <a:xfrm>
              <a:off x="3677084" y="1720348"/>
              <a:ext cx="14673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200" b="1">
                  <a:solidFill>
                    <a:srgbClr val="5D7784"/>
                  </a:solidFill>
                  <a:latin typeface="Aharoni"/>
                  <a:ea typeface="Aharoni"/>
                  <a:cs typeface="Aharoni"/>
                  <a:sym typeface="Aharoni"/>
                </a:defRPr>
              </a:pPr>
              <a:r>
                <a:t>discuss </a:t>
              </a:r>
              <a:r>
                <a:rPr sz="1100"/>
                <a:t>airplane</a:t>
              </a:r>
              <a:r>
                <a:rPr sz="1400"/>
                <a:t>?</a:t>
              </a:r>
            </a:p>
          </p:txBody>
        </p:sp>
        <p:sp>
          <p:nvSpPr>
            <p:cNvPr id="1931" name="TextBox 21"/>
            <p:cNvSpPr/>
            <p:nvPr/>
          </p:nvSpPr>
          <p:spPr>
            <a:xfrm>
              <a:off x="4248779" y="3443380"/>
              <a:ext cx="192111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100" b="1">
                  <a:solidFill>
                    <a:srgbClr val="5D7784"/>
                  </a:solidFill>
                  <a:latin typeface="Aharoni"/>
                  <a:ea typeface="Aharoni"/>
                  <a:cs typeface="Aharoni"/>
                  <a:sym typeface="Aharoni"/>
                </a:defRPr>
              </a:pPr>
              <a:r>
                <a:t>review</a:t>
              </a:r>
              <a:r>
                <a:rPr sz="1200"/>
                <a:t> </a:t>
              </a:r>
              <a:r>
                <a:rPr sz="900"/>
                <a:t>airplane</a:t>
              </a:r>
              <a:r>
                <a:rPr sz="1200"/>
                <a:t>?</a:t>
              </a:r>
            </a:p>
          </p:txBody>
        </p:sp>
        <p:sp>
          <p:nvSpPr>
            <p:cNvPr id="1932" name="TextBox 22"/>
            <p:cNvSpPr/>
            <p:nvPr/>
          </p:nvSpPr>
          <p:spPr>
            <a:xfrm>
              <a:off x="2167387" y="3045790"/>
              <a:ext cx="24750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900" b="1">
                  <a:solidFill>
                    <a:srgbClr val="B28652"/>
                  </a:solidFill>
                  <a:latin typeface="Aharoni"/>
                  <a:ea typeface="Aharoni"/>
                  <a:cs typeface="Aharoni"/>
                  <a:sym typeface="Aharoni"/>
                </a:defRPr>
              </a:pPr>
              <a:r>
                <a:t>think </a:t>
              </a:r>
              <a:r>
                <a:rPr sz="800"/>
                <a:t>airplane</a:t>
              </a:r>
              <a:r>
                <a:rPr sz="1100"/>
                <a:t>?</a:t>
              </a:r>
            </a:p>
          </p:txBody>
        </p:sp>
        <p:sp>
          <p:nvSpPr>
            <p:cNvPr id="1933" name="TextBox 23"/>
            <p:cNvSpPr/>
            <p:nvPr/>
          </p:nvSpPr>
          <p:spPr>
            <a:xfrm>
              <a:off x="1617593" y="2604727"/>
              <a:ext cx="247508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200" b="1">
                  <a:solidFill>
                    <a:srgbClr val="B28652"/>
                  </a:solidFill>
                  <a:latin typeface="Aharoni"/>
                  <a:ea typeface="Aharoni"/>
                  <a:cs typeface="Aharoni"/>
                  <a:sym typeface="Aharoni"/>
                </a:defRPr>
              </a:pPr>
              <a:r>
                <a:t>digest</a:t>
              </a:r>
              <a:r>
                <a:rPr sz="1400"/>
                <a:t> </a:t>
              </a:r>
              <a:r>
                <a:rPr sz="1100"/>
                <a:t>airplane</a:t>
              </a:r>
              <a:r>
                <a:rPr sz="1400"/>
                <a:t>?</a:t>
              </a:r>
            </a:p>
          </p:txBody>
        </p:sp>
        <p:sp>
          <p:nvSpPr>
            <p:cNvPr id="1934" name="TextBox 24"/>
            <p:cNvSpPr/>
            <p:nvPr/>
          </p:nvSpPr>
          <p:spPr>
            <a:xfrm>
              <a:off x="0" y="3419375"/>
              <a:ext cx="24750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900" b="1">
                  <a:solidFill>
                    <a:srgbClr val="94D3CD"/>
                  </a:solidFill>
                  <a:latin typeface="Aharoni"/>
                  <a:ea typeface="Aharoni"/>
                  <a:cs typeface="Aharoni"/>
                  <a:sym typeface="Aharoni"/>
                </a:defRPr>
              </a:pPr>
              <a:r>
                <a:t>rewire </a:t>
              </a:r>
              <a:r>
                <a:rPr sz="800"/>
                <a:t>airplane</a:t>
              </a:r>
              <a:r>
                <a:rPr sz="1100"/>
                <a:t>?</a:t>
              </a:r>
            </a:p>
          </p:txBody>
        </p:sp>
        <p:sp>
          <p:nvSpPr>
            <p:cNvPr id="1935" name="TextBox 25"/>
            <p:cNvSpPr/>
            <p:nvPr/>
          </p:nvSpPr>
          <p:spPr>
            <a:xfrm>
              <a:off x="2270636" y="4127926"/>
              <a:ext cx="83829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900" b="1">
                  <a:solidFill>
                    <a:srgbClr val="5D7784"/>
                  </a:solidFill>
                  <a:latin typeface="Aharoni"/>
                  <a:ea typeface="Aharoni"/>
                  <a:cs typeface="Aharoni"/>
                  <a:sym typeface="Aharoni"/>
                </a:defRPr>
              </a:pPr>
              <a:r>
                <a:t>cut </a:t>
              </a:r>
              <a:r>
                <a:rPr sz="800"/>
                <a:t>airplane</a:t>
              </a:r>
              <a:r>
                <a:rPr sz="1100"/>
                <a:t>?</a:t>
              </a:r>
            </a:p>
          </p:txBody>
        </p:sp>
        <p:sp>
          <p:nvSpPr>
            <p:cNvPr id="1936" name="TextBox 26"/>
            <p:cNvSpPr/>
            <p:nvPr/>
          </p:nvSpPr>
          <p:spPr>
            <a:xfrm>
              <a:off x="3550932" y="341037"/>
              <a:ext cx="24750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900" b="1">
                  <a:solidFill>
                    <a:srgbClr val="5D7784"/>
                  </a:solidFill>
                  <a:latin typeface="Aharoni"/>
                  <a:ea typeface="Aharoni"/>
                  <a:cs typeface="Aharoni"/>
                  <a:sym typeface="Aharoni"/>
                </a:defRPr>
              </a:pPr>
              <a:r>
                <a:t>melt </a:t>
              </a:r>
              <a:r>
                <a:rPr sz="800"/>
                <a:t>airplane</a:t>
              </a:r>
              <a:r>
                <a:rPr sz="1100"/>
                <a:t>?</a:t>
              </a:r>
            </a:p>
          </p:txBody>
        </p:sp>
        <p:sp>
          <p:nvSpPr>
            <p:cNvPr id="1937" name="TextBox 27"/>
            <p:cNvSpPr/>
            <p:nvPr/>
          </p:nvSpPr>
          <p:spPr>
            <a:xfrm>
              <a:off x="4919402" y="4511132"/>
              <a:ext cx="24750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100" b="1">
                  <a:solidFill>
                    <a:srgbClr val="5D7784"/>
                  </a:solidFill>
                  <a:latin typeface="Aharoni"/>
                  <a:ea typeface="Aharoni"/>
                  <a:cs typeface="Aharoni"/>
                  <a:sym typeface="Aharoni"/>
                </a:defRPr>
              </a:pPr>
              <a:r>
                <a:t>pour</a:t>
              </a:r>
              <a:r>
                <a:rPr sz="1200"/>
                <a:t> </a:t>
              </a:r>
              <a:r>
                <a:rPr sz="900"/>
                <a:t>airplane</a:t>
              </a:r>
              <a:r>
                <a:rPr sz="1200"/>
                <a:t>?</a:t>
              </a:r>
            </a:p>
          </p:txBody>
        </p:sp>
        <p:sp>
          <p:nvSpPr>
            <p:cNvPr id="1938" name="TextBox 28"/>
            <p:cNvSpPr/>
            <p:nvPr/>
          </p:nvSpPr>
          <p:spPr>
            <a:xfrm>
              <a:off x="5325054" y="835716"/>
              <a:ext cx="24750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900" b="1">
                  <a:solidFill>
                    <a:srgbClr val="5D7784"/>
                  </a:solidFill>
                  <a:latin typeface="Aharoni"/>
                  <a:ea typeface="Aharoni"/>
                  <a:cs typeface="Aharoni"/>
                  <a:sym typeface="Aharoni"/>
                </a:defRPr>
              </a:pPr>
              <a:r>
                <a:t>smudge </a:t>
              </a:r>
              <a:r>
                <a:rPr sz="800"/>
                <a:t>airplane</a:t>
              </a:r>
              <a:r>
                <a:rPr sz="1100"/>
                <a:t>?</a:t>
              </a:r>
            </a:p>
          </p:txBody>
        </p:sp>
        <p:sp>
          <p:nvSpPr>
            <p:cNvPr id="1939" name="TextBox 29"/>
            <p:cNvSpPr/>
            <p:nvPr/>
          </p:nvSpPr>
          <p:spPr>
            <a:xfrm>
              <a:off x="4916177" y="3747399"/>
              <a:ext cx="12729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900" b="1">
                  <a:solidFill>
                    <a:srgbClr val="94D3CD"/>
                  </a:solidFill>
                  <a:latin typeface="Aharoni"/>
                  <a:ea typeface="Aharoni"/>
                  <a:cs typeface="Aharoni"/>
                  <a:sym typeface="Aharoni"/>
                </a:defRPr>
              </a:pPr>
              <a:r>
                <a:t>crimp </a:t>
              </a:r>
              <a:r>
                <a:rPr sz="800"/>
                <a:t>airplane</a:t>
              </a:r>
              <a:r>
                <a:rPr sz="1100"/>
                <a:t>?</a:t>
              </a:r>
            </a:p>
          </p:txBody>
        </p:sp>
        <p:sp>
          <p:nvSpPr>
            <p:cNvPr id="1940" name="TextBox 30"/>
            <p:cNvSpPr/>
            <p:nvPr/>
          </p:nvSpPr>
          <p:spPr>
            <a:xfrm>
              <a:off x="4736523" y="318713"/>
              <a:ext cx="247508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200" b="1">
                  <a:solidFill>
                    <a:srgbClr val="5D7784"/>
                  </a:solidFill>
                  <a:latin typeface="Aharoni"/>
                  <a:ea typeface="Aharoni"/>
                  <a:cs typeface="Aharoni"/>
                  <a:sym typeface="Aharoni"/>
                </a:defRPr>
              </a:pPr>
              <a:r>
                <a:t>ignore</a:t>
              </a:r>
              <a:r>
                <a:rPr sz="1400"/>
                <a:t> </a:t>
              </a:r>
              <a:r>
                <a:rPr sz="1100"/>
                <a:t>airplane</a:t>
              </a:r>
              <a:r>
                <a:rPr sz="1400"/>
                <a:t>?</a:t>
              </a:r>
            </a:p>
          </p:txBody>
        </p:sp>
        <p:sp>
          <p:nvSpPr>
            <p:cNvPr id="1941" name="TextBox 31"/>
            <p:cNvSpPr/>
            <p:nvPr/>
          </p:nvSpPr>
          <p:spPr>
            <a:xfrm>
              <a:off x="4810010" y="2705615"/>
              <a:ext cx="135988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200" b="1">
                  <a:solidFill>
                    <a:srgbClr val="5D7784"/>
                  </a:solidFill>
                  <a:latin typeface="Aharoni"/>
                  <a:ea typeface="Aharoni"/>
                  <a:cs typeface="Aharoni"/>
                  <a:sym typeface="Aharoni"/>
                </a:defRPr>
              </a:pPr>
              <a:r>
                <a:t>build </a:t>
              </a:r>
              <a:r>
                <a:rPr sz="1100"/>
                <a:t>airplane</a:t>
              </a:r>
              <a:r>
                <a:rPr sz="1400"/>
                <a:t>?</a:t>
              </a:r>
            </a:p>
          </p:txBody>
        </p:sp>
        <p:sp>
          <p:nvSpPr>
            <p:cNvPr id="1942" name="TextBox 32"/>
            <p:cNvSpPr/>
            <p:nvPr/>
          </p:nvSpPr>
          <p:spPr>
            <a:xfrm>
              <a:off x="3850973" y="0"/>
              <a:ext cx="247508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100" b="1">
                  <a:solidFill>
                    <a:srgbClr val="5D7784"/>
                  </a:solidFill>
                  <a:latin typeface="Aharoni"/>
                  <a:ea typeface="Aharoni"/>
                  <a:cs typeface="Aharoni"/>
                  <a:sym typeface="Aharoni"/>
                </a:defRPr>
              </a:pPr>
              <a:r>
                <a:t>supervise </a:t>
              </a:r>
              <a:r>
                <a:rPr sz="900"/>
                <a:t>airplane</a:t>
              </a:r>
              <a:r>
                <a:rPr sz="1200"/>
                <a:t>?</a:t>
              </a:r>
            </a:p>
          </p:txBody>
        </p:sp>
        <p:sp>
          <p:nvSpPr>
            <p:cNvPr id="1943" name="TextBox 33"/>
            <p:cNvSpPr/>
            <p:nvPr/>
          </p:nvSpPr>
          <p:spPr>
            <a:xfrm>
              <a:off x="5867723" y="1317952"/>
              <a:ext cx="97897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900" b="1">
                  <a:solidFill>
                    <a:srgbClr val="94D3CD"/>
                  </a:solidFill>
                  <a:latin typeface="Aharoni"/>
                  <a:ea typeface="Aharoni"/>
                  <a:cs typeface="Aharoni"/>
                  <a:sym typeface="Aharoni"/>
                </a:defRPr>
              </a:pPr>
              <a:r>
                <a:t>blend </a:t>
              </a:r>
              <a:r>
                <a:rPr sz="800"/>
                <a:t>airplane</a:t>
              </a:r>
              <a:r>
                <a:rPr sz="1100"/>
                <a:t>?</a:t>
              </a:r>
            </a:p>
          </p:txBody>
        </p:sp>
        <p:sp>
          <p:nvSpPr>
            <p:cNvPr id="1944" name="TextBox 34"/>
            <p:cNvSpPr/>
            <p:nvPr/>
          </p:nvSpPr>
          <p:spPr>
            <a:xfrm>
              <a:off x="3020542" y="4545143"/>
              <a:ext cx="156124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spAutoFit/>
            </a:bodyPr>
            <a:lstStyle/>
            <a:p>
              <a:pPr defTabSz="642937">
                <a:defRPr sz="1600" b="1">
                  <a:solidFill>
                    <a:srgbClr val="5D7784"/>
                  </a:solidFill>
                  <a:latin typeface="Aharoni"/>
                  <a:ea typeface="Aharoni"/>
                  <a:cs typeface="Aharoni"/>
                  <a:sym typeface="Aharoni"/>
                </a:defRPr>
              </a:pPr>
              <a:r>
                <a:t>fly </a:t>
              </a:r>
              <a:r>
                <a:rPr sz="1200"/>
                <a:t>airplane</a:t>
              </a:r>
              <a:r>
                <a:t>?</a:t>
              </a:r>
            </a:p>
          </p:txBody>
        </p:sp>
      </p:grpSp>
      <p:sp>
        <p:nvSpPr>
          <p:cNvPr id="1946" name="Oval"/>
          <p:cNvSpPr/>
          <p:nvPr/>
        </p:nvSpPr>
        <p:spPr>
          <a:xfrm>
            <a:off x="5812783" y="5619340"/>
            <a:ext cx="1516592" cy="481115"/>
          </a:xfrm>
          <a:prstGeom prst="ellipse">
            <a:avLst/>
          </a:prstGeom>
          <a:ln w="38100">
            <a:solidFill>
              <a:srgbClr val="B87D2D"/>
            </a:solidFill>
            <a:miter lim="400000"/>
          </a:ln>
        </p:spPr>
        <p:txBody>
          <a:bodyPr lIns="35718" tIns="35718" rIns="35718" bIns="35718" anchor="ctr"/>
          <a:lstStyle/>
          <a:p>
            <a:pPr algn="ctr" defTabSz="410765">
              <a:defRPr sz="2400">
                <a:solidFill>
                  <a:srgbClr val="FFFFFF"/>
                </a:solidFill>
                <a:latin typeface="Hoefler Text"/>
                <a:ea typeface="Hoefler Text"/>
                <a:cs typeface="Hoefler Text"/>
                <a:sym typeface="Hoefler Text"/>
              </a:defRPr>
            </a:pPr>
            <a:endParaRP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945"/>
                                        </p:tgtEl>
                                        <p:attrNameLst>
                                          <p:attrName>style.visibility</p:attrName>
                                        </p:attrNameLst>
                                      </p:cBhvr>
                                      <p:to>
                                        <p:strVal val="visible"/>
                                      </p:to>
                                    </p:set>
                                    <p:animEffect transition="in" filter="wipe(left)">
                                      <p:cBhvr>
                                        <p:cTn id="7" dur="500"/>
                                        <p:tgtEl>
                                          <p:spTgt spid="19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1946"/>
                                        </p:tgtEl>
                                        <p:attrNameLst>
                                          <p:attrName>style.visibility</p:attrName>
                                        </p:attrNameLst>
                                      </p:cBhvr>
                                      <p:to>
                                        <p:strVal val="visible"/>
                                      </p:to>
                                    </p:set>
                                    <p:animEffect transition="in" filter="wipe(left)">
                                      <p:cBhvr>
                                        <p:cTn id="12" dur="1000"/>
                                        <p:tgtEl>
                                          <p:spTgt spid="1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 grpId="1" animBg="1" advAuto="0"/>
      <p:bldP spid="1946" grpId="2" animBg="1" advAuto="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3" name="Google Shape;453;p58" descr="Google Shape;453;p58"/>
          <p:cNvPicPr>
            <a:picLocks noChangeAspect="1"/>
          </p:cNvPicPr>
          <p:nvPr/>
        </p:nvPicPr>
        <p:blipFill>
          <a:blip r:embed="rId3" cstate="screen">
            <a:extLst>
              <a:ext uri="{28A0092B-C50C-407E-A947-70E740481C1C}">
                <a14:useLocalDpi xmlns:a14="http://schemas.microsoft.com/office/drawing/2010/main"/>
              </a:ext>
            </a:extLst>
          </a:blip>
          <a:srcRect r="11501"/>
          <a:stretch>
            <a:fillRect/>
          </a:stretch>
        </p:blipFill>
        <p:spPr>
          <a:xfrm>
            <a:off x="860786" y="2225983"/>
            <a:ext cx="10011756" cy="2658134"/>
          </a:xfrm>
          <a:prstGeom prst="rect">
            <a:avLst/>
          </a:prstGeom>
          <a:ln w="12700">
            <a:miter lim="400000"/>
          </a:ln>
          <a:effectLst>
            <a:outerShdw blurRad="469900" rotWithShape="0">
              <a:srgbClr val="000000">
                <a:alpha val="75000"/>
              </a:srgbClr>
            </a:outerShdw>
          </a:effectLst>
        </p:spPr>
      </p:pic>
      <p:sp>
        <p:nvSpPr>
          <p:cNvPr id="2984" name="Google Shape;454;p58"/>
          <p:cNvSpPr/>
          <p:nvPr/>
        </p:nvSpPr>
        <p:spPr>
          <a:xfrm>
            <a:off x="4694586" y="2774711"/>
            <a:ext cx="1078401" cy="423201"/>
          </a:xfrm>
          <a:prstGeom prst="ellipse">
            <a:avLst/>
          </a:prstGeom>
          <a:ln w="25400">
            <a:solidFill>
              <a:srgbClr val="FF0000"/>
            </a:solidFill>
          </a:ln>
          <a:effectLst>
            <a:outerShdw blurRad="469900" rotWithShape="0">
              <a:srgbClr val="000000">
                <a:alpha val="75000"/>
              </a:srgbClr>
            </a:outerShdw>
          </a:effectLst>
        </p:spPr>
        <p:txBody>
          <a:bodyPr lIns="0" tIns="0" rIns="0" bIns="0" anchor="ctr"/>
          <a:lstStyle/>
          <a:p>
            <a:pPr defTabSz="1219200">
              <a:defRPr>
                <a:latin typeface="Arial"/>
                <a:ea typeface="Arial"/>
                <a:cs typeface="Arial"/>
                <a:sym typeface="Arial"/>
              </a:defRPr>
            </a:pPr>
            <a:endParaRPr/>
          </a:p>
        </p:txBody>
      </p:sp>
      <p:sp>
        <p:nvSpPr>
          <p:cNvPr id="2985" name="Google Shape;455;p58"/>
          <p:cNvSpPr/>
          <p:nvPr/>
        </p:nvSpPr>
        <p:spPr>
          <a:xfrm>
            <a:off x="4694586" y="3288838"/>
            <a:ext cx="1078401" cy="423201"/>
          </a:xfrm>
          <a:prstGeom prst="ellipse">
            <a:avLst/>
          </a:prstGeom>
          <a:ln w="25400">
            <a:solidFill>
              <a:srgbClr val="6AA84F"/>
            </a:solidFill>
          </a:ln>
          <a:effectLst>
            <a:outerShdw blurRad="469900" rotWithShape="0">
              <a:srgbClr val="000000">
                <a:alpha val="75000"/>
              </a:srgbClr>
            </a:outerShdw>
          </a:effectLst>
        </p:spPr>
        <p:txBody>
          <a:bodyPr lIns="0" tIns="0" rIns="0" bIns="0" anchor="ctr"/>
          <a:lstStyle/>
          <a:p>
            <a:pPr defTabSz="1219200">
              <a:defRPr>
                <a:latin typeface="Arial"/>
                <a:ea typeface="Arial"/>
                <a:cs typeface="Arial"/>
                <a:sym typeface="Arial"/>
              </a:defRPr>
            </a:pPr>
            <a:endParaRPr/>
          </a:p>
        </p:txBody>
      </p:sp>
      <p:sp>
        <p:nvSpPr>
          <p:cNvPr id="2986" name="Google Shape;456;p58"/>
          <p:cNvSpPr txBox="1"/>
          <p:nvPr/>
        </p:nvSpPr>
        <p:spPr>
          <a:xfrm>
            <a:off x="3908983" y="5341599"/>
            <a:ext cx="4374002" cy="465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a:latin typeface="Arial"/>
                <a:ea typeface="Arial"/>
                <a:cs typeface="Arial"/>
                <a:sym typeface="Arial"/>
              </a:defRPr>
            </a:lvl1pPr>
          </a:lstStyle>
          <a:p>
            <a:r>
              <a:t>Cosine distances between paired sentences</a:t>
            </a:r>
          </a:p>
        </p:txBody>
      </p:sp>
      <p:sp>
        <p:nvSpPr>
          <p:cNvPr id="2987" name="Google Shape;457;p58"/>
          <p:cNvSpPr/>
          <p:nvPr/>
        </p:nvSpPr>
        <p:spPr>
          <a:xfrm rot="10800000" flipH="1">
            <a:off x="-1" y="-1"/>
            <a:ext cx="121920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2988" name="Google Shape;458;p58"/>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Better sentence embeddings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4" grpId="1" animBg="1" advAuto="0"/>
      <p:bldP spid="2985" grpId="2" animBg="1" advAuto="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2" name="Google Shape;486;p61" descr="Google Shape;486;p6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265996" y="1434827"/>
            <a:ext cx="9380119" cy="4820329"/>
          </a:xfrm>
          <a:prstGeom prst="rect">
            <a:avLst/>
          </a:prstGeom>
          <a:ln w="12700">
            <a:miter lim="400000"/>
          </a:ln>
          <a:effectLst>
            <a:outerShdw blurRad="469900" rotWithShape="0">
              <a:srgbClr val="000000">
                <a:alpha val="75000"/>
              </a:srgbClr>
            </a:outerShdw>
          </a:effectLst>
        </p:spPr>
      </p:pic>
      <p:sp>
        <p:nvSpPr>
          <p:cNvPr id="2993" name="Google Shape;454;p58"/>
          <p:cNvSpPr/>
          <p:nvPr/>
        </p:nvSpPr>
        <p:spPr>
          <a:xfrm>
            <a:off x="4428802" y="5263567"/>
            <a:ext cx="956632" cy="303144"/>
          </a:xfrm>
          <a:prstGeom prst="ellipse">
            <a:avLst/>
          </a:prstGeom>
          <a:ln w="25400">
            <a:solidFill>
              <a:srgbClr val="FF0000"/>
            </a:solidFill>
          </a:ln>
        </p:spPr>
        <p:txBody>
          <a:bodyPr lIns="0" tIns="0" rIns="0" bIns="0" anchor="ctr"/>
          <a:lstStyle/>
          <a:p>
            <a:pPr defTabSz="1219200">
              <a:defRPr>
                <a:latin typeface="Arial"/>
                <a:ea typeface="Arial"/>
                <a:cs typeface="Arial"/>
                <a:sym typeface="Arial"/>
              </a:defRPr>
            </a:pPr>
            <a:endParaRPr/>
          </a:p>
        </p:txBody>
      </p:sp>
      <p:sp>
        <p:nvSpPr>
          <p:cNvPr id="2994" name="Google Shape;455;p58"/>
          <p:cNvSpPr/>
          <p:nvPr/>
        </p:nvSpPr>
        <p:spPr>
          <a:xfrm>
            <a:off x="4428802" y="5614072"/>
            <a:ext cx="956632" cy="303143"/>
          </a:xfrm>
          <a:prstGeom prst="ellipse">
            <a:avLst/>
          </a:prstGeom>
          <a:ln w="25400">
            <a:solidFill>
              <a:srgbClr val="6AA84F"/>
            </a:solidFill>
          </a:ln>
        </p:spPr>
        <p:txBody>
          <a:bodyPr lIns="0" tIns="0" rIns="0" bIns="0" anchor="ctr"/>
          <a:lstStyle/>
          <a:p>
            <a:pPr defTabSz="1219200">
              <a:defRPr>
                <a:latin typeface="Arial"/>
                <a:ea typeface="Arial"/>
                <a:cs typeface="Arial"/>
                <a:sym typeface="Arial"/>
              </a:defRPr>
            </a:pPr>
            <a:endParaRPr/>
          </a:p>
        </p:txBody>
      </p:sp>
      <p:sp>
        <p:nvSpPr>
          <p:cNvPr id="2995" name="Google Shape;456;p58"/>
          <p:cNvSpPr txBox="1"/>
          <p:nvPr/>
        </p:nvSpPr>
        <p:spPr>
          <a:xfrm>
            <a:off x="3908999" y="6306946"/>
            <a:ext cx="4374002" cy="465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a:latin typeface="Arial"/>
                <a:ea typeface="Arial"/>
                <a:cs typeface="Arial"/>
                <a:sym typeface="Arial"/>
              </a:defRPr>
            </a:lvl1pPr>
          </a:lstStyle>
          <a:p>
            <a:r>
              <a:t>Cosine distances between paired sentences</a:t>
            </a:r>
          </a:p>
        </p:txBody>
      </p:sp>
      <p:sp>
        <p:nvSpPr>
          <p:cNvPr id="2996" name="Google Shape;457;p58"/>
          <p:cNvSpPr/>
          <p:nvPr/>
        </p:nvSpPr>
        <p:spPr>
          <a:xfrm rot="10800000" flipH="1">
            <a:off x="-1" y="-1"/>
            <a:ext cx="121920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2997" name="Google Shape;458;p58"/>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Better sentence embeddings</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1" name="Google Shape;521;p66"/>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002" name="Google Shape;523;p66"/>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Why do we care?</a:t>
            </a:r>
          </a:p>
        </p:txBody>
      </p:sp>
      <p:pic>
        <p:nvPicPr>
          <p:cNvPr id="3003" name="Google Shape;524;p66" descr="Google Shape;524;p6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132300" y="2282066"/>
            <a:ext cx="2728882" cy="2359766"/>
          </a:xfrm>
          <a:prstGeom prst="rect">
            <a:avLst/>
          </a:prstGeom>
          <a:ln w="12700">
            <a:miter lim="400000"/>
          </a:ln>
          <a:effectLst>
            <a:reflection stA="20000" endPos="40000" dir="5400000" sy="-100000" algn="bl" rotWithShape="0"/>
          </a:effectLst>
        </p:spPr>
      </p:pic>
      <p:sp>
        <p:nvSpPr>
          <p:cNvPr id="3004" name="Google Shape;526;p66"/>
          <p:cNvSpPr txBox="1"/>
          <p:nvPr/>
        </p:nvSpPr>
        <p:spPr>
          <a:xfrm>
            <a:off x="8132199" y="4849333"/>
            <a:ext cx="2728801" cy="5030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ctr" defTabSz="1219200">
              <a:defRPr>
                <a:latin typeface="Arial"/>
                <a:ea typeface="Arial"/>
                <a:cs typeface="Arial"/>
                <a:sym typeface="Arial"/>
              </a:defRPr>
            </a:lvl1pPr>
          </a:lstStyle>
          <a:p>
            <a:r>
              <a:t>Accessibility</a:t>
            </a:r>
          </a:p>
        </p:txBody>
      </p:sp>
      <p:sp>
        <p:nvSpPr>
          <p:cNvPr id="3005" name="Google Shape;527;p66"/>
          <p:cNvSpPr txBox="1"/>
          <p:nvPr/>
        </p:nvSpPr>
        <p:spPr>
          <a:xfrm>
            <a:off x="4290866" y="4845033"/>
            <a:ext cx="3246801" cy="5030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ctr" defTabSz="1219200">
              <a:defRPr>
                <a:latin typeface="Arial"/>
                <a:ea typeface="Arial"/>
                <a:cs typeface="Arial"/>
                <a:sym typeface="Arial"/>
              </a:defRPr>
            </a:lvl1pPr>
          </a:lstStyle>
          <a:p>
            <a:r>
              <a:t>Hands-free control</a:t>
            </a:r>
          </a:p>
        </p:txBody>
      </p:sp>
      <p:pic>
        <p:nvPicPr>
          <p:cNvPr id="3006" name="Google Shape;528;p66" descr="Google Shape;528;p66"/>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269633" y="2283466"/>
            <a:ext cx="3246751" cy="2359768"/>
          </a:xfrm>
          <a:prstGeom prst="rect">
            <a:avLst/>
          </a:prstGeom>
          <a:ln w="12700">
            <a:miter lim="400000"/>
          </a:ln>
          <a:effectLst>
            <a:reflection stA="21000" endPos="40000" dir="5400000" sy="-100000" algn="bl" rotWithShape="0"/>
          </a:effectLst>
        </p:spPr>
      </p:pic>
      <p:grpSp>
        <p:nvGrpSpPr>
          <p:cNvPr id="3010" name="Group"/>
          <p:cNvGrpSpPr/>
          <p:nvPr/>
        </p:nvGrpSpPr>
        <p:grpSpPr>
          <a:xfrm>
            <a:off x="1245133" y="2283466"/>
            <a:ext cx="2451201" cy="3064589"/>
            <a:chOff x="0" y="0"/>
            <a:chExt cx="2451199" cy="3064588"/>
          </a:xfrm>
        </p:grpSpPr>
        <p:pic>
          <p:nvPicPr>
            <p:cNvPr id="3007" name="Google Shape;522;p66" descr="Google Shape;522;p66"/>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98881" y="0"/>
              <a:ext cx="2309718" cy="2359767"/>
            </a:xfrm>
            <a:prstGeom prst="rect">
              <a:avLst/>
            </a:prstGeom>
            <a:ln w="12700" cap="flat">
              <a:noFill/>
              <a:miter lim="400000"/>
            </a:ln>
            <a:effectLst>
              <a:reflection stA="23000" endPos="40000" dir="5400000" sy="-100000" algn="bl" rotWithShape="0"/>
            </a:effectLst>
          </p:spPr>
        </p:pic>
        <p:sp>
          <p:nvSpPr>
            <p:cNvPr id="3008" name="Google Shape;525;p66"/>
            <p:cNvSpPr txBox="1"/>
            <p:nvPr/>
          </p:nvSpPr>
          <p:spPr>
            <a:xfrm>
              <a:off x="0" y="2561566"/>
              <a:ext cx="2451200" cy="503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t">
              <a:spAutoFit/>
            </a:bodyPr>
            <a:lstStyle>
              <a:lvl1pPr algn="ctr" defTabSz="1219200">
                <a:defRPr>
                  <a:latin typeface="Arial"/>
                  <a:ea typeface="Arial"/>
                  <a:cs typeface="Arial"/>
                  <a:sym typeface="Arial"/>
                </a:defRPr>
              </a:lvl1pPr>
            </a:lstStyle>
            <a:p>
              <a:r>
                <a:t>Simplified interfaces</a:t>
              </a:r>
            </a:p>
          </p:txBody>
        </p:sp>
        <p:pic>
          <p:nvPicPr>
            <p:cNvPr id="3009" name="Google Shape;529;p66" descr="Google Shape;529;p66"/>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94195" y="97189"/>
              <a:ext cx="739668" cy="1656768"/>
            </a:xfrm>
            <a:prstGeom prst="rect">
              <a:avLst/>
            </a:prstGeom>
            <a:ln w="12700" cap="flat">
              <a:noFill/>
              <a:miter lim="400000"/>
            </a:ln>
            <a:effectLst>
              <a:outerShdw blurRad="76200" dist="25400" dir="5400000" rotWithShape="0">
                <a:srgbClr val="000000">
                  <a:alpha val="50000"/>
                </a:srgbClr>
              </a:outerShdw>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00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300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300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5" nodeType="afterEffect">
                                  <p:stCondLst>
                                    <p:cond delay="0"/>
                                  </p:stCondLst>
                                  <p:iterate>
                                    <p:tmAbs val="0"/>
                                  </p:iterate>
                                  <p:childTnLst>
                                    <p:set>
                                      <p:cBhvr>
                                        <p:cTn id="20" fill="hold"/>
                                        <p:tgtEl>
                                          <p:spTgt spid="3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3" grpId="4" animBg="1" advAuto="0"/>
      <p:bldP spid="3004" grpId="5" animBg="1" advAuto="0"/>
      <p:bldP spid="3005" grpId="3" animBg="1" advAuto="0"/>
      <p:bldP spid="3006" grpId="2" animBg="1" advAuto="0"/>
      <p:bldP spid="3010" grpId="1" animBg="1" advAuto="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4" name="Google Shape;441;p56"/>
          <p:cNvSpPr txBox="1">
            <a:spLocks noGrp="1"/>
          </p:cNvSpPr>
          <p:nvPr>
            <p:ph type="title"/>
          </p:nvPr>
        </p:nvSpPr>
        <p:spPr>
          <a:xfrm>
            <a:off x="-84401" y="2580900"/>
            <a:ext cx="12360802" cy="918001"/>
          </a:xfrm>
          <a:prstGeom prst="rect">
            <a:avLst/>
          </a:prstGeom>
        </p:spPr>
        <p:txBody>
          <a:bodyPr lIns="0" tIns="0" rIns="0" bIns="0"/>
          <a:lstStyle>
            <a:lvl1pPr algn="ctr"/>
          </a:lstStyle>
          <a:p>
            <a:r>
              <a:t>How can we increase semantic absorption?</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8" name="Google Shape;463;p59"/>
          <p:cNvSpPr txBox="1">
            <a:spLocks noGrp="1"/>
          </p:cNvSpPr>
          <p:nvPr>
            <p:ph type="title"/>
          </p:nvPr>
        </p:nvSpPr>
        <p:spPr>
          <a:prstGeom prst="rect">
            <a:avLst/>
          </a:prstGeom>
        </p:spPr>
        <p:txBody>
          <a:bodyPr/>
          <a:lstStyle/>
          <a:p>
            <a:pPr defTabSz="1207008">
              <a:defRPr sz="3564"/>
            </a:pPr>
            <a:endParaRPr/>
          </a:p>
        </p:txBody>
      </p:sp>
      <p:sp>
        <p:nvSpPr>
          <p:cNvPr id="3019" name="Google Shape;464;p59"/>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020" name="Google Shape;465;p59"/>
          <p:cNvSpPr txBox="1"/>
          <p:nvPr/>
        </p:nvSpPr>
        <p:spPr>
          <a:xfrm>
            <a:off x="-19601" y="619299"/>
            <a:ext cx="12192001" cy="815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defTabSz="950975">
              <a:defRPr sz="2807">
                <a:solidFill>
                  <a:srgbClr val="CFE2F3"/>
                </a:solidFill>
                <a:latin typeface="+mn-lt"/>
                <a:ea typeface="+mn-ea"/>
                <a:cs typeface="+mn-cs"/>
                <a:sym typeface="Calibri"/>
              </a:defRPr>
            </a:lvl1pPr>
          </a:lstStyle>
          <a:p>
            <a:r>
              <a:t>Better Sentence Embeddings</a:t>
            </a:r>
          </a:p>
        </p:txBody>
      </p:sp>
      <p:sp>
        <p:nvSpPr>
          <p:cNvPr id="3021" name="Google Shape;466;p59"/>
          <p:cNvSpPr txBox="1"/>
          <p:nvPr/>
        </p:nvSpPr>
        <p:spPr>
          <a:xfrm>
            <a:off x="5199426" y="3329979"/>
            <a:ext cx="2747201" cy="11969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lnSpc>
                <a:spcPct val="115000"/>
              </a:lnSpc>
              <a:defRPr sz="2000">
                <a:solidFill>
                  <a:srgbClr val="073763"/>
                </a:solidFill>
                <a:latin typeface="Arial"/>
                <a:ea typeface="Arial"/>
                <a:cs typeface="Arial"/>
                <a:sym typeface="Arial"/>
              </a:defRPr>
            </a:pPr>
            <a:r>
              <a:t>Reconstruction</a:t>
            </a:r>
          </a:p>
          <a:p>
            <a:pPr algn="ctr" defTabSz="1219200">
              <a:lnSpc>
                <a:spcPct val="115000"/>
              </a:lnSpc>
              <a:defRPr sz="2000">
                <a:solidFill>
                  <a:srgbClr val="073763"/>
                </a:solidFill>
                <a:latin typeface="Arial"/>
                <a:ea typeface="Arial"/>
                <a:cs typeface="Arial"/>
                <a:sym typeface="Arial"/>
              </a:defRPr>
            </a:pPr>
            <a:r>
              <a:t>Context prediction</a:t>
            </a:r>
          </a:p>
          <a:p>
            <a:pPr algn="ctr" defTabSz="1219200">
              <a:lnSpc>
                <a:spcPct val="115000"/>
              </a:lnSpc>
              <a:defRPr sz="2000">
                <a:solidFill>
                  <a:srgbClr val="073763"/>
                </a:solidFill>
                <a:latin typeface="Arial"/>
                <a:ea typeface="Arial"/>
                <a:cs typeface="Arial"/>
                <a:sym typeface="Arial"/>
              </a:defRPr>
            </a:pPr>
            <a:r>
              <a:t>Word prediction</a:t>
            </a:r>
          </a:p>
        </p:txBody>
      </p:sp>
      <p:sp>
        <p:nvSpPr>
          <p:cNvPr id="3022" name="Google Shape;467;p59"/>
          <p:cNvSpPr txBox="1"/>
          <p:nvPr/>
        </p:nvSpPr>
        <p:spPr>
          <a:xfrm>
            <a:off x="4948446" y="2456183"/>
            <a:ext cx="3249161" cy="71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defTabSz="1219200">
              <a:defRPr sz="2600">
                <a:ln w="9525" cap="flat">
                  <a:solidFill>
                    <a:srgbClr val="002060"/>
                  </a:solidFill>
                  <a:prstDash val="solid"/>
                  <a:round/>
                </a:ln>
                <a:solidFill>
                  <a:srgbClr val="234567"/>
                </a:solidFill>
                <a:latin typeface="Arial"/>
                <a:ea typeface="Arial"/>
                <a:cs typeface="Arial"/>
                <a:sym typeface="Arial"/>
              </a:defRPr>
            </a:lvl1pPr>
          </a:lstStyle>
          <a:p>
            <a:r>
              <a:t>3x training tasks</a:t>
            </a:r>
          </a:p>
        </p:txBody>
      </p:sp>
      <p:sp>
        <p:nvSpPr>
          <p:cNvPr id="3023" name="Google Shape;468;p59"/>
          <p:cNvSpPr txBox="1"/>
          <p:nvPr/>
        </p:nvSpPr>
        <p:spPr>
          <a:xfrm>
            <a:off x="8426128" y="2594958"/>
            <a:ext cx="2355937" cy="466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defTabSz="1219200">
              <a:defRPr sz="2600">
                <a:ln w="9525" cap="flat">
                  <a:solidFill>
                    <a:srgbClr val="002060"/>
                  </a:solidFill>
                  <a:prstDash val="solid"/>
                  <a:round/>
                </a:ln>
                <a:solidFill>
                  <a:srgbClr val="234567"/>
                </a:solidFill>
                <a:latin typeface="Arial"/>
                <a:ea typeface="Arial"/>
                <a:cs typeface="Arial"/>
                <a:sym typeface="Arial"/>
              </a:defRPr>
            </a:lvl1pPr>
          </a:lstStyle>
          <a:p>
            <a:r>
              <a:t>2 x corpora</a:t>
            </a:r>
          </a:p>
        </p:txBody>
      </p:sp>
      <p:sp>
        <p:nvSpPr>
          <p:cNvPr id="3024" name="Google Shape;469;p59"/>
          <p:cNvSpPr txBox="1"/>
          <p:nvPr/>
        </p:nvSpPr>
        <p:spPr>
          <a:xfrm>
            <a:off x="8230496" y="3336116"/>
            <a:ext cx="3128567" cy="862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lnSpc>
                <a:spcPct val="115000"/>
              </a:lnSpc>
              <a:defRPr sz="2000">
                <a:solidFill>
                  <a:srgbClr val="073763"/>
                </a:solidFill>
                <a:latin typeface="Arial"/>
                <a:ea typeface="Arial"/>
                <a:cs typeface="Arial"/>
                <a:sym typeface="Arial"/>
              </a:defRPr>
            </a:pPr>
            <a:r>
              <a:t>Wikipedia</a:t>
            </a:r>
          </a:p>
          <a:p>
            <a:pPr algn="ctr" defTabSz="1219200">
              <a:lnSpc>
                <a:spcPct val="115000"/>
              </a:lnSpc>
              <a:defRPr sz="2000">
                <a:solidFill>
                  <a:srgbClr val="073763"/>
                </a:solidFill>
                <a:latin typeface="Arial"/>
                <a:ea typeface="Arial"/>
                <a:cs typeface="Arial"/>
                <a:sym typeface="Arial"/>
              </a:defRPr>
            </a:pPr>
            <a:r>
              <a:t>Toronto book corpus</a:t>
            </a:r>
          </a:p>
        </p:txBody>
      </p:sp>
      <p:pic>
        <p:nvPicPr>
          <p:cNvPr id="3025" name="Screen Shot 2020-01-23 at 9.44.11 PM.png" descr="Screen Shot 2020-01-23 at 9.44.11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386" y="1801179"/>
            <a:ext cx="3940345" cy="3825297"/>
          </a:xfrm>
          <a:prstGeom prst="rect">
            <a:avLst/>
          </a:prstGeom>
          <a:ln w="12700">
            <a:miter lim="400000"/>
          </a:ln>
          <a:effectLst>
            <a:outerShdw blurRad="127000" dist="25400" dir="5400000" rotWithShape="0">
              <a:srgbClr val="000000">
                <a:alpha val="75000"/>
              </a:srgbClr>
            </a:outerShdw>
          </a:effectLst>
        </p:spPr>
      </p:pic>
      <p:sp>
        <p:nvSpPr>
          <p:cNvPr id="3026" name="You Are What You Read: The Effect of Corpus and Training Task on Semantic  Absorption in Recurrent Neural Architectures by Nancy Fulda, published in the proceedings of the IEEE 18th World Symposium on Applied Machine Intelligence and Informatics (SAMI), 2020"/>
          <p:cNvSpPr txBox="1"/>
          <p:nvPr/>
        </p:nvSpPr>
        <p:spPr>
          <a:xfrm>
            <a:off x="1145846" y="5992621"/>
            <a:ext cx="960059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You Are What You Read: The Effect of Corpus and Training Task on Semantic  Absorption in Recurrent Neural Architectures </a:t>
            </a:r>
            <a:r>
              <a:rPr sz="1200"/>
              <a:t>by Nancy Fulda, </a:t>
            </a:r>
            <a:r>
              <a:t>published in the proceedings of the IEEE 18th World Symposium on Applied Machine Intelligence and Informatics (SAMI), 2020</a:t>
            </a:r>
          </a:p>
        </p:txBody>
      </p:sp>
      <p:pic>
        <p:nvPicPr>
          <p:cNvPr id="3027"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0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0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1" grpId="2" animBg="1" advAuto="0"/>
      <p:bldP spid="3022" grpId="1" animBg="1" advAuto="0"/>
      <p:bldP spid="3023" grpId="3" animBg="1" advAuto="0"/>
      <p:bldP spid="3024" grpId="4" animBg="1" advAuto="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29" name="Google Shape;483;p61"/>
          <p:cNvSpPr txBox="1">
            <a:spLocks noGrp="1"/>
          </p:cNvSpPr>
          <p:nvPr>
            <p:ph type="title"/>
          </p:nvPr>
        </p:nvSpPr>
        <p:spPr>
          <a:prstGeom prst="rect">
            <a:avLst/>
          </a:prstGeom>
        </p:spPr>
        <p:txBody>
          <a:bodyPr/>
          <a:lstStyle/>
          <a:p>
            <a:pPr defTabSz="1207008">
              <a:defRPr sz="3564"/>
            </a:pPr>
            <a:endParaRPr/>
          </a:p>
        </p:txBody>
      </p:sp>
      <p:sp>
        <p:nvSpPr>
          <p:cNvPr id="3030" name="Google Shape;484;p61"/>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031" name="Google Shape;485;p61"/>
          <p:cNvSpPr txBox="1"/>
          <p:nvPr/>
        </p:nvSpPr>
        <p:spPr>
          <a:xfrm>
            <a:off x="-19601" y="619299"/>
            <a:ext cx="12192001" cy="815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defTabSz="950975">
              <a:defRPr sz="2807">
                <a:solidFill>
                  <a:srgbClr val="CFE2F3"/>
                </a:solidFill>
                <a:latin typeface="+mn-lt"/>
                <a:ea typeface="+mn-ea"/>
                <a:cs typeface="+mn-cs"/>
                <a:sym typeface="Calibri"/>
              </a:defRPr>
            </a:lvl1pPr>
          </a:lstStyle>
          <a:p>
            <a:r>
              <a:t>Better Sentence Embeddings</a:t>
            </a:r>
          </a:p>
        </p:txBody>
      </p:sp>
      <p:pic>
        <p:nvPicPr>
          <p:cNvPr id="3032" name="Screen Shot 2020-01-24 at 7.56.23 AM.png" descr="Screen Shot 2020-01-24 at 7.56.23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6714" y="1376888"/>
            <a:ext cx="9107761" cy="4402085"/>
          </a:xfrm>
          <a:prstGeom prst="rect">
            <a:avLst/>
          </a:prstGeom>
          <a:ln w="12700">
            <a:miter lim="400000"/>
          </a:ln>
          <a:effectLst>
            <a:outerShdw blurRad="469900" rotWithShape="0">
              <a:srgbClr val="000000">
                <a:alpha val="75000"/>
              </a:srgbClr>
            </a:outerShdw>
          </a:effectLst>
        </p:spPr>
      </p:pic>
      <p:sp>
        <p:nvSpPr>
          <p:cNvPr id="3033" name="You Are What You Read: The Effect of Corpus and Training Task on Semantic  Absorption in Recurrent Neural Architectures by Nancy Fulda, published in the proceedings of the IEEE 18th World Symposium on Applied Machine Intelligence and Informatics (SAMI), 2020"/>
          <p:cNvSpPr txBox="1"/>
          <p:nvPr/>
        </p:nvSpPr>
        <p:spPr>
          <a:xfrm>
            <a:off x="1145846" y="5992621"/>
            <a:ext cx="960059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You Are What You Read: The Effect of Corpus and Training Task on Semantic  Absorption in Recurrent Neural Architectures </a:t>
            </a:r>
            <a:r>
              <a:rPr sz="1200"/>
              <a:t>by Nancy Fulda, </a:t>
            </a:r>
            <a:r>
              <a:t>published in the proceedings of the IEEE 18th World Symposium on Applied Machine Intelligence and Informatics (SAMI), 2020</a:t>
            </a:r>
          </a:p>
        </p:txBody>
      </p:sp>
      <p:pic>
        <p:nvPicPr>
          <p:cNvPr id="3034"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6" name="Google Shape;483;p61"/>
          <p:cNvSpPr txBox="1">
            <a:spLocks noGrp="1"/>
          </p:cNvSpPr>
          <p:nvPr>
            <p:ph type="title"/>
          </p:nvPr>
        </p:nvSpPr>
        <p:spPr>
          <a:prstGeom prst="rect">
            <a:avLst/>
          </a:prstGeom>
        </p:spPr>
        <p:txBody>
          <a:bodyPr/>
          <a:lstStyle/>
          <a:p>
            <a:pPr defTabSz="1207008">
              <a:defRPr sz="3564"/>
            </a:pPr>
            <a:endParaRPr/>
          </a:p>
        </p:txBody>
      </p:sp>
      <p:sp>
        <p:nvSpPr>
          <p:cNvPr id="3037" name="Google Shape;484;p61"/>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038" name="Google Shape;485;p61"/>
          <p:cNvSpPr txBox="1"/>
          <p:nvPr/>
        </p:nvSpPr>
        <p:spPr>
          <a:xfrm>
            <a:off x="-19601" y="619299"/>
            <a:ext cx="12192001" cy="815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defTabSz="950975">
              <a:defRPr sz="2807">
                <a:solidFill>
                  <a:srgbClr val="CFE2F3"/>
                </a:solidFill>
                <a:latin typeface="+mn-lt"/>
                <a:ea typeface="+mn-ea"/>
                <a:cs typeface="+mn-cs"/>
                <a:sym typeface="Calibri"/>
              </a:defRPr>
            </a:lvl1pPr>
          </a:lstStyle>
          <a:p>
            <a:r>
              <a:t>Better Sentence Embeddings</a:t>
            </a:r>
          </a:p>
        </p:txBody>
      </p:sp>
      <p:pic>
        <p:nvPicPr>
          <p:cNvPr id="3039" name="Screen Shot 2020-01-24 at 7.56.23 AM.png" descr="Screen Shot 2020-01-24 at 7.56.23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9846" y="1342288"/>
            <a:ext cx="9509553" cy="4596285"/>
          </a:xfrm>
          <a:prstGeom prst="rect">
            <a:avLst/>
          </a:prstGeom>
          <a:ln w="12700">
            <a:miter lim="400000"/>
          </a:ln>
          <a:effectLst>
            <a:outerShdw blurRad="469900" rotWithShape="0">
              <a:srgbClr val="000000">
                <a:alpha val="75000"/>
              </a:srgbClr>
            </a:outerShdw>
          </a:effectLst>
        </p:spPr>
      </p:pic>
      <p:sp>
        <p:nvSpPr>
          <p:cNvPr id="3040" name="Google Shape;455;p58"/>
          <p:cNvSpPr/>
          <p:nvPr/>
        </p:nvSpPr>
        <p:spPr>
          <a:xfrm>
            <a:off x="4616545" y="4290897"/>
            <a:ext cx="956633" cy="303143"/>
          </a:xfrm>
          <a:prstGeom prst="ellipse">
            <a:avLst/>
          </a:prstGeom>
          <a:ln w="25400">
            <a:solidFill>
              <a:srgbClr val="6AA84F"/>
            </a:solidFill>
          </a:ln>
        </p:spPr>
        <p:txBody>
          <a:bodyPr lIns="0" tIns="0" rIns="0" bIns="0" anchor="ctr"/>
          <a:lstStyle/>
          <a:p>
            <a:pPr defTabSz="1219200">
              <a:defRPr>
                <a:latin typeface="Arial"/>
                <a:ea typeface="Arial"/>
                <a:cs typeface="Arial"/>
                <a:sym typeface="Arial"/>
              </a:defRPr>
            </a:pPr>
            <a:endParaRPr/>
          </a:p>
        </p:txBody>
      </p:sp>
      <p:sp>
        <p:nvSpPr>
          <p:cNvPr id="3041" name="Google Shape;455;p58"/>
          <p:cNvSpPr/>
          <p:nvPr/>
        </p:nvSpPr>
        <p:spPr>
          <a:xfrm>
            <a:off x="4616545" y="5148109"/>
            <a:ext cx="956633" cy="303144"/>
          </a:xfrm>
          <a:prstGeom prst="ellipse">
            <a:avLst/>
          </a:prstGeom>
          <a:ln w="25400">
            <a:solidFill>
              <a:srgbClr val="6AA84F"/>
            </a:solidFill>
          </a:ln>
        </p:spPr>
        <p:txBody>
          <a:bodyPr lIns="0" tIns="0" rIns="0" bIns="0" anchor="ctr"/>
          <a:lstStyle/>
          <a:p>
            <a:pPr defTabSz="1219200">
              <a:defRPr>
                <a:latin typeface="Arial"/>
                <a:ea typeface="Arial"/>
                <a:cs typeface="Arial"/>
                <a:sym typeface="Arial"/>
              </a:defRPr>
            </a:pPr>
            <a:endParaRPr/>
          </a:p>
        </p:txBody>
      </p:sp>
      <p:grpSp>
        <p:nvGrpSpPr>
          <p:cNvPr id="3044" name="Group"/>
          <p:cNvGrpSpPr/>
          <p:nvPr/>
        </p:nvGrpSpPr>
        <p:grpSpPr>
          <a:xfrm>
            <a:off x="7793786" y="4267528"/>
            <a:ext cx="956632" cy="1188233"/>
            <a:chOff x="0" y="0"/>
            <a:chExt cx="956631" cy="1188232"/>
          </a:xfrm>
        </p:grpSpPr>
        <p:sp>
          <p:nvSpPr>
            <p:cNvPr id="3042" name="Google Shape;455;p58"/>
            <p:cNvSpPr/>
            <p:nvPr/>
          </p:nvSpPr>
          <p:spPr>
            <a:xfrm>
              <a:off x="0" y="0"/>
              <a:ext cx="956632" cy="303143"/>
            </a:xfrm>
            <a:prstGeom prst="ellipse">
              <a:avLst/>
            </a:prstGeom>
            <a:noFill/>
            <a:ln w="25400" cap="flat">
              <a:solidFill>
                <a:srgbClr val="6AA84F"/>
              </a:solidFill>
              <a:prstDash val="solid"/>
              <a:round/>
            </a:ln>
            <a:effectLst/>
          </p:spPr>
          <p:txBody>
            <a:bodyPr wrap="square" lIns="0" tIns="0" rIns="0" bIns="0" numCol="1" anchor="ctr">
              <a:noAutofit/>
            </a:bodyPr>
            <a:lstStyle/>
            <a:p>
              <a:pPr defTabSz="1219200">
                <a:defRPr>
                  <a:latin typeface="Arial"/>
                  <a:ea typeface="Arial"/>
                  <a:cs typeface="Arial"/>
                  <a:sym typeface="Arial"/>
                </a:defRPr>
              </a:pPr>
              <a:endParaRPr/>
            </a:p>
          </p:txBody>
        </p:sp>
        <p:sp>
          <p:nvSpPr>
            <p:cNvPr id="3043" name="Google Shape;455;p58"/>
            <p:cNvSpPr/>
            <p:nvPr/>
          </p:nvSpPr>
          <p:spPr>
            <a:xfrm>
              <a:off x="0" y="885089"/>
              <a:ext cx="956632" cy="303144"/>
            </a:xfrm>
            <a:prstGeom prst="ellipse">
              <a:avLst/>
            </a:prstGeom>
            <a:noFill/>
            <a:ln w="25400" cap="flat">
              <a:solidFill>
                <a:srgbClr val="6AA84F"/>
              </a:solidFill>
              <a:prstDash val="solid"/>
              <a:round/>
            </a:ln>
            <a:effectLst/>
          </p:spPr>
          <p:txBody>
            <a:bodyPr wrap="square" lIns="0" tIns="0" rIns="0" bIns="0" numCol="1" anchor="ctr">
              <a:noAutofit/>
            </a:bodyPr>
            <a:lstStyle/>
            <a:p>
              <a:pPr defTabSz="1219200">
                <a:defRPr>
                  <a:latin typeface="Arial"/>
                  <a:ea typeface="Arial"/>
                  <a:cs typeface="Arial"/>
                  <a:sym typeface="Arial"/>
                </a:defRPr>
              </a:pPr>
              <a:endParaRPr/>
            </a:p>
          </p:txBody>
        </p:sp>
      </p:grpSp>
      <p:sp>
        <p:nvSpPr>
          <p:cNvPr id="3045" name="You Are What You Read: The Effect of Corpus and Training Task on Semantic  Absorption in Recurrent Neural Architectures by Nancy Fulda, published in the proceedings of the IEEE 18th World Symposium on Applied Machine Intelligence and Informatics (SAMI), 2020"/>
          <p:cNvSpPr txBox="1"/>
          <p:nvPr/>
        </p:nvSpPr>
        <p:spPr>
          <a:xfrm>
            <a:off x="1145846" y="5992621"/>
            <a:ext cx="960059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You Are What You Read: The Effect of Corpus and Training Task on Semantic  Absorption in Recurrent Neural Architectures </a:t>
            </a:r>
            <a:r>
              <a:rPr sz="1200"/>
              <a:t>by Nancy Fulda, </a:t>
            </a:r>
            <a:r>
              <a:t>published in the proceedings of the IEEE 18th World Symposium on Applied Machine Intelligence and Informatics (SAMI), 2020</a:t>
            </a:r>
          </a:p>
        </p:txBody>
      </p:sp>
      <p:pic>
        <p:nvPicPr>
          <p:cNvPr id="3046"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3040"/>
                                        </p:tgtEl>
                                        <p:attrNameLst>
                                          <p:attrName>style.visibility</p:attrName>
                                        </p:attrNameLst>
                                      </p:cBhvr>
                                      <p:to>
                                        <p:strVal val="visible"/>
                                      </p:to>
                                    </p:set>
                                    <p:animEffect transition="in" filter="wipe(left)">
                                      <p:cBhvr>
                                        <p:cTn id="7" dur="500"/>
                                        <p:tgtEl>
                                          <p:spTgt spid="30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3041"/>
                                        </p:tgtEl>
                                        <p:attrNameLst>
                                          <p:attrName>style.visibility</p:attrName>
                                        </p:attrNameLst>
                                      </p:cBhvr>
                                      <p:to>
                                        <p:strVal val="visible"/>
                                      </p:to>
                                    </p:set>
                                    <p:animEffect transition="in" filter="wipe(left)">
                                      <p:cBhvr>
                                        <p:cTn id="12" dur="600"/>
                                        <p:tgtEl>
                                          <p:spTgt spid="30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3" nodeType="clickEffect">
                                  <p:stCondLst>
                                    <p:cond delay="0"/>
                                  </p:stCondLst>
                                  <p:iterate>
                                    <p:tmAbs val="0"/>
                                  </p:iterate>
                                  <p:childTnLst>
                                    <p:set>
                                      <p:cBhvr>
                                        <p:cTn id="16" fill="hold"/>
                                        <p:tgtEl>
                                          <p:spTgt spid="3044"/>
                                        </p:tgtEl>
                                        <p:attrNameLst>
                                          <p:attrName>style.visibility</p:attrName>
                                        </p:attrNameLst>
                                      </p:cBhvr>
                                      <p:to>
                                        <p:strVal val="visible"/>
                                      </p:to>
                                    </p:set>
                                    <p:animEffect transition="in" filter="wipe(left)">
                                      <p:cBhvr>
                                        <p:cTn id="17" dur="600"/>
                                        <p:tgtEl>
                                          <p:spTgt spid="3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0" grpId="1" animBg="1" advAuto="0"/>
      <p:bldP spid="3041" grpId="2" animBg="1" advAuto="0"/>
      <p:bldP spid="3044" grpId="3" animBg="1" advAuto="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8" name="Google Shape;475;p60"/>
          <p:cNvSpPr txBox="1">
            <a:spLocks noGrp="1"/>
          </p:cNvSpPr>
          <p:nvPr>
            <p:ph type="title"/>
          </p:nvPr>
        </p:nvSpPr>
        <p:spPr>
          <a:prstGeom prst="rect">
            <a:avLst/>
          </a:prstGeom>
        </p:spPr>
        <p:txBody>
          <a:bodyPr/>
          <a:lstStyle/>
          <a:p>
            <a:pPr defTabSz="1207008">
              <a:defRPr sz="3564"/>
            </a:pPr>
            <a:endParaRPr/>
          </a:p>
        </p:txBody>
      </p:sp>
      <p:sp>
        <p:nvSpPr>
          <p:cNvPr id="3049" name="Google Shape;476;p60"/>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050" name="Google Shape;477;p60"/>
          <p:cNvSpPr txBox="1"/>
          <p:nvPr/>
        </p:nvSpPr>
        <p:spPr>
          <a:xfrm>
            <a:off x="-19601" y="619299"/>
            <a:ext cx="12192001" cy="815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defTabSz="950975">
              <a:defRPr sz="2807">
                <a:solidFill>
                  <a:srgbClr val="CFE2F3"/>
                </a:solidFill>
                <a:latin typeface="+mn-lt"/>
                <a:ea typeface="+mn-ea"/>
                <a:cs typeface="+mn-cs"/>
                <a:sym typeface="Calibri"/>
              </a:defRPr>
            </a:lvl1pPr>
          </a:lstStyle>
          <a:p>
            <a:r>
              <a:t>Better Sentence Embeddings</a:t>
            </a:r>
          </a:p>
        </p:txBody>
      </p:sp>
      <p:sp>
        <p:nvSpPr>
          <p:cNvPr id="3051" name="Google Shape;441;p56"/>
          <p:cNvSpPr txBox="1"/>
          <p:nvPr/>
        </p:nvSpPr>
        <p:spPr>
          <a:xfrm>
            <a:off x="1083062" y="1553042"/>
            <a:ext cx="9659978" cy="91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defTabSz="1219200">
              <a:defRPr sz="4200">
                <a:solidFill>
                  <a:srgbClr val="3F3F3F"/>
                </a:solidFill>
                <a:latin typeface="+mn-lt"/>
                <a:ea typeface="+mn-ea"/>
                <a:cs typeface="+mn-cs"/>
                <a:sym typeface="Calibri"/>
              </a:defRPr>
            </a:lvl1pPr>
          </a:lstStyle>
          <a:p>
            <a:r>
              <a:t>Conclusions</a:t>
            </a:r>
          </a:p>
        </p:txBody>
      </p:sp>
      <p:sp>
        <p:nvSpPr>
          <p:cNvPr id="3052" name="More data is not always better…"/>
          <p:cNvSpPr txBox="1"/>
          <p:nvPr/>
        </p:nvSpPr>
        <p:spPr>
          <a:xfrm>
            <a:off x="1119242" y="2837685"/>
            <a:ext cx="9888973" cy="1195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337728" indent="-337728" defTabSz="1219200">
              <a:lnSpc>
                <a:spcPct val="120000"/>
              </a:lnSpc>
              <a:buSzPct val="100000"/>
              <a:buAutoNum type="arabicPeriod"/>
              <a:defRPr sz="2400">
                <a:solidFill>
                  <a:srgbClr val="212121"/>
                </a:solidFill>
                <a:latin typeface="Arial"/>
                <a:ea typeface="Arial"/>
                <a:cs typeface="Arial"/>
                <a:sym typeface="Arial"/>
              </a:defRPr>
            </a:pPr>
            <a:r>
              <a:t>More data is not always better</a:t>
            </a:r>
          </a:p>
          <a:p>
            <a:pPr marL="337728" indent="-337728" defTabSz="1219200">
              <a:lnSpc>
                <a:spcPct val="120000"/>
              </a:lnSpc>
              <a:buSzPct val="100000"/>
              <a:buAutoNum type="arabicPeriod"/>
              <a:defRPr sz="2400">
                <a:solidFill>
                  <a:srgbClr val="212121"/>
                </a:solidFill>
                <a:latin typeface="Arial"/>
                <a:ea typeface="Arial"/>
                <a:cs typeface="Arial"/>
                <a:sym typeface="Arial"/>
              </a:defRPr>
            </a:pPr>
            <a:r>
              <a:t>There is a complex interplay between training task and training corpus</a:t>
            </a:r>
          </a:p>
          <a:p>
            <a:pPr marL="337728" indent="-337728" defTabSz="1219200">
              <a:lnSpc>
                <a:spcPct val="120000"/>
              </a:lnSpc>
              <a:buSzPct val="100000"/>
              <a:buAutoNum type="arabicPeriod"/>
              <a:defRPr sz="2400">
                <a:solidFill>
                  <a:srgbClr val="212121"/>
                </a:solidFill>
                <a:latin typeface="Arial"/>
                <a:ea typeface="Arial"/>
                <a:cs typeface="Arial"/>
                <a:sym typeface="Arial"/>
              </a:defRPr>
            </a:pPr>
            <a:r>
              <a:t>When designing training curricula, proceed incrementally</a:t>
            </a:r>
          </a:p>
        </p:txBody>
      </p:sp>
      <p:sp>
        <p:nvSpPr>
          <p:cNvPr id="3053" name="You Are What You Read: The Effect of Corpus and Training Task on Semantic  Absorption in Recurrent Neural Architectures by Nancy Fulda, published in the proceedings of the IEEE 18th World Symposium on Applied Machine Intelligence and Informatics (SAMI), 2020"/>
          <p:cNvSpPr txBox="1"/>
          <p:nvPr/>
        </p:nvSpPr>
        <p:spPr>
          <a:xfrm>
            <a:off x="1145846" y="5992621"/>
            <a:ext cx="960059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You Are What You Read: The Effect of Corpus and Training Task on Semantic  Absorption in Recurrent Neural Architectures </a:t>
            </a:r>
            <a:r>
              <a:rPr sz="1200"/>
              <a:t>by Nancy Fulda, </a:t>
            </a:r>
            <a:r>
              <a:t>published in the proceedings of the IEEE 18th World Symposium on Applied Machine Intelligence and Informatics (SAMI), 2020</a:t>
            </a:r>
          </a:p>
        </p:txBody>
      </p:sp>
      <p:pic>
        <p:nvPicPr>
          <p:cNvPr id="3054" name="adobe_stock_purchase_dragon_img.png" descr="adobe_stock_purchase_dragon_img.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0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0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2" grpId="1" build="p" bldLvl="5" animBg="1" advAuto="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6" name="Google Shape;521;p66"/>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057" name="Google Shape;523;p66"/>
          <p:cNvSpPr txBox="1">
            <a:spLocks noGrp="1"/>
          </p:cNvSpPr>
          <p:nvPr>
            <p:ph type="title"/>
          </p:nvPr>
        </p:nvSpPr>
        <p:spPr>
          <a:xfrm>
            <a:off x="-84401" y="2580900"/>
            <a:ext cx="12360802" cy="918001"/>
          </a:xfrm>
          <a:prstGeom prst="rect">
            <a:avLst/>
          </a:prstGeom>
        </p:spPr>
        <p:txBody>
          <a:bodyPr lIns="0" tIns="0" rIns="0" bIns="0"/>
          <a:lstStyle>
            <a:lvl1pPr algn="ctr">
              <a:defRPr sz="5200">
                <a:solidFill>
                  <a:srgbClr val="595959"/>
                </a:solidFill>
              </a:defRPr>
            </a:lvl1pPr>
          </a:lstStyle>
          <a:p>
            <a:r>
              <a:t>Another chance to ask questions!</a:t>
            </a:r>
          </a:p>
        </p:txBody>
      </p:sp>
      <p:pic>
        <p:nvPicPr>
          <p:cNvPr id="3058"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0722" y="4632345"/>
            <a:ext cx="1737356" cy="1440337"/>
          </a:xfrm>
          <a:prstGeom prst="rect">
            <a:avLst/>
          </a:prstGeom>
          <a:ln w="12700">
            <a:miter lim="400000"/>
          </a:ln>
        </p:spPr>
      </p:pic>
      <p:sp>
        <p:nvSpPr>
          <p:cNvPr id="3059" name="Google Shape;523;p66"/>
          <p:cNvSpPr txBox="1"/>
          <p:nvPr/>
        </p:nvSpPr>
        <p:spPr>
          <a:xfrm>
            <a:off x="-84401" y="5874888"/>
            <a:ext cx="12360802" cy="91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pPr algn="ctr" defTabSz="1219200">
              <a:defRPr sz="2800">
                <a:solidFill>
                  <a:srgbClr val="595959"/>
                </a:solidFill>
                <a:latin typeface="+mn-lt"/>
                <a:ea typeface="+mn-ea"/>
                <a:cs typeface="+mn-cs"/>
                <a:sym typeface="Calibri"/>
              </a:defRPr>
            </a:pPr>
            <a:r>
              <a:t>BYU </a:t>
            </a:r>
            <a:r>
              <a:rPr sz="2400"/>
              <a:t>DRAGN</a:t>
            </a:r>
            <a:r>
              <a:t> Labs</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077D2"/>
            </a:gs>
            <a:gs pos="100000">
              <a:srgbClr val="093153"/>
            </a:gs>
          </a:gsLst>
          <a:path path="circle">
            <a:fillToRect l="50000" t="50000" r="50000" b="50000"/>
          </a:path>
        </a:gradFill>
        <a:effectLst/>
      </p:bgPr>
    </p:bg>
    <p:spTree>
      <p:nvGrpSpPr>
        <p:cNvPr id="1" name=""/>
        <p:cNvGrpSpPr/>
        <p:nvPr/>
      </p:nvGrpSpPr>
      <p:grpSpPr>
        <a:xfrm>
          <a:off x="0" y="0"/>
          <a:ext cx="0" cy="0"/>
          <a:chOff x="0" y="0"/>
          <a:chExt cx="0" cy="0"/>
        </a:xfrm>
      </p:grpSpPr>
      <p:grpSp>
        <p:nvGrpSpPr>
          <p:cNvPr id="3065" name="Google Shape;261;p39"/>
          <p:cNvGrpSpPr/>
          <p:nvPr/>
        </p:nvGrpSpPr>
        <p:grpSpPr>
          <a:xfrm>
            <a:off x="3039541" y="1478680"/>
            <a:ext cx="5969497" cy="4717790"/>
            <a:chOff x="0" y="0"/>
            <a:chExt cx="5969496" cy="4717789"/>
          </a:xfrm>
        </p:grpSpPr>
        <p:sp>
          <p:nvSpPr>
            <p:cNvPr id="3063" name="Google Shape;262;p39"/>
            <p:cNvSpPr/>
            <p:nvPr/>
          </p:nvSpPr>
          <p:spPr>
            <a:xfrm>
              <a:off x="0" y="0"/>
              <a:ext cx="5938406" cy="4717790"/>
            </a:xfrm>
            <a:prstGeom prst="rect">
              <a:avLst/>
            </a:prstGeom>
            <a:solidFill>
              <a:srgbClr val="FFFFFF"/>
            </a:solidFill>
            <a:ln w="12700" cap="flat">
              <a:solidFill>
                <a:srgbClr val="FFFFFF"/>
              </a:solidFill>
              <a:prstDash val="solid"/>
              <a:round/>
            </a:ln>
            <a:effectLst/>
          </p:spPr>
          <p:txBody>
            <a:bodyPr wrap="square" lIns="0" tIns="0" rIns="0" bIns="0" numCol="1" anchor="ctr">
              <a:noAutofit/>
            </a:bodyPr>
            <a:lstStyle/>
            <a:p>
              <a:pPr defTabSz="1219200">
                <a:defRPr>
                  <a:latin typeface="Arial"/>
                  <a:ea typeface="Arial"/>
                  <a:cs typeface="Arial"/>
                  <a:sym typeface="Arial"/>
                </a:defRPr>
              </a:pPr>
              <a:endParaRPr/>
            </a:p>
          </p:txBody>
        </p:sp>
        <p:pic>
          <p:nvPicPr>
            <p:cNvPr id="3064" name="Google Shape;263;p39" descr="Google Shape;263;p39"/>
            <p:cNvPicPr>
              <a:picLocks noChangeAspect="1"/>
            </p:cNvPicPr>
            <p:nvPr/>
          </p:nvPicPr>
          <p:blipFill>
            <a:blip r:embed="rId2"/>
            <a:stretch>
              <a:fillRect/>
            </a:stretch>
          </p:blipFill>
          <p:spPr>
            <a:xfrm>
              <a:off x="144958" y="488753"/>
              <a:ext cx="5824539" cy="3689739"/>
            </a:xfrm>
            <a:prstGeom prst="rect">
              <a:avLst/>
            </a:prstGeom>
            <a:ln w="12700" cap="flat">
              <a:noFill/>
              <a:miter lim="400000"/>
            </a:ln>
            <a:effectLst/>
          </p:spPr>
        </p:pic>
      </p:grpSp>
      <p:sp>
        <p:nvSpPr>
          <p:cNvPr id="3066" name="Google Shape;264;p39"/>
          <p:cNvSpPr/>
          <p:nvPr/>
        </p:nvSpPr>
        <p:spPr>
          <a:xfrm>
            <a:off x="4300508" y="5123185"/>
            <a:ext cx="780317" cy="493021"/>
          </a:xfrm>
          <a:prstGeom prst="rightArrow">
            <a:avLst>
              <a:gd name="adj1" fmla="val 50000"/>
              <a:gd name="adj2" fmla="val 46765"/>
            </a:avLst>
          </a:prstGeom>
          <a:solidFill>
            <a:srgbClr val="93C47D"/>
          </a:solidFill>
          <a:ln w="12700">
            <a:solidFill>
              <a:srgbClr val="38761D"/>
            </a:solidFill>
          </a:ln>
        </p:spPr>
        <p:txBody>
          <a:bodyPr lIns="0" tIns="0" rIns="0" bIns="0" anchor="ctr"/>
          <a:lstStyle/>
          <a:p>
            <a:pPr defTabSz="1219200">
              <a:defRPr>
                <a:latin typeface="Arial"/>
                <a:ea typeface="Arial"/>
                <a:cs typeface="Arial"/>
                <a:sym typeface="Arial"/>
              </a:defRPr>
            </a:pPr>
            <a:endParaRPr/>
          </a:p>
        </p:txBody>
      </p:sp>
      <p:sp>
        <p:nvSpPr>
          <p:cNvPr id="3067" name="Google Shape;265;p39"/>
          <p:cNvSpPr/>
          <p:nvPr/>
        </p:nvSpPr>
        <p:spPr>
          <a:xfrm>
            <a:off x="5221377" y="5094114"/>
            <a:ext cx="1294268" cy="551164"/>
          </a:xfrm>
          <a:prstGeom prst="roundRect">
            <a:avLst>
              <a:gd name="adj" fmla="val 16667"/>
            </a:avLst>
          </a:prstGeom>
          <a:ln w="50800">
            <a:solidFill>
              <a:srgbClr val="F79321"/>
            </a:solidFill>
          </a:ln>
        </p:spPr>
        <p:txBody>
          <a:bodyPr lIns="0" tIns="0" rIns="0" bIns="0" anchor="ctr"/>
          <a:lstStyle/>
          <a:p>
            <a:pPr defTabSz="1219200">
              <a:defRPr>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065"/>
                                        </p:tgtEl>
                                        <p:attrNameLst>
                                          <p:attrName>style.visibility</p:attrName>
                                        </p:attrNameLst>
                                      </p:cBhvr>
                                      <p:to>
                                        <p:strVal val="visible"/>
                                      </p:to>
                                    </p:set>
                                    <p:animEffect transition="in" filter="dissolve">
                                      <p:cBhvr>
                                        <p:cTn id="7" dur="500"/>
                                        <p:tgtEl>
                                          <p:spTgt spid="30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3066"/>
                                        </p:tgtEl>
                                        <p:attrNameLst>
                                          <p:attrName>style.visibility</p:attrName>
                                        </p:attrNameLst>
                                      </p:cBhvr>
                                      <p:to>
                                        <p:strVal val="visible"/>
                                      </p:to>
                                    </p:set>
                                    <p:animEffect transition="in" filter="dissolve">
                                      <p:cBhvr>
                                        <p:cTn id="12" dur="200"/>
                                        <p:tgtEl>
                                          <p:spTgt spid="3066"/>
                                        </p:tgtEl>
                                      </p:cBhvr>
                                    </p:animEffect>
                                  </p:childTnLst>
                                </p:cTn>
                              </p:par>
                            </p:childTnLst>
                          </p:cTn>
                        </p:par>
                        <p:par>
                          <p:cTn id="13" fill="hold">
                            <p:stCondLst>
                              <p:cond delay="200"/>
                            </p:stCondLst>
                            <p:childTnLst>
                              <p:par>
                                <p:cTn id="14" presetID="9" presetClass="entr" fill="hold" grpId="3" nodeType="afterEffect">
                                  <p:stCondLst>
                                    <p:cond delay="0"/>
                                  </p:stCondLst>
                                  <p:iterate>
                                    <p:tmAbs val="0"/>
                                  </p:iterate>
                                  <p:childTnLst>
                                    <p:set>
                                      <p:cBhvr>
                                        <p:cTn id="15" fill="hold"/>
                                        <p:tgtEl>
                                          <p:spTgt spid="3067"/>
                                        </p:tgtEl>
                                        <p:attrNameLst>
                                          <p:attrName>style.visibility</p:attrName>
                                        </p:attrNameLst>
                                      </p:cBhvr>
                                      <p:to>
                                        <p:strVal val="visible"/>
                                      </p:to>
                                    </p:set>
                                    <p:animEffect transition="in" filter="dissolve">
                                      <p:cBhvr>
                                        <p:cTn id="16" dur="200"/>
                                        <p:tgtEl>
                                          <p:spTgt spid="3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5" grpId="1" animBg="1" advAuto="0"/>
      <p:bldP spid="3066" grpId="2" animBg="1" advAuto="0"/>
      <p:bldP spid="3067"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 name="How can we imbue a synthetic agent with this same common sense knowledge?"/>
          <p:cNvSpPr txBox="1">
            <a:spLocks noGrp="1"/>
          </p:cNvSpPr>
          <p:nvPr>
            <p:ph type="title" idx="4294967295"/>
          </p:nvPr>
        </p:nvSpPr>
        <p:spPr>
          <a:xfrm>
            <a:off x="1502536" y="1644733"/>
            <a:ext cx="9735938" cy="3361201"/>
          </a:xfrm>
          <a:prstGeom prst="rect">
            <a:avLst/>
          </a:prstGeom>
        </p:spPr>
        <p:txBody>
          <a:bodyPr lIns="121899" tIns="121899" rIns="121899" bIns="121899"/>
          <a:lstStyle>
            <a:lvl1pPr defTabSz="1219200">
              <a:defRPr sz="4800" b="1">
                <a:solidFill>
                  <a:srgbClr val="505050"/>
                </a:solidFill>
                <a:latin typeface="PT Sans Narrow"/>
                <a:ea typeface="PT Sans Narrow"/>
                <a:cs typeface="PT Sans Narrow"/>
                <a:sym typeface="PT Sans Narrow"/>
              </a:defRPr>
            </a:lvl1pPr>
          </a:lstStyle>
          <a:p>
            <a:r>
              <a:t>How can we imbue a synthetic agent with this same common sense knowledge?</a:t>
            </a:r>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9" name="Google Shape;270;p40" descr="Google Shape;270;p40"/>
          <p:cNvPicPr>
            <a:picLocks noChangeAspect="1"/>
          </p:cNvPicPr>
          <p:nvPr/>
        </p:nvPicPr>
        <p:blipFill>
          <a:blip r:embed="rId3"/>
          <a:stretch>
            <a:fillRect/>
          </a:stretch>
        </p:blipFill>
        <p:spPr>
          <a:xfrm>
            <a:off x="3296987" y="2178366"/>
            <a:ext cx="5558632" cy="3711435"/>
          </a:xfrm>
          <a:prstGeom prst="rect">
            <a:avLst/>
          </a:prstGeom>
          <a:ln w="12700">
            <a:miter lim="400000"/>
          </a:ln>
          <a:effectLst>
            <a:outerShdw blurRad="76200" dist="25400" dir="5400000" rotWithShape="0">
              <a:srgbClr val="000000">
                <a:alpha val="50000"/>
              </a:srgbClr>
            </a:outerShdw>
          </a:effectLst>
        </p:spPr>
      </p:pic>
      <p:sp>
        <p:nvSpPr>
          <p:cNvPr id="3070" name="Google Shape;271;p40"/>
          <p:cNvSpPr txBox="1"/>
          <p:nvPr/>
        </p:nvSpPr>
        <p:spPr>
          <a:xfrm>
            <a:off x="2988799" y="5287635"/>
            <a:ext cx="6175202" cy="72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ctr" defTabSz="1219200">
              <a:defRPr sz="3200">
                <a:solidFill>
                  <a:srgbClr val="FFFFFF"/>
                </a:solidFill>
                <a:latin typeface="Bree Serif"/>
                <a:ea typeface="Bree Serif"/>
                <a:cs typeface="Bree Serif"/>
                <a:sym typeface="Bree Serif"/>
              </a:defRPr>
            </a:lvl1pPr>
          </a:lstStyle>
          <a:p>
            <a:r>
              <a:t>WE BUILD CHATBOTS</a:t>
            </a:r>
          </a:p>
        </p:txBody>
      </p:sp>
      <p:sp>
        <p:nvSpPr>
          <p:cNvPr id="3071" name="Google Shape;272;p40"/>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072" name="Google Shape;273;p40"/>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Conversational AI</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Google Shape;278;p41"/>
          <p:cNvSpPr/>
          <p:nvPr/>
        </p:nvSpPr>
        <p:spPr>
          <a:xfrm rot="10800000" flipH="1">
            <a:off x="-1" y="-1"/>
            <a:ext cx="12152802"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pic>
        <p:nvPicPr>
          <p:cNvPr id="3077" name="Google Shape;280;p41" descr="Google Shape;280;p41"/>
          <p:cNvPicPr>
            <a:picLocks noChangeAspect="1"/>
          </p:cNvPicPr>
          <p:nvPr/>
        </p:nvPicPr>
        <p:blipFill>
          <a:blip r:embed="rId3"/>
          <a:stretch>
            <a:fillRect/>
          </a:stretch>
        </p:blipFill>
        <p:spPr>
          <a:xfrm>
            <a:off x="1826233" y="1941299"/>
            <a:ext cx="6083577" cy="4427402"/>
          </a:xfrm>
          <a:prstGeom prst="rect">
            <a:avLst/>
          </a:prstGeom>
          <a:ln w="12700">
            <a:miter lim="400000"/>
          </a:ln>
        </p:spPr>
      </p:pic>
      <p:pic>
        <p:nvPicPr>
          <p:cNvPr id="3078" name="Google Shape;281;p41" descr="Google Shape;281;p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0567" y="1849433"/>
            <a:ext cx="4345600" cy="4161266"/>
          </a:xfrm>
          <a:prstGeom prst="rect">
            <a:avLst/>
          </a:prstGeom>
          <a:ln w="12700">
            <a:miter lim="400000"/>
          </a:ln>
        </p:spPr>
      </p:pic>
      <p:sp>
        <p:nvSpPr>
          <p:cNvPr id="3079" name="Google Shape;282;p41"/>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System architecture</a:t>
            </a:r>
          </a:p>
        </p:txBody>
      </p:sp>
      <p:sp>
        <p:nvSpPr>
          <p:cNvPr id="3080" name="Google Shape;283;p41"/>
          <p:cNvSpPr/>
          <p:nvPr/>
        </p:nvSpPr>
        <p:spPr>
          <a:xfrm>
            <a:off x="7808104" y="3221476"/>
            <a:ext cx="1097601" cy="398001"/>
          </a:xfrm>
          <a:prstGeom prst="rect">
            <a:avLst/>
          </a:prstGeom>
          <a:ln w="38100">
            <a:solidFill>
              <a:srgbClr val="57C328"/>
            </a:solidFill>
          </a:ln>
        </p:spPr>
        <p:txBody>
          <a:bodyPr lIns="0" tIns="0" rIns="0" bIns="0" anchor="ctr"/>
          <a:lstStyle/>
          <a:p>
            <a:pPr defTabSz="1219200">
              <a:defRPr>
                <a:latin typeface="Arial"/>
                <a:ea typeface="Arial"/>
                <a:cs typeface="Arial"/>
                <a:sym typeface="Arial"/>
              </a:defRPr>
            </a:pPr>
            <a:endParaRPr/>
          </a:p>
        </p:txBody>
      </p:sp>
      <p:sp>
        <p:nvSpPr>
          <p:cNvPr id="3081" name="Google Shape;284;p41"/>
          <p:cNvSpPr/>
          <p:nvPr/>
        </p:nvSpPr>
        <p:spPr>
          <a:xfrm>
            <a:off x="7379390" y="4168094"/>
            <a:ext cx="1556001" cy="398001"/>
          </a:xfrm>
          <a:prstGeom prst="rect">
            <a:avLst/>
          </a:prstGeom>
          <a:ln w="38100">
            <a:solidFill>
              <a:srgbClr val="57C328"/>
            </a:solidFill>
          </a:ln>
        </p:spPr>
        <p:txBody>
          <a:bodyPr lIns="0" tIns="0" rIns="0" bIns="0" anchor="ctr"/>
          <a:lstStyle/>
          <a:p>
            <a:pPr defTabSz="1219200">
              <a:defRPr>
                <a:latin typeface="Arial"/>
                <a:ea typeface="Arial"/>
                <a:cs typeface="Arial"/>
                <a:sym typeface="Arial"/>
              </a:defRPr>
            </a:pPr>
            <a:endParaRPr/>
          </a:p>
        </p:txBody>
      </p:sp>
      <p:sp>
        <p:nvSpPr>
          <p:cNvPr id="3082" name="Google Shape;285;p41"/>
          <p:cNvSpPr/>
          <p:nvPr/>
        </p:nvSpPr>
        <p:spPr>
          <a:xfrm>
            <a:off x="5761453" y="4888966"/>
            <a:ext cx="3023201" cy="472401"/>
          </a:xfrm>
          <a:prstGeom prst="rect">
            <a:avLst/>
          </a:prstGeom>
          <a:ln w="38100">
            <a:solidFill>
              <a:srgbClr val="57C328"/>
            </a:solidFill>
          </a:ln>
        </p:spPr>
        <p:txBody>
          <a:bodyPr lIns="0" tIns="0" rIns="0" bIns="0" anchor="ctr"/>
          <a:lstStyle/>
          <a:p>
            <a:pPr defTabSz="1219200">
              <a:defRPr>
                <a:latin typeface="Arial"/>
                <a:ea typeface="Arial"/>
                <a:cs typeface="Arial"/>
                <a:sym typeface="Arial"/>
              </a:defRPr>
            </a:pPr>
            <a:endParaRP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Google Shape;425;p54" descr="Google Shape;425;p54"/>
          <p:cNvPicPr>
            <a:picLocks noChangeAspect="1"/>
          </p:cNvPicPr>
          <p:nvPr/>
        </p:nvPicPr>
        <p:blipFill>
          <a:blip r:embed="rId3"/>
          <a:stretch>
            <a:fillRect/>
          </a:stretch>
        </p:blipFill>
        <p:spPr>
          <a:xfrm>
            <a:off x="805099" y="1671399"/>
            <a:ext cx="6787474" cy="4520801"/>
          </a:xfrm>
          <a:prstGeom prst="rect">
            <a:avLst/>
          </a:prstGeom>
          <a:ln w="12700">
            <a:miter lim="400000"/>
          </a:ln>
        </p:spPr>
      </p:pic>
      <p:sp>
        <p:nvSpPr>
          <p:cNvPr id="3087" name="Google Shape;426;p54"/>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088" name="Google Shape;427;p54"/>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Alexa Prize 2018</a:t>
            </a:r>
          </a:p>
        </p:txBody>
      </p:sp>
      <p:pic>
        <p:nvPicPr>
          <p:cNvPr id="3089" name="Google Shape;428;p54" descr="Google Shape;428;p54"/>
          <p:cNvPicPr>
            <a:picLocks noChangeAspect="1"/>
          </p:cNvPicPr>
          <p:nvPr/>
        </p:nvPicPr>
        <p:blipFill>
          <a:blip r:embed="rId4"/>
          <a:stretch>
            <a:fillRect/>
          </a:stretch>
        </p:blipFill>
        <p:spPr>
          <a:xfrm>
            <a:off x="7784133" y="1671384"/>
            <a:ext cx="3249050" cy="4520834"/>
          </a:xfrm>
          <a:prstGeom prst="rect">
            <a:avLst/>
          </a:prstGeom>
          <a:ln w="12700">
            <a:miter lim="400000"/>
          </a:ln>
        </p:spPr>
      </p:pic>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Google Shape;433;p55"/>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094" name="Google Shape;434;p55"/>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Alexa Prize 2018</a:t>
            </a:r>
          </a:p>
        </p:txBody>
      </p:sp>
      <p:pic>
        <p:nvPicPr>
          <p:cNvPr id="3095" name="Google Shape;436;p55" descr="Google Shape;436;p55"/>
          <p:cNvPicPr>
            <a:picLocks noChangeAspect="1"/>
          </p:cNvPicPr>
          <p:nvPr/>
        </p:nvPicPr>
        <p:blipFill>
          <a:blip r:embed="rId3"/>
          <a:stretch>
            <a:fillRect/>
          </a:stretch>
        </p:blipFill>
        <p:spPr>
          <a:xfrm>
            <a:off x="2785417" y="1817533"/>
            <a:ext cx="6621166" cy="4287268"/>
          </a:xfrm>
          <a:prstGeom prst="rect">
            <a:avLst/>
          </a:prstGeom>
          <a:ln w="12700">
            <a:miter lim="400000"/>
          </a:ln>
        </p:spPr>
      </p:pic>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9" name="Google Shape;290;p42"/>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100" name="Google Shape;291;p42"/>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System architecture</a:t>
            </a:r>
          </a:p>
        </p:txBody>
      </p:sp>
      <p:pic>
        <p:nvPicPr>
          <p:cNvPr id="3101" name="Google Shape;292;p42" descr="Google Shape;292;p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8533" y="4212699"/>
            <a:ext cx="1936034" cy="2281036"/>
          </a:xfrm>
          <a:prstGeom prst="rect">
            <a:avLst/>
          </a:prstGeom>
          <a:ln w="12700">
            <a:miter lim="400000"/>
          </a:ln>
        </p:spPr>
      </p:pic>
      <p:pic>
        <p:nvPicPr>
          <p:cNvPr id="3102" name="Google Shape;293;p42" descr="Google Shape;293;p4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323066" y="3842199"/>
            <a:ext cx="3738103" cy="2589568"/>
          </a:xfrm>
          <a:prstGeom prst="rect">
            <a:avLst/>
          </a:prstGeom>
          <a:ln w="12700">
            <a:miter lim="400000"/>
          </a:ln>
        </p:spPr>
      </p:pic>
      <p:pic>
        <p:nvPicPr>
          <p:cNvPr id="3103" name="Google Shape;294;p42" descr="Google Shape;294;p4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902933" y="1536500"/>
            <a:ext cx="3196701" cy="769701"/>
          </a:xfrm>
          <a:prstGeom prst="rect">
            <a:avLst/>
          </a:prstGeom>
          <a:ln w="12700">
            <a:miter lim="400000"/>
          </a:ln>
        </p:spPr>
      </p:pic>
      <p:pic>
        <p:nvPicPr>
          <p:cNvPr id="3104" name="Google Shape;295;p42" descr="Google Shape;295;p42"/>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325799" y="2019033"/>
            <a:ext cx="7078937" cy="1300101"/>
          </a:xfrm>
          <a:prstGeom prst="rect">
            <a:avLst/>
          </a:prstGeom>
          <a:ln w="12700">
            <a:miter lim="400000"/>
          </a:ln>
        </p:spPr>
      </p:pic>
      <p:pic>
        <p:nvPicPr>
          <p:cNvPr id="3105" name="Google Shape;296;p42" descr="Google Shape;296;p42"/>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3226462" y="5093646"/>
            <a:ext cx="2738201" cy="769701"/>
          </a:xfrm>
          <a:prstGeom prst="rect">
            <a:avLst/>
          </a:prstGeom>
          <a:ln w="12700">
            <a:miter lim="400000"/>
          </a:ln>
        </p:spPr>
      </p:pic>
      <p:sp>
        <p:nvSpPr>
          <p:cNvPr id="3106" name="Google Shape;297;p42"/>
          <p:cNvSpPr txBox="1"/>
          <p:nvPr/>
        </p:nvSpPr>
        <p:spPr>
          <a:xfrm>
            <a:off x="4206404" y="1647615"/>
            <a:ext cx="2918001" cy="47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a:latin typeface="Courier New"/>
                <a:ea typeface="Courier New"/>
                <a:cs typeface="Courier New"/>
                <a:sym typeface="Courier New"/>
              </a:defRPr>
            </a:lvl1pPr>
          </a:lstStyle>
          <a:p>
            <a:r>
              <a:t>What is your name?</a:t>
            </a:r>
          </a:p>
        </p:txBody>
      </p:sp>
      <p:sp>
        <p:nvSpPr>
          <p:cNvPr id="3107" name="Google Shape;298;p42"/>
          <p:cNvSpPr txBox="1"/>
          <p:nvPr/>
        </p:nvSpPr>
        <p:spPr>
          <a:xfrm>
            <a:off x="2849399" y="2391933"/>
            <a:ext cx="6493202" cy="51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a:latin typeface="+mn-lt"/>
                <a:ea typeface="+mn-ea"/>
                <a:cs typeface="+mn-cs"/>
                <a:sym typeface="Calibri"/>
              </a:defRPr>
            </a:lvl1pPr>
          </a:lstStyle>
          <a:p>
            <a:r>
              <a:t>My name is Charles. I’m from New Jersey. I love New Jersey!</a:t>
            </a:r>
          </a:p>
        </p:txBody>
      </p:sp>
      <p:pic>
        <p:nvPicPr>
          <p:cNvPr id="3108" name="Google Shape;299;p42" descr="Google Shape;299;p4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982250" y="3033116"/>
            <a:ext cx="3196701" cy="769701"/>
          </a:xfrm>
          <a:prstGeom prst="rect">
            <a:avLst/>
          </a:prstGeom>
          <a:ln w="12700">
            <a:miter lim="400000"/>
          </a:ln>
        </p:spPr>
      </p:pic>
      <p:sp>
        <p:nvSpPr>
          <p:cNvPr id="3109" name="Google Shape;300;p42"/>
          <p:cNvSpPr txBox="1"/>
          <p:nvPr/>
        </p:nvSpPr>
        <p:spPr>
          <a:xfrm>
            <a:off x="4285721" y="3144233"/>
            <a:ext cx="2918001" cy="47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a:latin typeface="Courier New"/>
                <a:ea typeface="Courier New"/>
                <a:cs typeface="Courier New"/>
                <a:sym typeface="Courier New"/>
              </a:defRPr>
            </a:lvl1pPr>
          </a:lstStyle>
          <a:p>
            <a:r>
              <a:t>I hate New Jersey.</a:t>
            </a:r>
          </a:p>
        </p:txBody>
      </p:sp>
      <p:pic>
        <p:nvPicPr>
          <p:cNvPr id="3110" name="Google Shape;301;p42" descr="Google Shape;301;p42"/>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604483" y="3514850"/>
            <a:ext cx="5793601" cy="1300101"/>
          </a:xfrm>
          <a:prstGeom prst="rect">
            <a:avLst/>
          </a:prstGeom>
          <a:ln w="12700">
            <a:miter lim="400000"/>
          </a:ln>
        </p:spPr>
      </p:pic>
      <p:sp>
        <p:nvSpPr>
          <p:cNvPr id="3111" name="Google Shape;302;p42"/>
          <p:cNvSpPr txBox="1"/>
          <p:nvPr/>
        </p:nvSpPr>
        <p:spPr>
          <a:xfrm>
            <a:off x="3226466" y="3877511"/>
            <a:ext cx="5277600" cy="51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a:latin typeface="+mn-lt"/>
                <a:ea typeface="+mn-ea"/>
                <a:cs typeface="+mn-cs"/>
                <a:sym typeface="Calibri"/>
              </a:defRPr>
            </a:lvl1pPr>
          </a:lstStyle>
          <a:p>
            <a:r>
              <a:t>Oh, me too! The weather there is terrible!</a:t>
            </a:r>
          </a:p>
        </p:txBody>
      </p:sp>
      <p:pic>
        <p:nvPicPr>
          <p:cNvPr id="3112" name="Google Shape;303;p42" descr="Google Shape;303;p4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506433" y="4529733"/>
            <a:ext cx="3902935" cy="769667"/>
          </a:xfrm>
          <a:prstGeom prst="rect">
            <a:avLst/>
          </a:prstGeom>
          <a:ln w="12700">
            <a:miter lim="400000"/>
          </a:ln>
        </p:spPr>
      </p:pic>
      <p:sp>
        <p:nvSpPr>
          <p:cNvPr id="3113" name="Google Shape;304;p42"/>
          <p:cNvSpPr txBox="1"/>
          <p:nvPr/>
        </p:nvSpPr>
        <p:spPr>
          <a:xfrm>
            <a:off x="3783902" y="4646013"/>
            <a:ext cx="3434801" cy="47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a:latin typeface="Courier New"/>
                <a:ea typeface="Courier New"/>
                <a:cs typeface="Courier New"/>
                <a:sym typeface="Courier New"/>
              </a:defRPr>
            </a:lvl1pPr>
          </a:lstStyle>
          <a:p>
            <a:r>
              <a:t>What was your name again?</a:t>
            </a:r>
          </a:p>
        </p:txBody>
      </p:sp>
      <p:sp>
        <p:nvSpPr>
          <p:cNvPr id="3114" name="Google Shape;305;p42"/>
          <p:cNvSpPr txBox="1"/>
          <p:nvPr/>
        </p:nvSpPr>
        <p:spPr>
          <a:xfrm>
            <a:off x="4070533" y="5196575"/>
            <a:ext cx="1338001" cy="53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000">
                <a:latin typeface="+mn-lt"/>
                <a:ea typeface="+mn-ea"/>
                <a:cs typeface="+mn-cs"/>
                <a:sym typeface="Calibri"/>
              </a:defRPr>
            </a:lvl1pPr>
          </a:lstStyle>
          <a:p>
            <a:r>
              <a:t>Jessica!</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077D2"/>
            </a:gs>
            <a:gs pos="100000">
              <a:srgbClr val="093153"/>
            </a:gs>
          </a:gsLst>
          <a:path path="circle">
            <a:fillToRect l="50000" t="50000" r="50000" b="50000"/>
          </a:path>
        </a:gradFill>
        <a:effectLst/>
      </p:bgPr>
    </p:bg>
    <p:spTree>
      <p:nvGrpSpPr>
        <p:cNvPr id="1" name=""/>
        <p:cNvGrpSpPr/>
        <p:nvPr/>
      </p:nvGrpSpPr>
      <p:grpSpPr>
        <a:xfrm>
          <a:off x="0" y="0"/>
          <a:ext cx="0" cy="0"/>
          <a:chOff x="0" y="0"/>
          <a:chExt cx="0" cy="0"/>
        </a:xfrm>
      </p:grpSpPr>
      <p:sp>
        <p:nvSpPr>
          <p:cNvPr id="3118" name="Google Shape;310;p43"/>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FFFFFF"/>
                </a:solidFill>
              </a:defRPr>
            </a:lvl1pPr>
          </a:lstStyle>
          <a:p>
            <a:r>
              <a:t>Knowledge Graph</a:t>
            </a:r>
          </a:p>
        </p:txBody>
      </p:sp>
      <p:pic>
        <p:nvPicPr>
          <p:cNvPr id="3119" name="Google Shape;311;p43" descr="Google Shape;311;p43"/>
          <p:cNvPicPr>
            <a:picLocks noChangeAspect="1"/>
          </p:cNvPicPr>
          <p:nvPr/>
        </p:nvPicPr>
        <p:blipFill>
          <a:blip r:embed="rId3"/>
          <a:stretch>
            <a:fillRect/>
          </a:stretch>
        </p:blipFill>
        <p:spPr>
          <a:xfrm>
            <a:off x="2497145" y="2263500"/>
            <a:ext cx="7197702" cy="2707567"/>
          </a:xfrm>
          <a:prstGeom prst="rect">
            <a:avLst/>
          </a:prstGeom>
          <a:ln w="12700">
            <a:miter lim="400000"/>
          </a:ln>
        </p:spPr>
      </p:pic>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 name="Google Shape;316;p44"/>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124" name="Google Shape;317;p44"/>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Response Generation</a:t>
            </a:r>
          </a:p>
        </p:txBody>
      </p:sp>
      <p:pic>
        <p:nvPicPr>
          <p:cNvPr id="3125" name="Google Shape;318;p44" descr="Google Shape;318;p44"/>
          <p:cNvPicPr>
            <a:picLocks noChangeAspect="1"/>
          </p:cNvPicPr>
          <p:nvPr/>
        </p:nvPicPr>
        <p:blipFill>
          <a:blip r:embed="rId3"/>
          <a:stretch>
            <a:fillRect/>
          </a:stretch>
        </p:blipFill>
        <p:spPr>
          <a:xfrm>
            <a:off x="786466" y="2982933"/>
            <a:ext cx="3219334" cy="3422835"/>
          </a:xfrm>
          <a:prstGeom prst="rect">
            <a:avLst/>
          </a:prstGeom>
          <a:ln w="12700">
            <a:miter lim="400000"/>
          </a:ln>
        </p:spPr>
      </p:pic>
      <p:sp>
        <p:nvSpPr>
          <p:cNvPr id="3126" name="Google Shape;319;p44"/>
          <p:cNvSpPr txBox="1"/>
          <p:nvPr/>
        </p:nvSpPr>
        <p:spPr>
          <a:xfrm>
            <a:off x="2855900" y="2561700"/>
            <a:ext cx="4720801" cy="626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600">
                <a:solidFill>
                  <a:srgbClr val="0B5394"/>
                </a:solidFill>
                <a:latin typeface="Arial"/>
                <a:ea typeface="Arial"/>
                <a:cs typeface="Arial"/>
                <a:sym typeface="Arial"/>
              </a:defRPr>
            </a:lvl1pPr>
          </a:lstStyle>
          <a:p>
            <a:r>
              <a:t>“Cat, that’s a gene, isn’t it?”</a:t>
            </a:r>
          </a:p>
        </p:txBody>
      </p:sp>
      <p:sp>
        <p:nvSpPr>
          <p:cNvPr id="3127" name="Google Shape;320;p44"/>
          <p:cNvSpPr txBox="1"/>
          <p:nvPr/>
        </p:nvSpPr>
        <p:spPr>
          <a:xfrm>
            <a:off x="5501266" y="3677133"/>
            <a:ext cx="2824801" cy="6943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a:solidFill>
                  <a:srgbClr val="3D85C6"/>
                </a:solidFill>
                <a:latin typeface="Arial"/>
                <a:ea typeface="Arial"/>
                <a:cs typeface="Arial"/>
                <a:sym typeface="Arial"/>
              </a:defRPr>
            </a:lvl1pPr>
          </a:lstStyle>
          <a:p>
            <a:r>
              <a:t>(CAT is a genetic codon for the amino acid histadine)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127"/>
                                        </p:tgtEl>
                                        <p:attrNameLst>
                                          <p:attrName>style.visibility</p:attrName>
                                        </p:attrNameLst>
                                      </p:cBhvr>
                                      <p:to>
                                        <p:strVal val="visible"/>
                                      </p:to>
                                    </p:set>
                                    <p:animEffect transition="in" filter="dissolve">
                                      <p:cBhvr>
                                        <p:cTn id="7" dur="300"/>
                                        <p:tgtEl>
                                          <p:spTgt spid="3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7" grpId="1" animBg="1" advAuto="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1" name="Google Shape;325;p45"/>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132" name="Google Shape;326;p45"/>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Response Generation</a:t>
            </a:r>
          </a:p>
        </p:txBody>
      </p:sp>
      <p:pic>
        <p:nvPicPr>
          <p:cNvPr id="3133" name="Google Shape;327;p45" descr="Google Shape;327;p45"/>
          <p:cNvPicPr>
            <a:picLocks noChangeAspect="1"/>
          </p:cNvPicPr>
          <p:nvPr/>
        </p:nvPicPr>
        <p:blipFill>
          <a:blip r:embed="rId3"/>
          <a:stretch>
            <a:fillRect/>
          </a:stretch>
        </p:blipFill>
        <p:spPr>
          <a:xfrm>
            <a:off x="786466" y="2982933"/>
            <a:ext cx="3219334" cy="3422835"/>
          </a:xfrm>
          <a:prstGeom prst="rect">
            <a:avLst/>
          </a:prstGeom>
          <a:ln w="12700">
            <a:miter lim="400000"/>
          </a:ln>
        </p:spPr>
      </p:pic>
      <p:sp>
        <p:nvSpPr>
          <p:cNvPr id="3134" name="Google Shape;328;p45"/>
          <p:cNvSpPr txBox="1"/>
          <p:nvPr/>
        </p:nvSpPr>
        <p:spPr>
          <a:xfrm>
            <a:off x="3007599" y="2487366"/>
            <a:ext cx="6966402" cy="1980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lnSpc>
                <a:spcPct val="115000"/>
              </a:lnSpc>
              <a:defRPr sz="2600">
                <a:solidFill>
                  <a:srgbClr val="0B5394"/>
                </a:solidFill>
                <a:latin typeface="Arial"/>
                <a:ea typeface="Arial"/>
                <a:cs typeface="Arial"/>
                <a:sym typeface="Arial"/>
              </a:defRPr>
            </a:pPr>
            <a:r>
              <a:t>“Do you consider cat to be a typical </a:t>
            </a:r>
          </a:p>
          <a:p>
            <a:pPr defTabSz="1219200">
              <a:lnSpc>
                <a:spcPct val="115000"/>
              </a:lnSpc>
              <a:defRPr sz="2600">
                <a:solidFill>
                  <a:srgbClr val="0B5394"/>
                </a:solidFill>
                <a:latin typeface="Arial"/>
                <a:ea typeface="Arial"/>
                <a:cs typeface="Arial"/>
                <a:sym typeface="Arial"/>
              </a:defRPr>
            </a:pPr>
            <a:r>
              <a:t>   example of the animal painting genre?”</a:t>
            </a:r>
          </a:p>
          <a:p>
            <a:pPr defTabSz="1219200">
              <a:lnSpc>
                <a:spcPct val="115000"/>
              </a:lnSpc>
              <a:defRPr>
                <a:latin typeface="Arial"/>
                <a:ea typeface="Arial"/>
                <a:cs typeface="Arial"/>
                <a:sym typeface="Arial"/>
              </a:defRPr>
            </a:pPr>
            <a:endParaRPr sz="2600">
              <a:solidFill>
                <a:srgbClr val="0B5394"/>
              </a:solidFill>
            </a:endParaRPr>
          </a:p>
        </p:txBody>
      </p:sp>
      <p:pic>
        <p:nvPicPr>
          <p:cNvPr id="3135" name="Google Shape;329;p45" descr="Google Shape;329;p4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057866" y="3679899"/>
            <a:ext cx="2989734" cy="2391335"/>
          </a:xfrm>
          <a:prstGeom prst="rect">
            <a:avLst/>
          </a:prstGeom>
          <a:ln w="12700">
            <a:miter lim="400000"/>
          </a:ln>
        </p:spPr>
      </p:pic>
      <p:sp>
        <p:nvSpPr>
          <p:cNvPr id="3136" name="Google Shape;330;p45"/>
          <p:cNvSpPr txBox="1"/>
          <p:nvPr/>
        </p:nvSpPr>
        <p:spPr>
          <a:xfrm>
            <a:off x="5383886" y="5969367"/>
            <a:ext cx="2471601" cy="465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ctr" defTabSz="1219200">
              <a:defRPr sz="1600">
                <a:solidFill>
                  <a:srgbClr val="3D85C6"/>
                </a:solidFill>
                <a:latin typeface="Arial"/>
                <a:ea typeface="Arial"/>
                <a:cs typeface="Arial"/>
                <a:sym typeface="Arial"/>
              </a:defRPr>
            </a:lvl1pPr>
          </a:lstStyle>
          <a:p>
            <a:r>
              <a:t>“Cats” by Franz Marc</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136"/>
                                        </p:tgtEl>
                                        <p:attrNameLst>
                                          <p:attrName>style.visibility</p:attrName>
                                        </p:attrNameLst>
                                      </p:cBhvr>
                                      <p:to>
                                        <p:strVal val="visible"/>
                                      </p:to>
                                    </p:set>
                                    <p:animEffect transition="in" filter="dissolve">
                                      <p:cBhvr>
                                        <p:cTn id="7" dur="300"/>
                                        <p:tgtEl>
                                          <p:spTgt spid="3136"/>
                                        </p:tgtEl>
                                      </p:cBhvr>
                                    </p:animEffect>
                                  </p:childTnLst>
                                </p:cTn>
                              </p:par>
                            </p:childTnLst>
                          </p:cTn>
                        </p:par>
                        <p:par>
                          <p:cTn id="8" fill="hold">
                            <p:stCondLst>
                              <p:cond delay="300"/>
                            </p:stCondLst>
                            <p:childTnLst>
                              <p:par>
                                <p:cTn id="9" presetID="9" presetClass="entr" fill="hold" grpId="2" nodeType="afterEffect">
                                  <p:stCondLst>
                                    <p:cond delay="0"/>
                                  </p:stCondLst>
                                  <p:iterate>
                                    <p:tmAbs val="0"/>
                                  </p:iterate>
                                  <p:childTnLst>
                                    <p:set>
                                      <p:cBhvr>
                                        <p:cTn id="10" fill="hold"/>
                                        <p:tgtEl>
                                          <p:spTgt spid="3135"/>
                                        </p:tgtEl>
                                        <p:attrNameLst>
                                          <p:attrName>style.visibility</p:attrName>
                                        </p:attrNameLst>
                                      </p:cBhvr>
                                      <p:to>
                                        <p:strVal val="visible"/>
                                      </p:to>
                                    </p:set>
                                    <p:animEffect transition="in" filter="dissolve">
                                      <p:cBhvr>
                                        <p:cTn id="11" dur="300"/>
                                        <p:tgtEl>
                                          <p:spTgt spid="3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5" grpId="2" animBg="1" advAuto="0"/>
      <p:bldP spid="3136" grpId="1" animBg="1" advAuto="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0" name="Google Shape;736;p86"/>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141" name="Google Shape;737;p86"/>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Response Generation</a:t>
            </a:r>
          </a:p>
        </p:txBody>
      </p:sp>
      <p:pic>
        <p:nvPicPr>
          <p:cNvPr id="3142" name="Google Shape;738;p86" descr="Google Shape;738;p86"/>
          <p:cNvPicPr>
            <a:picLocks noChangeAspect="1"/>
          </p:cNvPicPr>
          <p:nvPr/>
        </p:nvPicPr>
        <p:blipFill>
          <a:blip r:embed="rId2"/>
          <a:stretch>
            <a:fillRect/>
          </a:stretch>
        </p:blipFill>
        <p:spPr>
          <a:xfrm>
            <a:off x="786466" y="2982933"/>
            <a:ext cx="3219334" cy="3422835"/>
          </a:xfrm>
          <a:prstGeom prst="rect">
            <a:avLst/>
          </a:prstGeom>
          <a:ln w="12700">
            <a:miter lim="400000"/>
          </a:ln>
        </p:spPr>
      </p:pic>
      <p:sp>
        <p:nvSpPr>
          <p:cNvPr id="3143" name="Google Shape;739;p86"/>
          <p:cNvSpPr txBox="1"/>
          <p:nvPr/>
        </p:nvSpPr>
        <p:spPr>
          <a:xfrm>
            <a:off x="3178066" y="2343366"/>
            <a:ext cx="6820802" cy="24312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lnSpc>
                <a:spcPct val="115000"/>
              </a:lnSpc>
              <a:defRPr sz="2600">
                <a:solidFill>
                  <a:srgbClr val="0B5394"/>
                </a:solidFill>
                <a:latin typeface="Arial"/>
                <a:ea typeface="Arial"/>
                <a:cs typeface="Arial"/>
                <a:sym typeface="Arial"/>
              </a:defRPr>
            </a:pPr>
            <a:r>
              <a:t>“I'm thinking I might also like alan tudyk </a:t>
            </a:r>
          </a:p>
          <a:p>
            <a:pPr defTabSz="1219200">
              <a:lnSpc>
                <a:spcPct val="115000"/>
              </a:lnSpc>
              <a:defRPr sz="2600">
                <a:solidFill>
                  <a:srgbClr val="0B5394"/>
                </a:solidFill>
                <a:latin typeface="Arial"/>
                <a:ea typeface="Arial"/>
                <a:cs typeface="Arial"/>
                <a:sym typeface="Arial"/>
              </a:defRPr>
            </a:pPr>
            <a:r>
              <a:t>   since alan tudyk was a voice actor in </a:t>
            </a:r>
          </a:p>
          <a:p>
            <a:pPr defTabSz="1219200">
              <a:lnSpc>
                <a:spcPct val="115000"/>
              </a:lnSpc>
              <a:defRPr sz="2600">
                <a:solidFill>
                  <a:srgbClr val="0B5394"/>
                </a:solidFill>
                <a:latin typeface="Arial"/>
                <a:ea typeface="Arial"/>
                <a:cs typeface="Arial"/>
                <a:sym typeface="Arial"/>
              </a:defRPr>
            </a:pPr>
            <a:r>
              <a:t>     moana and I like moana.”</a:t>
            </a:r>
          </a:p>
          <a:p>
            <a:pPr defTabSz="1219200">
              <a:lnSpc>
                <a:spcPct val="115000"/>
              </a:lnSpc>
              <a:defRPr>
                <a:latin typeface="Arial"/>
                <a:ea typeface="Arial"/>
                <a:cs typeface="Arial"/>
                <a:sym typeface="Arial"/>
              </a:defRPr>
            </a:pPr>
            <a:endParaRPr sz="2600">
              <a:solidFill>
                <a:srgbClr val="0B5394"/>
              </a:solidFill>
            </a:endParaRPr>
          </a:p>
        </p:txBody>
      </p:sp>
      <p:sp>
        <p:nvSpPr>
          <p:cNvPr id="3144" name="Google Shape;740;p86"/>
          <p:cNvSpPr txBox="1"/>
          <p:nvPr/>
        </p:nvSpPr>
        <p:spPr>
          <a:xfrm>
            <a:off x="7229833" y="4978133"/>
            <a:ext cx="2062801" cy="6943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sz="1600">
                <a:solidFill>
                  <a:srgbClr val="3D85C6"/>
                </a:solidFill>
                <a:latin typeface="Arial"/>
                <a:ea typeface="Arial"/>
                <a:cs typeface="Arial"/>
                <a:sym typeface="Arial"/>
              </a:defRPr>
            </a:pPr>
            <a:r>
              <a:t>(Alan Tudyk voiced HeiHei in </a:t>
            </a:r>
            <a:r>
              <a:rPr i="1"/>
              <a:t>Moana</a:t>
            </a:r>
            <a:r>
              <a:t>)</a:t>
            </a:r>
          </a:p>
        </p:txBody>
      </p:sp>
      <p:pic>
        <p:nvPicPr>
          <p:cNvPr id="3145" name="Google Shape;741;p86" descr="Google Shape;741;p86"/>
          <p:cNvPicPr>
            <a:picLocks noChangeAspect="1"/>
          </p:cNvPicPr>
          <p:nvPr/>
        </p:nvPicPr>
        <p:blipFill>
          <a:blip r:embed="rId3"/>
          <a:stretch>
            <a:fillRect/>
          </a:stretch>
        </p:blipFill>
        <p:spPr>
          <a:xfrm>
            <a:off x="5947117" y="4209133"/>
            <a:ext cx="1282701" cy="19304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145"/>
                                        </p:tgtEl>
                                        <p:attrNameLst>
                                          <p:attrName>style.visibility</p:attrName>
                                        </p:attrNameLst>
                                      </p:cBhvr>
                                      <p:to>
                                        <p:strVal val="visible"/>
                                      </p:to>
                                    </p:set>
                                    <p:animEffect transition="in" filter="dissolve">
                                      <p:cBhvr>
                                        <p:cTn id="7" dur="1000"/>
                                        <p:tgtEl>
                                          <p:spTgt spid="3145"/>
                                        </p:tgtEl>
                                      </p:cBhvr>
                                    </p:animEffect>
                                  </p:childTnLst>
                                </p:cTn>
                              </p:par>
                            </p:childTnLst>
                          </p:cTn>
                        </p:par>
                        <p:par>
                          <p:cTn id="8" fill="hold">
                            <p:stCondLst>
                              <p:cond delay="1000"/>
                            </p:stCondLst>
                            <p:childTnLst>
                              <p:par>
                                <p:cTn id="9" presetID="9" presetClass="entr" fill="hold" grpId="2" nodeType="afterEffect">
                                  <p:stCondLst>
                                    <p:cond delay="0"/>
                                  </p:stCondLst>
                                  <p:iterate>
                                    <p:tmAbs val="0"/>
                                  </p:iterate>
                                  <p:childTnLst>
                                    <p:set>
                                      <p:cBhvr>
                                        <p:cTn id="10" fill="hold"/>
                                        <p:tgtEl>
                                          <p:spTgt spid="3144"/>
                                        </p:tgtEl>
                                        <p:attrNameLst>
                                          <p:attrName>style.visibility</p:attrName>
                                        </p:attrNameLst>
                                      </p:cBhvr>
                                      <p:to>
                                        <p:strVal val="visible"/>
                                      </p:to>
                                    </p:set>
                                    <p:animEffect transition="in" filter="dissolve">
                                      <p:cBhvr>
                                        <p:cTn id="11" dur="1000"/>
                                        <p:tgtEl>
                                          <p:spTgt spid="3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4" grpId="2" animBg="1" advAuto="0"/>
      <p:bldP spid="3145" grpId="1" animBg="1" advAuto="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7" name="Google Shape;335;p46" descr="Google Shape;335;p4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156999" y="3304182"/>
            <a:ext cx="5961403" cy="1251433"/>
          </a:xfrm>
          <a:prstGeom prst="rect">
            <a:avLst/>
          </a:prstGeom>
          <a:ln w="12700">
            <a:miter lim="400000"/>
          </a:ln>
        </p:spPr>
      </p:pic>
      <p:sp>
        <p:nvSpPr>
          <p:cNvPr id="3148" name="Google Shape;336;p46"/>
          <p:cNvSpPr/>
          <p:nvPr/>
        </p:nvSpPr>
        <p:spPr>
          <a:xfrm rot="10800000" flipH="1">
            <a:off x="-1" y="-1"/>
            <a:ext cx="12178801"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149" name="Google Shape;337;p46"/>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Conversational Scaffolding</a:t>
            </a:r>
          </a:p>
        </p:txBody>
      </p:sp>
      <p:sp>
        <p:nvSpPr>
          <p:cNvPr id="3150" name="Google Shape;338;p46"/>
          <p:cNvSpPr/>
          <p:nvPr/>
        </p:nvSpPr>
        <p:spPr>
          <a:xfrm>
            <a:off x="3163499" y="3229823"/>
            <a:ext cx="5961601" cy="1397201"/>
          </a:xfrm>
          <a:prstGeom prst="rect">
            <a:avLst/>
          </a:prstGeom>
          <a:ln w="101600">
            <a:solidFill>
              <a:srgbClr val="57C328"/>
            </a:solidFill>
          </a:ln>
        </p:spPr>
        <p:txBody>
          <a:bodyPr lIns="0" tIns="0" rIns="0" bIns="0" anchor="ctr"/>
          <a:lstStyle/>
          <a:p>
            <a:pPr defTabSz="1219200">
              <a:defRPr>
                <a:latin typeface="Arial"/>
                <a:ea typeface="Arial"/>
                <a:cs typeface="Arial"/>
                <a:sym typeface="Arial"/>
              </a:defRPr>
            </a:pPr>
            <a:endParaRPr/>
          </a:p>
        </p:txBody>
      </p:sp>
      <p:sp>
        <p:nvSpPr>
          <p:cNvPr id="3151" name="Google Shape;339;p46"/>
          <p:cNvSpPr txBox="1"/>
          <p:nvPr/>
        </p:nvSpPr>
        <p:spPr>
          <a:xfrm>
            <a:off x="1616762" y="2232134"/>
            <a:ext cx="2394401" cy="694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b="1">
                <a:solidFill>
                  <a:srgbClr val="0B5394"/>
                </a:solidFill>
                <a:latin typeface="Arial"/>
                <a:ea typeface="Arial"/>
                <a:cs typeface="Arial"/>
                <a:sym typeface="Arial"/>
              </a:defRPr>
            </a:lvl1pPr>
          </a:lstStyle>
          <a:p>
            <a:r>
              <a:t>A cat is a small carnivorous mammal</a:t>
            </a:r>
          </a:p>
        </p:txBody>
      </p:sp>
      <p:sp>
        <p:nvSpPr>
          <p:cNvPr id="3152" name="Google Shape;340;p46"/>
          <p:cNvSpPr txBox="1"/>
          <p:nvPr/>
        </p:nvSpPr>
        <p:spPr>
          <a:xfrm>
            <a:off x="3501985" y="1636971"/>
            <a:ext cx="2136001" cy="644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400" b="1">
                <a:solidFill>
                  <a:srgbClr val="0B5394"/>
                </a:solidFill>
                <a:latin typeface="Arial"/>
                <a:ea typeface="Arial"/>
                <a:cs typeface="Arial"/>
                <a:sym typeface="Arial"/>
              </a:defRPr>
            </a:lvl1pPr>
          </a:lstStyle>
          <a:p>
            <a:r>
              <a:t>Do you consider cats to be good pets?</a:t>
            </a:r>
          </a:p>
        </p:txBody>
      </p:sp>
      <p:sp>
        <p:nvSpPr>
          <p:cNvPr id="3153" name="Google Shape;341;p46"/>
          <p:cNvSpPr txBox="1"/>
          <p:nvPr/>
        </p:nvSpPr>
        <p:spPr>
          <a:xfrm>
            <a:off x="5075099" y="2350583"/>
            <a:ext cx="2136001" cy="694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b="1">
                <a:solidFill>
                  <a:srgbClr val="0B5394"/>
                </a:solidFill>
                <a:latin typeface="Arial"/>
                <a:ea typeface="Arial"/>
                <a:cs typeface="Arial"/>
                <a:sym typeface="Arial"/>
              </a:defRPr>
            </a:lvl1pPr>
          </a:lstStyle>
          <a:p>
            <a:r>
              <a:t>Why do you say that you like cats?</a:t>
            </a:r>
          </a:p>
        </p:txBody>
      </p:sp>
      <p:sp>
        <p:nvSpPr>
          <p:cNvPr id="3154" name="Google Shape;342;p46"/>
          <p:cNvSpPr txBox="1"/>
          <p:nvPr/>
        </p:nvSpPr>
        <p:spPr>
          <a:xfrm>
            <a:off x="6627783" y="1587002"/>
            <a:ext cx="2394401" cy="6943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b="1">
                <a:solidFill>
                  <a:srgbClr val="0B5394"/>
                </a:solidFill>
                <a:latin typeface="Arial"/>
                <a:ea typeface="Arial"/>
                <a:cs typeface="Arial"/>
                <a:sym typeface="Arial"/>
              </a:defRPr>
            </a:lvl1pPr>
          </a:lstStyle>
          <a:p>
            <a:r>
              <a:t>I love cats! Have you ever owned one?</a:t>
            </a:r>
          </a:p>
        </p:txBody>
      </p:sp>
      <p:sp>
        <p:nvSpPr>
          <p:cNvPr id="3155" name="Google Shape;343;p46"/>
          <p:cNvSpPr txBox="1"/>
          <p:nvPr/>
        </p:nvSpPr>
        <p:spPr>
          <a:xfrm>
            <a:off x="8371051" y="2350599"/>
            <a:ext cx="2394401" cy="694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1600" b="1">
                <a:solidFill>
                  <a:srgbClr val="0B5394"/>
                </a:solidFill>
                <a:latin typeface="Arial"/>
                <a:ea typeface="Arial"/>
                <a:cs typeface="Arial"/>
                <a:sym typeface="Arial"/>
              </a:defRPr>
            </a:lvl1pPr>
          </a:lstStyle>
          <a:p>
            <a:r>
              <a:t>Hey - why did the kitten cross the road?</a:t>
            </a:r>
          </a:p>
        </p:txBody>
      </p:sp>
      <p:sp>
        <p:nvSpPr>
          <p:cNvPr id="3156" name="Google Shape;344;p46"/>
          <p:cNvSpPr txBox="1"/>
          <p:nvPr/>
        </p:nvSpPr>
        <p:spPr>
          <a:xfrm>
            <a:off x="4914500" y="5080300"/>
            <a:ext cx="2876801" cy="769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b="1">
                <a:solidFill>
                  <a:srgbClr val="0B5394"/>
                </a:solidFill>
                <a:latin typeface="Arial"/>
                <a:ea typeface="Arial"/>
                <a:cs typeface="Arial"/>
                <a:sym typeface="Arial"/>
              </a:defRPr>
            </a:lvl1pPr>
          </a:lstStyle>
          <a:p>
            <a:r>
              <a:t>I love cats! Have you ever owned one?</a:t>
            </a:r>
          </a:p>
        </p:txBody>
      </p:sp>
      <p:sp>
        <p:nvSpPr>
          <p:cNvPr id="3157" name="Google Shape;345;p46"/>
          <p:cNvSpPr/>
          <p:nvPr/>
        </p:nvSpPr>
        <p:spPr>
          <a:xfrm>
            <a:off x="2927750" y="2910366"/>
            <a:ext cx="833201" cy="364401"/>
          </a:xfrm>
          <a:prstGeom prst="line">
            <a:avLst/>
          </a:prstGeom>
          <a:ln w="12700">
            <a:solidFill>
              <a:srgbClr val="0B5394"/>
            </a:solidFill>
          </a:ln>
        </p:spPr>
        <p:txBody>
          <a:bodyPr lIns="0" tIns="0" rIns="0" bIns="0"/>
          <a:lstStyle/>
          <a:p>
            <a:pPr defTabSz="1219200">
              <a:defRPr>
                <a:latin typeface="Arial"/>
                <a:ea typeface="Arial"/>
                <a:cs typeface="Arial"/>
                <a:sym typeface="Arial"/>
              </a:defRPr>
            </a:pPr>
            <a:endParaRPr/>
          </a:p>
        </p:txBody>
      </p:sp>
      <p:sp>
        <p:nvSpPr>
          <p:cNvPr id="3158" name="Google Shape;346;p46"/>
          <p:cNvSpPr/>
          <p:nvPr/>
        </p:nvSpPr>
        <p:spPr>
          <a:xfrm>
            <a:off x="4675817" y="2259569"/>
            <a:ext cx="221601" cy="982001"/>
          </a:xfrm>
          <a:prstGeom prst="line">
            <a:avLst/>
          </a:prstGeom>
          <a:ln w="12700">
            <a:solidFill>
              <a:srgbClr val="0B5394"/>
            </a:solidFill>
          </a:ln>
        </p:spPr>
        <p:txBody>
          <a:bodyPr lIns="0" tIns="0" rIns="0" bIns="0"/>
          <a:lstStyle/>
          <a:p>
            <a:pPr defTabSz="1219200">
              <a:defRPr>
                <a:latin typeface="Arial"/>
                <a:ea typeface="Arial"/>
                <a:cs typeface="Arial"/>
                <a:sym typeface="Arial"/>
              </a:defRPr>
            </a:pPr>
            <a:endParaRPr/>
          </a:p>
        </p:txBody>
      </p:sp>
      <p:cxnSp>
        <p:nvCxnSpPr>
          <p:cNvPr id="3159" name="Google Shape;347;p46"/>
          <p:cNvCxnSpPr>
            <a:stCxn id="3153" idx="0"/>
            <a:endCxn id="3150" idx="0"/>
          </p:cNvCxnSpPr>
          <p:nvPr/>
        </p:nvCxnSpPr>
        <p:spPr>
          <a:xfrm>
            <a:off x="6143099" y="2697760"/>
            <a:ext cx="1201" cy="1230664"/>
          </a:xfrm>
          <a:prstGeom prst="straightConnector1">
            <a:avLst/>
          </a:prstGeom>
          <a:ln w="12700">
            <a:solidFill>
              <a:srgbClr val="0B5394"/>
            </a:solidFill>
          </a:ln>
        </p:spPr>
      </p:cxnSp>
      <p:sp>
        <p:nvSpPr>
          <p:cNvPr id="3160" name="Google Shape;348;p46"/>
          <p:cNvSpPr/>
          <p:nvPr/>
        </p:nvSpPr>
        <p:spPr>
          <a:xfrm flipH="1">
            <a:off x="7247317" y="2292833"/>
            <a:ext cx="220801" cy="893601"/>
          </a:xfrm>
          <a:prstGeom prst="line">
            <a:avLst/>
          </a:prstGeom>
          <a:ln w="12700">
            <a:solidFill>
              <a:srgbClr val="0B5394"/>
            </a:solidFill>
          </a:ln>
        </p:spPr>
        <p:txBody>
          <a:bodyPr lIns="0" tIns="0" rIns="0" bIns="0"/>
          <a:lstStyle/>
          <a:p>
            <a:pPr defTabSz="1219200">
              <a:defRPr>
                <a:latin typeface="Arial"/>
                <a:ea typeface="Arial"/>
                <a:cs typeface="Arial"/>
                <a:sym typeface="Arial"/>
              </a:defRPr>
            </a:pPr>
            <a:endParaRPr/>
          </a:p>
        </p:txBody>
      </p:sp>
      <p:sp>
        <p:nvSpPr>
          <p:cNvPr id="3161" name="Google Shape;349;p46"/>
          <p:cNvSpPr/>
          <p:nvPr/>
        </p:nvSpPr>
        <p:spPr>
          <a:xfrm flipH="1">
            <a:off x="8737050" y="2965866"/>
            <a:ext cx="154401" cy="264801"/>
          </a:xfrm>
          <a:prstGeom prst="line">
            <a:avLst/>
          </a:prstGeom>
          <a:ln w="12700">
            <a:solidFill>
              <a:srgbClr val="0B5394"/>
            </a:solidFill>
          </a:ln>
        </p:spPr>
        <p:txBody>
          <a:bodyPr lIns="0" tIns="0" rIns="0" bIns="0"/>
          <a:lstStyle/>
          <a:p>
            <a:pPr defTabSz="1219200">
              <a:defRPr>
                <a:latin typeface="Arial"/>
                <a:ea typeface="Arial"/>
                <a:cs typeface="Arial"/>
                <a:sym typeface="Arial"/>
              </a:defRPr>
            </a:pPr>
            <a:endParaRPr/>
          </a:p>
        </p:txBody>
      </p:sp>
      <p:sp>
        <p:nvSpPr>
          <p:cNvPr id="3162" name="Google Shape;350;p46"/>
          <p:cNvSpPr/>
          <p:nvPr/>
        </p:nvSpPr>
        <p:spPr>
          <a:xfrm>
            <a:off x="6179698" y="4627024"/>
            <a:ext cx="1201" cy="536801"/>
          </a:xfrm>
          <a:prstGeom prst="line">
            <a:avLst/>
          </a:prstGeom>
          <a:ln w="12700">
            <a:solidFill>
              <a:srgbClr val="0B5394"/>
            </a:solidFill>
          </a:ln>
        </p:spPr>
        <p:txBody>
          <a:bodyPr lIns="0" tIns="0" rIns="0" bIns="0"/>
          <a:lstStyle/>
          <a:p>
            <a:pPr defTabSz="1219200">
              <a:defRPr>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156"/>
                                        </p:tgtEl>
                                        <p:attrNameLst>
                                          <p:attrName>style.visibility</p:attrName>
                                        </p:attrNameLst>
                                      </p:cBhvr>
                                      <p:to>
                                        <p:strVal val="visible"/>
                                      </p:to>
                                    </p:set>
                                    <p:animEffect transition="in" filter="dissolve">
                                      <p:cBhvr>
                                        <p:cTn id="7" dur="200"/>
                                        <p:tgtEl>
                                          <p:spTgt spid="3156"/>
                                        </p:tgtEl>
                                      </p:cBhvr>
                                    </p:animEffect>
                                  </p:childTnLst>
                                </p:cTn>
                              </p:par>
                            </p:childTnLst>
                          </p:cTn>
                        </p:par>
                        <p:par>
                          <p:cTn id="8" fill="hold">
                            <p:stCondLst>
                              <p:cond delay="200"/>
                            </p:stCondLst>
                            <p:childTnLst>
                              <p:par>
                                <p:cTn id="9" presetID="9" presetClass="entr" fill="hold" grpId="2" nodeType="afterEffect">
                                  <p:stCondLst>
                                    <p:cond delay="0"/>
                                  </p:stCondLst>
                                  <p:iterate>
                                    <p:tmAbs val="0"/>
                                  </p:iterate>
                                  <p:childTnLst>
                                    <p:set>
                                      <p:cBhvr>
                                        <p:cTn id="10" fill="hold"/>
                                        <p:tgtEl>
                                          <p:spTgt spid="3162"/>
                                        </p:tgtEl>
                                        <p:attrNameLst>
                                          <p:attrName>style.visibility</p:attrName>
                                        </p:attrNameLst>
                                      </p:cBhvr>
                                      <p:to>
                                        <p:strVal val="visible"/>
                                      </p:to>
                                    </p:set>
                                    <p:animEffect transition="in" filter="dissolve">
                                      <p:cBhvr>
                                        <p:cTn id="11" dur="200"/>
                                        <p:tgtEl>
                                          <p:spTgt spid="3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6" grpId="1" animBg="1" advAuto="0"/>
      <p:bldP spid="3162"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TextBox 1"/>
          <p:cNvSpPr txBox="1"/>
          <p:nvPr/>
        </p:nvSpPr>
        <p:spPr>
          <a:xfrm>
            <a:off x="4247644" y="1989825"/>
            <a:ext cx="6434156" cy="19332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marL="975121" indent="-975121" defTabSz="1219200">
              <a:buSzPct val="100000"/>
              <a:buAutoNum type="arabicPeriod"/>
              <a:defRPr sz="4200" b="1">
                <a:solidFill>
                  <a:srgbClr val="535353"/>
                </a:solidFill>
                <a:latin typeface="Arial"/>
                <a:ea typeface="Arial"/>
                <a:cs typeface="Arial"/>
                <a:sym typeface="Arial"/>
              </a:defRPr>
            </a:pPr>
            <a:r>
              <a:t>Learn it</a:t>
            </a:r>
          </a:p>
          <a:p>
            <a:pPr marL="975121" indent="-975121" defTabSz="1219200">
              <a:buSzPct val="100000"/>
              <a:buAutoNum type="arabicPeriod"/>
              <a:defRPr sz="4200" b="1">
                <a:solidFill>
                  <a:srgbClr val="535353"/>
                </a:solidFill>
                <a:latin typeface="Arial"/>
                <a:ea typeface="Arial"/>
                <a:cs typeface="Arial"/>
                <a:sym typeface="Arial"/>
              </a:defRPr>
            </a:pPr>
            <a:r>
              <a:t>Code it</a:t>
            </a:r>
          </a:p>
          <a:p>
            <a:pPr marL="975121" indent="-975121" defTabSz="1219200">
              <a:buSzPct val="100000"/>
              <a:buAutoNum type="arabicPeriod"/>
              <a:defRPr sz="4200" b="1">
                <a:solidFill>
                  <a:srgbClr val="535353"/>
                </a:solidFill>
                <a:latin typeface="Arial"/>
                <a:ea typeface="Arial"/>
                <a:cs typeface="Arial"/>
                <a:sym typeface="Arial"/>
              </a:defRPr>
            </a:pPr>
            <a:r>
              <a:t>Harvest it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2" grpId="1" build="p" bldLvl="5" animBg="1" advAuto="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6" name="Google Shape;355;p47"/>
          <p:cNvSpPr/>
          <p:nvPr/>
        </p:nvSpPr>
        <p:spPr>
          <a:xfrm rot="10800000" flipH="1">
            <a:off x="-1" y="-1"/>
            <a:ext cx="12152802"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167" name="Google Shape;358;p47"/>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Conversational Scaffolding</a:t>
            </a:r>
          </a:p>
        </p:txBody>
      </p:sp>
      <p:sp>
        <p:nvSpPr>
          <p:cNvPr id="3168" name="Conversational Scaffolding: An Analogy-Based Approach to Response Prioritization in Open-Domain Dialogs…"/>
          <p:cNvSpPr txBox="1"/>
          <p:nvPr/>
        </p:nvSpPr>
        <p:spPr>
          <a:xfrm>
            <a:off x="1145846" y="5992621"/>
            <a:ext cx="960059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Conversational Scaffolding: An Analogy-Based Approach to Response Prioritization in Open-Domain Dialogs</a:t>
            </a:r>
          </a:p>
          <a:p>
            <a:pPr>
              <a:defRPr sz="1400"/>
            </a:pPr>
            <a:r>
              <a:rPr sz="1200"/>
              <a:t>by Will Myers, Tyler Etchart, and Nancy Fulda, </a:t>
            </a:r>
            <a:r>
              <a:t>published in the proceedings of the twelfth International Conference on Agents and Artificial Intelligence, February 2020</a:t>
            </a:r>
          </a:p>
        </p:txBody>
      </p:sp>
      <p:pic>
        <p:nvPicPr>
          <p:cNvPr id="3169"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pic>
        <p:nvPicPr>
          <p:cNvPr id="3170" name="2526129.jpeg" descr="2526129.jpeg"/>
          <p:cNvPicPr>
            <a:picLocks noChangeAspect="1"/>
          </p:cNvPicPr>
          <p:nvPr/>
        </p:nvPicPr>
        <p:blipFill>
          <a:blip r:embed="rId4"/>
          <a:stretch>
            <a:fillRect/>
          </a:stretch>
        </p:blipFill>
        <p:spPr>
          <a:xfrm>
            <a:off x="2933686" y="2272545"/>
            <a:ext cx="2943497" cy="2943498"/>
          </a:xfrm>
          <a:prstGeom prst="rect">
            <a:avLst/>
          </a:prstGeom>
          <a:ln w="12700">
            <a:miter lim="400000"/>
          </a:ln>
          <a:effectLst>
            <a:outerShdw blurRad="355600" rotWithShape="0">
              <a:srgbClr val="000000">
                <a:alpha val="75000"/>
              </a:srgbClr>
            </a:outerShdw>
            <a:reflection stA="10805" endPos="40000" dir="5400000" sy="-100000" algn="bl" rotWithShape="0"/>
          </a:effectLst>
        </p:spPr>
      </p:pic>
      <p:pic>
        <p:nvPicPr>
          <p:cNvPr id="3171" name="0.jpeg" descr="0.jpeg"/>
          <p:cNvPicPr>
            <a:picLocks noChangeAspect="1"/>
          </p:cNvPicPr>
          <p:nvPr/>
        </p:nvPicPr>
        <p:blipFill>
          <a:blip r:embed="rId5"/>
          <a:stretch>
            <a:fillRect/>
          </a:stretch>
        </p:blipFill>
        <p:spPr>
          <a:xfrm>
            <a:off x="6325415" y="2272545"/>
            <a:ext cx="2943498" cy="2943498"/>
          </a:xfrm>
          <a:prstGeom prst="rect">
            <a:avLst/>
          </a:prstGeom>
          <a:ln w="12700">
            <a:miter lim="400000"/>
          </a:ln>
          <a:effectLst>
            <a:outerShdw blurRad="355600" rotWithShape="0">
              <a:srgbClr val="000000">
                <a:alpha val="75000"/>
              </a:srgbClr>
            </a:outerShdw>
            <a:reflection stA="17936" endPos="40000" dir="5400000" sy="-100000" algn="bl" rotWithShape="0"/>
          </a:effectLst>
        </p:spPr>
      </p:pic>
      <p:sp>
        <p:nvSpPr>
          <p:cNvPr id="3172" name="Will Myers"/>
          <p:cNvSpPr txBox="1"/>
          <p:nvPr/>
        </p:nvSpPr>
        <p:spPr>
          <a:xfrm>
            <a:off x="3915500" y="5454313"/>
            <a:ext cx="979869" cy="300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sz="1500">
                <a:solidFill>
                  <a:srgbClr val="5E5E5E"/>
                </a:solidFill>
                <a:latin typeface="Hoefler Text"/>
                <a:ea typeface="Hoefler Text"/>
                <a:cs typeface="Hoefler Text"/>
                <a:sym typeface="Hoefler Text"/>
              </a:defRPr>
            </a:lvl1pPr>
          </a:lstStyle>
          <a:p>
            <a:r>
              <a:t>Will Myers</a:t>
            </a:r>
          </a:p>
        </p:txBody>
      </p:sp>
      <p:sp>
        <p:nvSpPr>
          <p:cNvPr id="3173" name="Tyler Etchart"/>
          <p:cNvSpPr txBox="1"/>
          <p:nvPr/>
        </p:nvSpPr>
        <p:spPr>
          <a:xfrm>
            <a:off x="7218932" y="5454313"/>
            <a:ext cx="1156463" cy="300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sz="1500">
                <a:solidFill>
                  <a:srgbClr val="5E5E5E"/>
                </a:solidFill>
                <a:latin typeface="Hoefler Text"/>
                <a:ea typeface="Hoefler Text"/>
                <a:cs typeface="Hoefler Text"/>
                <a:sym typeface="Hoefler Text"/>
              </a:defRPr>
            </a:lvl1pPr>
          </a:lstStyle>
          <a:p>
            <a:r>
              <a:t>Tyler Etchart</a:t>
            </a: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7" name="Google Shape;355;p47"/>
          <p:cNvSpPr/>
          <p:nvPr/>
        </p:nvSpPr>
        <p:spPr>
          <a:xfrm rot="10800000" flipH="1">
            <a:off x="-1" y="-1"/>
            <a:ext cx="12152802"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pic>
        <p:nvPicPr>
          <p:cNvPr id="3178" name="Google Shape;357;p47" descr="Google Shape;357;p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7248" y="1641893"/>
            <a:ext cx="3690702" cy="4204802"/>
          </a:xfrm>
          <a:prstGeom prst="rect">
            <a:avLst/>
          </a:prstGeom>
          <a:ln w="12700">
            <a:miter lim="400000"/>
          </a:ln>
        </p:spPr>
      </p:pic>
      <p:sp>
        <p:nvSpPr>
          <p:cNvPr id="3179" name="Google Shape;358;p47"/>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Conversational Scaffolding</a:t>
            </a:r>
          </a:p>
        </p:txBody>
      </p:sp>
      <p:pic>
        <p:nvPicPr>
          <p:cNvPr id="3180" name="Google Shape;359;p47" descr="Google Shape;359;p47"/>
          <p:cNvPicPr>
            <a:picLocks noChangeAspect="1"/>
          </p:cNvPicPr>
          <p:nvPr/>
        </p:nvPicPr>
        <p:blipFill>
          <a:blip r:embed="rId4"/>
          <a:stretch>
            <a:fillRect/>
          </a:stretch>
        </p:blipFill>
        <p:spPr>
          <a:xfrm>
            <a:off x="6439923" y="1641893"/>
            <a:ext cx="3254829" cy="4204801"/>
          </a:xfrm>
          <a:prstGeom prst="rect">
            <a:avLst/>
          </a:prstGeom>
          <a:ln w="12700">
            <a:miter lim="400000"/>
          </a:ln>
        </p:spPr>
      </p:pic>
      <p:sp>
        <p:nvSpPr>
          <p:cNvPr id="3181" name="Conversational Scaffolding: An Analogy-Based Approach to Response Prioritization in Open-Domain Dialogs…"/>
          <p:cNvSpPr txBox="1"/>
          <p:nvPr/>
        </p:nvSpPr>
        <p:spPr>
          <a:xfrm>
            <a:off x="1145846" y="5992621"/>
            <a:ext cx="960059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Conversational Scaffolding: An Analogy-Based Approach to Response Prioritization in Open-Domain Dialogs</a:t>
            </a:r>
          </a:p>
          <a:p>
            <a:pPr>
              <a:defRPr sz="1400"/>
            </a:pPr>
            <a:r>
              <a:rPr sz="1200"/>
              <a:t>by Will Myers, Tyler Etchart, and Nancy Fulda, </a:t>
            </a:r>
            <a:r>
              <a:t>published in the proceedings of the twelfth International Conference on Agents and Artificial Intelligence, February 2020</a:t>
            </a:r>
          </a:p>
        </p:txBody>
      </p:sp>
      <p:pic>
        <p:nvPicPr>
          <p:cNvPr id="3182" name="adobe_stock_purchase_dragon_img.png" descr="adobe_stock_purchase_dragon_im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0" grpId="1" animBg="1" advAuto="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6" name="Google Shape;365;p48"/>
          <p:cNvSpPr/>
          <p:nvPr/>
        </p:nvSpPr>
        <p:spPr>
          <a:xfrm>
            <a:off x="2317152" y="1936583"/>
            <a:ext cx="7522400" cy="2973202"/>
          </a:xfrm>
          <a:prstGeom prst="rect">
            <a:avLst/>
          </a:prstGeom>
          <a:solidFill>
            <a:srgbClr val="FFFFFF"/>
          </a:solidFill>
          <a:ln w="12700">
            <a:solidFill>
              <a:srgbClr val="FFFFFF"/>
            </a:solidFill>
          </a:ln>
        </p:spPr>
        <p:txBody>
          <a:bodyPr lIns="0" tIns="0" rIns="0" bIns="0" anchor="ctr"/>
          <a:lstStyle/>
          <a:p>
            <a:pPr defTabSz="1219200">
              <a:defRPr>
                <a:latin typeface="Arial"/>
                <a:ea typeface="Arial"/>
                <a:cs typeface="Arial"/>
                <a:sym typeface="Arial"/>
              </a:defRPr>
            </a:pPr>
            <a:endParaRPr/>
          </a:p>
        </p:txBody>
      </p:sp>
      <p:sp>
        <p:nvSpPr>
          <p:cNvPr id="3187" name="Google Shape;366;p48"/>
          <p:cNvSpPr/>
          <p:nvPr/>
        </p:nvSpPr>
        <p:spPr>
          <a:xfrm rot="10800000" flipH="1">
            <a:off x="-1" y="-1"/>
            <a:ext cx="12152802"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188" name="Google Shape;367;p48"/>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Naive Analogy</a:t>
            </a:r>
          </a:p>
        </p:txBody>
      </p:sp>
      <p:pic>
        <p:nvPicPr>
          <p:cNvPr id="3189" name="Google Shape;368;p48" descr="Google Shape;368;p48"/>
          <p:cNvPicPr>
            <a:picLocks noChangeAspect="1"/>
          </p:cNvPicPr>
          <p:nvPr/>
        </p:nvPicPr>
        <p:blipFill>
          <a:blip r:embed="rId3"/>
          <a:stretch>
            <a:fillRect/>
          </a:stretch>
        </p:blipFill>
        <p:spPr>
          <a:xfrm>
            <a:off x="2313250" y="1950298"/>
            <a:ext cx="7499413" cy="2971117"/>
          </a:xfrm>
          <a:prstGeom prst="rect">
            <a:avLst/>
          </a:prstGeom>
          <a:ln w="12700">
            <a:miter lim="400000"/>
          </a:ln>
        </p:spPr>
      </p:pic>
      <p:sp>
        <p:nvSpPr>
          <p:cNvPr id="3190" name="Google Shape;369;p48"/>
          <p:cNvSpPr/>
          <p:nvPr/>
        </p:nvSpPr>
        <p:spPr>
          <a:xfrm>
            <a:off x="5721866" y="2003033"/>
            <a:ext cx="4031602" cy="2868001"/>
          </a:xfrm>
          <a:prstGeom prst="rect">
            <a:avLst/>
          </a:prstGeom>
          <a:solidFill>
            <a:srgbClr val="FFFFFF"/>
          </a:solidFill>
          <a:ln w="12700">
            <a:solidFill>
              <a:srgbClr val="FFFFFF"/>
            </a:solidFill>
          </a:ln>
        </p:spPr>
        <p:txBody>
          <a:bodyPr lIns="0" tIns="0" rIns="0" bIns="0" anchor="ctr"/>
          <a:lstStyle/>
          <a:p>
            <a:pPr defTabSz="1219200">
              <a:defRPr>
                <a:latin typeface="Arial"/>
                <a:ea typeface="Arial"/>
                <a:cs typeface="Arial"/>
                <a:sym typeface="Arial"/>
              </a:defRPr>
            </a:pPr>
            <a:endParaRPr/>
          </a:p>
        </p:txBody>
      </p:sp>
      <p:pic>
        <p:nvPicPr>
          <p:cNvPr id="3191" name="Google Shape;370;p48" descr="Google Shape;370;p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13266" y="5042000"/>
            <a:ext cx="7522398" cy="730213"/>
          </a:xfrm>
          <a:prstGeom prst="rect">
            <a:avLst/>
          </a:prstGeom>
          <a:ln w="12700">
            <a:miter lim="400000"/>
          </a:ln>
        </p:spPr>
      </p:pic>
      <p:sp>
        <p:nvSpPr>
          <p:cNvPr id="3192" name="Conversational Scaffolding: An Analogy-Based Approach to Response Prioritization in Open-Domain Dialogs…"/>
          <p:cNvSpPr txBox="1"/>
          <p:nvPr/>
        </p:nvSpPr>
        <p:spPr>
          <a:xfrm>
            <a:off x="1145846" y="5992621"/>
            <a:ext cx="960059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Conversational Scaffolding: An Analogy-Based Approach to Response Prioritization in Open-Domain Dialogs</a:t>
            </a:r>
          </a:p>
          <a:p>
            <a:pPr>
              <a:defRPr sz="1400"/>
            </a:pPr>
            <a:r>
              <a:rPr sz="1200"/>
              <a:t>by Will Myers, Tyler Etchart, and Nancy Fulda, </a:t>
            </a:r>
            <a:r>
              <a:t>published in the proceedings of the twelfth International Conference on Agents and Artificial Intelligence, February 2020</a:t>
            </a:r>
          </a:p>
        </p:txBody>
      </p:sp>
      <p:pic>
        <p:nvPicPr>
          <p:cNvPr id="3193" name="adobe_stock_purchase_dragon_img.png" descr="adobe_stock_purchase_dragon_im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19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0" grpId="1" animBg="1" advAuto="0"/>
      <p:bldP spid="3191" grpId="2" animBg="1" advAuto="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7" name="Google Shape;376;p49"/>
          <p:cNvSpPr/>
          <p:nvPr/>
        </p:nvSpPr>
        <p:spPr>
          <a:xfrm rot="10800000" flipH="1">
            <a:off x="-1" y="-1"/>
            <a:ext cx="12152802"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198" name="Google Shape;377;p49"/>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Flow Vectors</a:t>
            </a:r>
          </a:p>
        </p:txBody>
      </p:sp>
      <p:sp>
        <p:nvSpPr>
          <p:cNvPr id="3199" name="Google Shape;378;p49"/>
          <p:cNvSpPr/>
          <p:nvPr/>
        </p:nvSpPr>
        <p:spPr>
          <a:xfrm>
            <a:off x="2428466" y="1978799"/>
            <a:ext cx="7309601" cy="2888801"/>
          </a:xfrm>
          <a:prstGeom prst="rect">
            <a:avLst/>
          </a:prstGeom>
          <a:solidFill>
            <a:srgbClr val="FFFFFF"/>
          </a:solidFill>
          <a:ln w="12700">
            <a:solidFill>
              <a:srgbClr val="FFFFFF"/>
            </a:solidFill>
          </a:ln>
        </p:spPr>
        <p:txBody>
          <a:bodyPr lIns="0" tIns="0" rIns="0" bIns="0" anchor="ctr"/>
          <a:lstStyle/>
          <a:p>
            <a:pPr defTabSz="1219200">
              <a:defRPr>
                <a:latin typeface="Arial"/>
                <a:ea typeface="Arial"/>
                <a:cs typeface="Arial"/>
                <a:sym typeface="Arial"/>
              </a:defRPr>
            </a:pPr>
            <a:endParaRPr/>
          </a:p>
        </p:txBody>
      </p:sp>
      <p:pic>
        <p:nvPicPr>
          <p:cNvPr id="3200" name="Google Shape;379;p49" descr="Google Shape;379;p49"/>
          <p:cNvPicPr>
            <a:picLocks noChangeAspect="1"/>
          </p:cNvPicPr>
          <p:nvPr/>
        </p:nvPicPr>
        <p:blipFill>
          <a:blip r:embed="rId2"/>
          <a:stretch>
            <a:fillRect/>
          </a:stretch>
        </p:blipFill>
        <p:spPr>
          <a:xfrm>
            <a:off x="2444155" y="1992141"/>
            <a:ext cx="7319347" cy="2887059"/>
          </a:xfrm>
          <a:prstGeom prst="rect">
            <a:avLst/>
          </a:prstGeom>
          <a:ln w="12700">
            <a:miter lim="400000"/>
          </a:ln>
        </p:spPr>
      </p:pic>
      <p:pic>
        <p:nvPicPr>
          <p:cNvPr id="3201" name="Google Shape;380;p49" descr="Google Shape;380;p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7642" y="7086409"/>
            <a:ext cx="9144004" cy="916702"/>
          </a:xfrm>
          <a:prstGeom prst="rect">
            <a:avLst/>
          </a:prstGeom>
          <a:ln w="12700">
            <a:miter lim="400000"/>
          </a:ln>
        </p:spPr>
      </p:pic>
      <p:pic>
        <p:nvPicPr>
          <p:cNvPr id="3202" name="Google Shape;381;p49" descr="Google Shape;381;p4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8466" y="4977934"/>
            <a:ext cx="7309602" cy="732811"/>
          </a:xfrm>
          <a:prstGeom prst="rect">
            <a:avLst/>
          </a:prstGeom>
          <a:ln w="12700">
            <a:miter lim="400000"/>
          </a:ln>
        </p:spPr>
      </p:pic>
      <p:sp>
        <p:nvSpPr>
          <p:cNvPr id="3203" name="Conversational Scaffolding: An Analogy-Based Approach to Response Prioritization in Open-Domain Dialogs…"/>
          <p:cNvSpPr txBox="1"/>
          <p:nvPr/>
        </p:nvSpPr>
        <p:spPr>
          <a:xfrm>
            <a:off x="1145846" y="5992621"/>
            <a:ext cx="960059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Conversational Scaffolding: An Analogy-Based Approach to Response Prioritization in Open-Domain Dialogs</a:t>
            </a:r>
          </a:p>
          <a:p>
            <a:pPr>
              <a:defRPr sz="1400"/>
            </a:pPr>
            <a:r>
              <a:rPr sz="1200"/>
              <a:t>by Will Myers, Tyler Etchart, and Nancy Fulda, </a:t>
            </a:r>
            <a:r>
              <a:t>published in the proceedings of the twelfth International Conference on Agents and Artificial Intelligence, February 2020</a:t>
            </a:r>
          </a:p>
        </p:txBody>
      </p:sp>
      <p:pic>
        <p:nvPicPr>
          <p:cNvPr id="3204" name="adobe_stock_purchase_dragon_img.png" descr="adobe_stock_purchase_dragon_im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Google Shape;387;p50"/>
          <p:cNvSpPr/>
          <p:nvPr/>
        </p:nvSpPr>
        <p:spPr>
          <a:xfrm rot="10800000" flipH="1">
            <a:off x="-1" y="-1"/>
            <a:ext cx="12152802"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207" name="Google Shape;388;p50"/>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Scattershot</a:t>
            </a:r>
          </a:p>
        </p:txBody>
      </p:sp>
      <p:sp>
        <p:nvSpPr>
          <p:cNvPr id="3208" name="Google Shape;389;p50"/>
          <p:cNvSpPr/>
          <p:nvPr/>
        </p:nvSpPr>
        <p:spPr>
          <a:xfrm>
            <a:off x="2434553" y="1981999"/>
            <a:ext cx="7293601" cy="2882801"/>
          </a:xfrm>
          <a:prstGeom prst="rect">
            <a:avLst/>
          </a:prstGeom>
          <a:solidFill>
            <a:srgbClr val="FFFFFF"/>
          </a:solidFill>
          <a:ln w="12700">
            <a:solidFill>
              <a:srgbClr val="FFFFFF"/>
            </a:solidFill>
          </a:ln>
        </p:spPr>
        <p:txBody>
          <a:bodyPr lIns="0" tIns="0" rIns="0" bIns="0" anchor="ctr"/>
          <a:lstStyle/>
          <a:p>
            <a:pPr defTabSz="1219200">
              <a:defRPr>
                <a:latin typeface="Arial"/>
                <a:ea typeface="Arial"/>
                <a:cs typeface="Arial"/>
                <a:sym typeface="Arial"/>
              </a:defRPr>
            </a:pPr>
            <a:endParaRPr/>
          </a:p>
        </p:txBody>
      </p:sp>
      <p:pic>
        <p:nvPicPr>
          <p:cNvPr id="3209" name="Google Shape;390;p50" descr="Google Shape;390;p50"/>
          <p:cNvPicPr>
            <a:picLocks noChangeAspect="1"/>
          </p:cNvPicPr>
          <p:nvPr/>
        </p:nvPicPr>
        <p:blipFill>
          <a:blip r:embed="rId2"/>
          <a:stretch>
            <a:fillRect/>
          </a:stretch>
        </p:blipFill>
        <p:spPr>
          <a:xfrm>
            <a:off x="2424650" y="1995311"/>
            <a:ext cx="7303115" cy="2880691"/>
          </a:xfrm>
          <a:prstGeom prst="rect">
            <a:avLst/>
          </a:prstGeom>
          <a:ln w="12700">
            <a:miter lim="400000"/>
          </a:ln>
        </p:spPr>
      </p:pic>
      <p:pic>
        <p:nvPicPr>
          <p:cNvPr id="3210" name="Google Shape;391;p50" descr="Google Shape;391;p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91109" y="7208433"/>
            <a:ext cx="9143997" cy="879497"/>
          </a:xfrm>
          <a:prstGeom prst="rect">
            <a:avLst/>
          </a:prstGeom>
          <a:ln w="12700">
            <a:miter lim="400000"/>
          </a:ln>
        </p:spPr>
      </p:pic>
      <p:pic>
        <p:nvPicPr>
          <p:cNvPr id="3211" name="Google Shape;392;p50" descr="Google Shape;392;p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4566" y="4978501"/>
            <a:ext cx="7293604" cy="714962"/>
          </a:xfrm>
          <a:prstGeom prst="rect">
            <a:avLst/>
          </a:prstGeom>
          <a:ln w="12700">
            <a:miter lim="400000"/>
          </a:ln>
        </p:spPr>
      </p:pic>
      <p:sp>
        <p:nvSpPr>
          <p:cNvPr id="3212" name="Conversational Scaffolding: An Analogy-Based Approach to Response Prioritization in Open-Domain Dialogs…"/>
          <p:cNvSpPr txBox="1"/>
          <p:nvPr/>
        </p:nvSpPr>
        <p:spPr>
          <a:xfrm>
            <a:off x="1145846" y="5992621"/>
            <a:ext cx="960059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Conversational Scaffolding: An Analogy-Based Approach to Response Prioritization in Open-Domain Dialogs</a:t>
            </a:r>
          </a:p>
          <a:p>
            <a:pPr>
              <a:defRPr sz="1400"/>
            </a:pPr>
            <a:r>
              <a:rPr sz="1200"/>
              <a:t>by Will Myers, Tyler Etchart, and Nancy Fulda, </a:t>
            </a:r>
            <a:r>
              <a:t>published in the proceedings of the twelfth International Conference on Agents and Artificial Intelligence, February 2020</a:t>
            </a:r>
          </a:p>
        </p:txBody>
      </p:sp>
      <p:pic>
        <p:nvPicPr>
          <p:cNvPr id="3213" name="adobe_stock_purchase_dragon_img.png" descr="adobe_stock_purchase_dragon_im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 name="Google Shape;398;p51"/>
          <p:cNvSpPr/>
          <p:nvPr/>
        </p:nvSpPr>
        <p:spPr>
          <a:xfrm rot="10800000" flipH="1">
            <a:off x="-1" y="-1"/>
            <a:ext cx="12152802"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216" name="Google Shape;399;p51"/>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Algorithms in the wild</a:t>
            </a:r>
          </a:p>
        </p:txBody>
      </p:sp>
      <p:pic>
        <p:nvPicPr>
          <p:cNvPr id="3217" name="Google Shape;400;p51" descr="Google Shape;400;p51"/>
          <p:cNvPicPr>
            <a:picLocks noChangeAspect="1"/>
          </p:cNvPicPr>
          <p:nvPr/>
        </p:nvPicPr>
        <p:blipFill>
          <a:blip r:embed="rId3"/>
          <a:stretch>
            <a:fillRect/>
          </a:stretch>
        </p:blipFill>
        <p:spPr>
          <a:xfrm>
            <a:off x="2969194" y="2278570"/>
            <a:ext cx="6886010" cy="3178162"/>
          </a:xfrm>
          <a:prstGeom prst="rect">
            <a:avLst/>
          </a:prstGeom>
          <a:ln w="12700">
            <a:miter lim="400000"/>
          </a:ln>
        </p:spPr>
      </p:pic>
      <p:sp>
        <p:nvSpPr>
          <p:cNvPr id="3218" name="Google Shape;401;p51"/>
          <p:cNvSpPr txBox="1"/>
          <p:nvPr/>
        </p:nvSpPr>
        <p:spPr>
          <a:xfrm>
            <a:off x="5119766" y="6548901"/>
            <a:ext cx="7105601" cy="3793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r" defTabSz="1219200">
              <a:defRPr sz="1000">
                <a:solidFill>
                  <a:srgbClr val="3D85C6"/>
                </a:solidFill>
                <a:latin typeface="Arial"/>
                <a:ea typeface="Arial"/>
                <a:cs typeface="Arial"/>
                <a:sym typeface="Arial"/>
              </a:defRPr>
            </a:lvl1pPr>
          </a:lstStyle>
          <a:p>
            <a:r>
              <a:t>Image from https://appinstitute.com/ab-testing-beginners-guide/</a:t>
            </a:r>
          </a:p>
        </p:txBody>
      </p:sp>
      <p:sp>
        <p:nvSpPr>
          <p:cNvPr id="3219" name="Conversational Scaffolding: An Analogy-Based Approach to Response Prioritization in Open-Domain Dialogs…"/>
          <p:cNvSpPr txBox="1"/>
          <p:nvPr/>
        </p:nvSpPr>
        <p:spPr>
          <a:xfrm>
            <a:off x="1145846" y="5992621"/>
            <a:ext cx="960059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Conversational Scaffolding: An Analogy-Based Approach to Response Prioritization in Open-Domain Dialogs</a:t>
            </a:r>
          </a:p>
          <a:p>
            <a:pPr>
              <a:defRPr sz="1400"/>
            </a:pPr>
            <a:r>
              <a:rPr sz="1200"/>
              <a:t>by Will Myers, Tyler Etchart, and Nancy Fulda, </a:t>
            </a:r>
            <a:r>
              <a:t>published in the proceedings of the twelfth International Conference on Agents and Artificial Intelligence, February 2020</a:t>
            </a:r>
          </a:p>
        </p:txBody>
      </p:sp>
      <p:pic>
        <p:nvPicPr>
          <p:cNvPr id="3220" name="adobe_stock_purchase_dragon_img.png" descr="adobe_stock_purchase_dragon_im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4" name="Google Shape;407;p52"/>
          <p:cNvSpPr/>
          <p:nvPr/>
        </p:nvSpPr>
        <p:spPr>
          <a:xfrm rot="10800000" flipH="1">
            <a:off x="-1" y="-1"/>
            <a:ext cx="12152802"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225" name="Google Shape;408;p52"/>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Algorithms in the wild</a:t>
            </a:r>
          </a:p>
        </p:txBody>
      </p:sp>
      <p:pic>
        <p:nvPicPr>
          <p:cNvPr id="3226" name="Google Shape;409;p52" descr="Google Shape;409;p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46666" y="2442495"/>
            <a:ext cx="6298666" cy="2267502"/>
          </a:xfrm>
          <a:prstGeom prst="rect">
            <a:avLst/>
          </a:prstGeom>
          <a:ln w="12700">
            <a:miter lim="400000"/>
          </a:ln>
        </p:spPr>
      </p:pic>
      <p:sp>
        <p:nvSpPr>
          <p:cNvPr id="3227" name="Google Shape;455;p58"/>
          <p:cNvSpPr/>
          <p:nvPr/>
        </p:nvSpPr>
        <p:spPr>
          <a:xfrm>
            <a:off x="5582199" y="3590590"/>
            <a:ext cx="1078402" cy="423201"/>
          </a:xfrm>
          <a:prstGeom prst="ellipse">
            <a:avLst/>
          </a:prstGeom>
          <a:ln w="25400">
            <a:solidFill>
              <a:srgbClr val="6AA84F"/>
            </a:solidFill>
          </a:ln>
          <a:effectLst>
            <a:outerShdw blurRad="469900" rotWithShape="0">
              <a:srgbClr val="000000">
                <a:alpha val="75000"/>
              </a:srgbClr>
            </a:outerShdw>
          </a:effectLst>
        </p:spPr>
        <p:txBody>
          <a:bodyPr lIns="0" tIns="0" rIns="0" bIns="0" anchor="ctr"/>
          <a:lstStyle/>
          <a:p>
            <a:pPr defTabSz="1219200">
              <a:defRPr>
                <a:latin typeface="Arial"/>
                <a:ea typeface="Arial"/>
                <a:cs typeface="Arial"/>
                <a:sym typeface="Arial"/>
              </a:defRPr>
            </a:pPr>
            <a:endParaRPr/>
          </a:p>
        </p:txBody>
      </p:sp>
      <p:sp>
        <p:nvSpPr>
          <p:cNvPr id="3228" name="Conversational Scaffolding: An Analogy-Based Approach to Response Prioritization in Open-Domain Dialogs…"/>
          <p:cNvSpPr txBox="1"/>
          <p:nvPr/>
        </p:nvSpPr>
        <p:spPr>
          <a:xfrm>
            <a:off x="1145846" y="5992621"/>
            <a:ext cx="960059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Conversational Scaffolding: An Analogy-Based Approach to Response Prioritization in Open-Domain Dialogs</a:t>
            </a:r>
          </a:p>
          <a:p>
            <a:pPr>
              <a:defRPr sz="1400"/>
            </a:pPr>
            <a:r>
              <a:rPr sz="1200"/>
              <a:t>by Will Myers, Tyler Etchart, and Nancy Fulda, </a:t>
            </a:r>
            <a:r>
              <a:t>published in the proceedings of the twelfth International Conference on Agents and Artificial Intelligence, February 2020</a:t>
            </a:r>
          </a:p>
        </p:txBody>
      </p:sp>
      <p:pic>
        <p:nvPicPr>
          <p:cNvPr id="3229" name="adobe_stock_purchase_dragon_img.png" descr="adobe_stock_purchase_dragon_im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7" grpId="1" animBg="1" advAuto="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35" name="Google Shape;415;p53"/>
          <p:cNvGrpSpPr/>
          <p:nvPr/>
        </p:nvGrpSpPr>
        <p:grpSpPr>
          <a:xfrm>
            <a:off x="3861899" y="1387160"/>
            <a:ext cx="4687140" cy="4907080"/>
            <a:chOff x="0" y="0"/>
            <a:chExt cx="4687139" cy="4907078"/>
          </a:xfrm>
        </p:grpSpPr>
        <p:sp>
          <p:nvSpPr>
            <p:cNvPr id="3233" name="Google Shape;416;p53"/>
            <p:cNvSpPr/>
            <p:nvPr/>
          </p:nvSpPr>
          <p:spPr>
            <a:xfrm>
              <a:off x="-1" y="-1"/>
              <a:ext cx="4687141" cy="4907080"/>
            </a:xfrm>
            <a:prstGeom prst="rect">
              <a:avLst/>
            </a:prstGeom>
            <a:solidFill>
              <a:srgbClr val="FFFFFF"/>
            </a:solidFill>
            <a:ln w="12700" cap="flat">
              <a:solidFill>
                <a:srgbClr val="FFFFFF"/>
              </a:solidFill>
              <a:prstDash val="solid"/>
              <a:round/>
            </a:ln>
            <a:effectLst>
              <a:outerShdw blurRad="76200" dist="25400" dir="5400000" rotWithShape="0">
                <a:srgbClr val="000000">
                  <a:alpha val="50000"/>
                </a:srgbClr>
              </a:outerShdw>
            </a:effectLst>
          </p:spPr>
          <p:txBody>
            <a:bodyPr wrap="square" lIns="0" tIns="0" rIns="0" bIns="0" numCol="1" anchor="ctr">
              <a:noAutofit/>
            </a:bodyPr>
            <a:lstStyle/>
            <a:p>
              <a:pPr defTabSz="1219200">
                <a:defRPr>
                  <a:latin typeface="Arial"/>
                  <a:ea typeface="Arial"/>
                  <a:cs typeface="Arial"/>
                  <a:sym typeface="Arial"/>
                </a:defRPr>
              </a:pPr>
              <a:endParaRPr/>
            </a:p>
          </p:txBody>
        </p:sp>
        <p:pic>
          <p:nvPicPr>
            <p:cNvPr id="3234" name="Google Shape;417;p53" descr="Google Shape;417;p53"/>
            <p:cNvPicPr>
              <a:picLocks noChangeAspect="1"/>
            </p:cNvPicPr>
            <p:nvPr/>
          </p:nvPicPr>
          <p:blipFill>
            <a:blip r:embed="rId3" cstate="screen">
              <a:extLst>
                <a:ext uri="{28A0092B-C50C-407E-A947-70E740481C1C}">
                  <a14:useLocalDpi xmlns:a14="http://schemas.microsoft.com/office/drawing/2010/main"/>
                </a:ext>
              </a:extLst>
            </a:blip>
            <a:srcRect t="5254"/>
            <a:stretch>
              <a:fillRect/>
            </a:stretch>
          </p:blipFill>
          <p:spPr>
            <a:xfrm>
              <a:off x="167107" y="152656"/>
              <a:ext cx="4353024" cy="4601886"/>
            </a:xfrm>
            <a:prstGeom prst="rect">
              <a:avLst/>
            </a:prstGeom>
            <a:ln w="12700" cap="flat">
              <a:noFill/>
              <a:miter lim="400000"/>
            </a:ln>
            <a:effectLst/>
          </p:spPr>
        </p:pic>
      </p:grpSp>
      <p:sp>
        <p:nvSpPr>
          <p:cNvPr id="3236" name="Google Shape;418;p53"/>
          <p:cNvSpPr/>
          <p:nvPr/>
        </p:nvSpPr>
        <p:spPr>
          <a:xfrm rot="10800000" flipH="1">
            <a:off x="-1" y="-1"/>
            <a:ext cx="12152802" cy="1186401"/>
          </a:xfrm>
          <a:prstGeom prst="rect">
            <a:avLst/>
          </a:prstGeom>
          <a:solidFill>
            <a:srgbClr val="3D85C6"/>
          </a:solidFill>
          <a:ln w="12700">
            <a:miter lim="400000"/>
          </a:ln>
        </p:spPr>
        <p:txBody>
          <a:bodyPr lIns="0" tIns="0" rIns="0" bIns="0" anchor="ctr"/>
          <a:lstStyle/>
          <a:p>
            <a:pPr defTabSz="1219200">
              <a:defRPr>
                <a:latin typeface="Arial"/>
                <a:ea typeface="Arial"/>
                <a:cs typeface="Arial"/>
                <a:sym typeface="Arial"/>
              </a:defRPr>
            </a:pPr>
            <a:endParaRPr/>
          </a:p>
        </p:txBody>
      </p:sp>
      <p:sp>
        <p:nvSpPr>
          <p:cNvPr id="3237" name="Google Shape;419;p53"/>
          <p:cNvSpPr txBox="1">
            <a:spLocks noGrp="1"/>
          </p:cNvSpPr>
          <p:nvPr>
            <p:ph type="title"/>
          </p:nvPr>
        </p:nvSpPr>
        <p:spPr>
          <a:xfrm>
            <a:off x="-19601" y="558366"/>
            <a:ext cx="12192001" cy="937601"/>
          </a:xfrm>
          <a:prstGeom prst="rect">
            <a:avLst/>
          </a:prstGeom>
        </p:spPr>
        <p:txBody>
          <a:bodyPr lIns="0" tIns="0" rIns="0" bIns="0"/>
          <a:lstStyle>
            <a:lvl1pPr algn="ctr" defTabSz="1097279">
              <a:defRPr sz="3239">
                <a:solidFill>
                  <a:srgbClr val="CFE2F3"/>
                </a:solidFill>
              </a:defRPr>
            </a:lvl1pPr>
          </a:lstStyle>
          <a:p>
            <a:r>
              <a:t>Conversational scaffolding</a:t>
            </a:r>
          </a:p>
        </p:txBody>
      </p:sp>
      <p:sp>
        <p:nvSpPr>
          <p:cNvPr id="3238" name="Google Shape;420;p53"/>
          <p:cNvSpPr txBox="1"/>
          <p:nvPr/>
        </p:nvSpPr>
        <p:spPr>
          <a:xfrm>
            <a:off x="2353199" y="6317200"/>
            <a:ext cx="8043136" cy="594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defRPr sz="1200" i="1">
                <a:solidFill>
                  <a:srgbClr val="0B5394"/>
                </a:solidFill>
                <a:latin typeface="Arial"/>
                <a:ea typeface="Arial"/>
                <a:cs typeface="Arial"/>
                <a:sym typeface="Arial"/>
              </a:defRPr>
            </a:pPr>
            <a:r>
              <a:t>Conversational Scaffolding: An Analogy-Based Approach to Response Prioritization in Open-Domain Dialogs</a:t>
            </a:r>
          </a:p>
          <a:p>
            <a:pPr algn="ctr" defTabSz="1219200">
              <a:defRPr sz="1200">
                <a:solidFill>
                  <a:srgbClr val="0B5394"/>
                </a:solidFill>
                <a:latin typeface="Arial"/>
                <a:ea typeface="Arial"/>
                <a:cs typeface="Arial"/>
                <a:sym typeface="Arial"/>
              </a:defRPr>
            </a:pPr>
            <a:r>
              <a:t>by Nancy Fulda, Will Myers, Tyler Etchart and David Wingate, in ICAART 2020.</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2" name="Closing Thoughts"/>
          <p:cNvSpPr txBox="1">
            <a:spLocks noGrp="1"/>
          </p:cNvSpPr>
          <p:nvPr>
            <p:ph type="title"/>
          </p:nvPr>
        </p:nvSpPr>
        <p:spPr>
          <a:xfrm>
            <a:off x="609599" y="5446467"/>
            <a:ext cx="10972801" cy="710801"/>
          </a:xfrm>
          <a:prstGeom prst="rect">
            <a:avLst/>
          </a:prstGeom>
        </p:spPr>
        <p:txBody>
          <a:bodyPr/>
          <a:lstStyle>
            <a:lvl1pPr algn="ctr" defTabSz="999744">
              <a:defRPr sz="3525" b="1">
                <a:latin typeface="+mj-lt"/>
                <a:ea typeface="+mj-ea"/>
                <a:cs typeface="+mj-cs"/>
                <a:sym typeface="Helvetica"/>
              </a:defRPr>
            </a:lvl1pPr>
          </a:lstStyle>
          <a:p>
            <a:r>
              <a:t>Closing Thoughts</a:t>
            </a:r>
          </a:p>
        </p:txBody>
      </p:sp>
      <p:grpSp>
        <p:nvGrpSpPr>
          <p:cNvPr id="3246" name="Group 8"/>
          <p:cNvGrpSpPr/>
          <p:nvPr/>
        </p:nvGrpSpPr>
        <p:grpSpPr>
          <a:xfrm>
            <a:off x="4171808" y="765809"/>
            <a:ext cx="4638017" cy="4179132"/>
            <a:chOff x="0" y="0"/>
            <a:chExt cx="4638015" cy="4179130"/>
          </a:xfrm>
        </p:grpSpPr>
        <p:pic>
          <p:nvPicPr>
            <p:cNvPr id="3243" name="Picture 4" descr="Picture 4"/>
            <p:cNvPicPr>
              <a:picLocks noChangeAspect="1"/>
            </p:cNvPicPr>
            <p:nvPr/>
          </p:nvPicPr>
          <p:blipFill>
            <a:blip r:embed="rId2"/>
            <a:stretch>
              <a:fillRect/>
            </a:stretch>
          </p:blipFill>
          <p:spPr>
            <a:xfrm>
              <a:off x="0" y="809873"/>
              <a:ext cx="2929162" cy="3369259"/>
            </a:xfrm>
            <a:prstGeom prst="rect">
              <a:avLst/>
            </a:prstGeom>
            <a:ln w="12700" cap="flat">
              <a:noFill/>
              <a:miter lim="400000"/>
            </a:ln>
            <a:effectLst/>
          </p:spPr>
        </p:pic>
        <p:pic>
          <p:nvPicPr>
            <p:cNvPr id="3244" name="Picture 6" descr="Picture 6"/>
            <p:cNvPicPr>
              <a:picLocks noChangeAspect="1"/>
            </p:cNvPicPr>
            <p:nvPr/>
          </p:nvPicPr>
          <p:blipFill>
            <a:blip r:embed="rId3"/>
            <a:stretch>
              <a:fillRect/>
            </a:stretch>
          </p:blipFill>
          <p:spPr>
            <a:xfrm rot="846519">
              <a:off x="2090527" y="245814"/>
              <a:ext cx="2301675" cy="2301675"/>
            </a:xfrm>
            <a:prstGeom prst="rect">
              <a:avLst/>
            </a:prstGeom>
            <a:ln w="12700" cap="flat">
              <a:noFill/>
              <a:miter lim="400000"/>
            </a:ln>
            <a:effectLst/>
          </p:spPr>
        </p:pic>
        <p:sp>
          <p:nvSpPr>
            <p:cNvPr id="3245" name="TextBox 7"/>
            <p:cNvSpPr txBox="1"/>
            <p:nvPr/>
          </p:nvSpPr>
          <p:spPr>
            <a:xfrm>
              <a:off x="2726687" y="418966"/>
              <a:ext cx="1711235" cy="1094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4800" b="1">
                  <a:latin typeface="Aharoni"/>
                  <a:ea typeface="Aharoni"/>
                  <a:cs typeface="Aharoni"/>
                  <a:sym typeface="Aharoni"/>
                </a:defRPr>
              </a:pPr>
              <a:r>
                <a:t>?</a:t>
              </a:r>
              <a:r>
                <a:rPr sz="6600"/>
                <a:t>?</a:t>
              </a:r>
              <a:r>
                <a:t>?</a:t>
              </a:r>
            </a:p>
          </p:txBody>
        </p:sp>
      </p:gr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8" name="Thanks!"/>
          <p:cNvSpPr txBox="1">
            <a:spLocks noGrp="1"/>
          </p:cNvSpPr>
          <p:nvPr>
            <p:ph type="title"/>
          </p:nvPr>
        </p:nvSpPr>
        <p:spPr>
          <a:xfrm>
            <a:off x="609599" y="2456379"/>
            <a:ext cx="10972801" cy="710801"/>
          </a:xfrm>
          <a:prstGeom prst="rect">
            <a:avLst/>
          </a:prstGeom>
        </p:spPr>
        <p:txBody>
          <a:bodyPr/>
          <a:lstStyle>
            <a:lvl1pPr algn="ctr" defTabSz="999744">
              <a:defRPr sz="3525"/>
            </a:lvl1pPr>
          </a:lstStyle>
          <a:p>
            <a:r>
              <a:t>Thanks!</a:t>
            </a:r>
          </a:p>
        </p:txBody>
      </p:sp>
      <p:pic>
        <p:nvPicPr>
          <p:cNvPr id="3249" name="adobe_stock_purchase_dragon_img.png" descr="adobe_stock_purchase_dragon_img.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27322" y="4426604"/>
            <a:ext cx="1737356" cy="1440338"/>
          </a:xfrm>
          <a:prstGeom prst="rect">
            <a:avLst/>
          </a:prstGeom>
          <a:ln w="12700">
            <a:miter lim="400000"/>
          </a:ln>
        </p:spPr>
      </p:pic>
      <p:sp>
        <p:nvSpPr>
          <p:cNvPr id="3250" name="Google Shape;523;p66"/>
          <p:cNvSpPr txBox="1"/>
          <p:nvPr/>
        </p:nvSpPr>
        <p:spPr>
          <a:xfrm>
            <a:off x="-84401" y="5874888"/>
            <a:ext cx="12360802" cy="91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pPr algn="ctr" defTabSz="1219200">
              <a:defRPr sz="2400">
                <a:solidFill>
                  <a:srgbClr val="595959"/>
                </a:solidFill>
                <a:latin typeface="+mn-lt"/>
                <a:ea typeface="+mn-ea"/>
                <a:cs typeface="+mn-cs"/>
                <a:sym typeface="Calibri"/>
              </a:defRPr>
            </a:pPr>
            <a:r>
              <a:t>N</a:t>
            </a:r>
            <a:r>
              <a:rPr sz="2000"/>
              <a:t>ANCY</a:t>
            </a:r>
            <a:r>
              <a:t> F</a:t>
            </a:r>
            <a:r>
              <a:rPr sz="2000"/>
              <a:t>ULDA</a:t>
            </a:r>
          </a:p>
          <a:p>
            <a:pPr algn="ctr" defTabSz="1219200">
              <a:defRPr sz="2800">
                <a:solidFill>
                  <a:srgbClr val="595959"/>
                </a:solidFill>
                <a:latin typeface="+mn-lt"/>
                <a:ea typeface="+mn-ea"/>
                <a:cs typeface="+mn-cs"/>
                <a:sym typeface="Calibri"/>
              </a:defRPr>
            </a:pPr>
            <a:r>
              <a:t>BYU </a:t>
            </a:r>
            <a:r>
              <a:rPr sz="2400"/>
              <a:t>DRAGN</a:t>
            </a:r>
            <a:r>
              <a:t> Labs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4" name="Google Shape;496;p63" descr="Google Shape;496;p63"/>
          <p:cNvPicPr>
            <a:picLocks noChangeAspect="1"/>
          </p:cNvPicPr>
          <p:nvPr/>
        </p:nvPicPr>
        <p:blipFill>
          <a:blip r:embed="rId2"/>
          <a:stretch>
            <a:fillRect/>
          </a:stretch>
        </p:blipFill>
        <p:spPr>
          <a:xfrm>
            <a:off x="2939695" y="1403762"/>
            <a:ext cx="6312603" cy="4050468"/>
          </a:xfrm>
          <a:prstGeom prst="rect">
            <a:avLst/>
          </a:prstGeom>
          <a:ln w="12700">
            <a:miter lim="400000"/>
          </a:ln>
          <a:effectLst>
            <a:outerShdw blurRad="355600" rotWithShape="0">
              <a:srgbClr val="000000">
                <a:alpha val="75000"/>
              </a:srgbClr>
            </a:outerShdw>
            <a:reflection stA="20307" endPos="40000" dir="5400000" sy="-100000" algn="bl" rotWithShape="0"/>
          </a:effectLst>
        </p:spPr>
      </p:pic>
      <p:sp>
        <p:nvSpPr>
          <p:cNvPr id="1955" name="Google Shape;498;p63"/>
          <p:cNvSpPr txBox="1"/>
          <p:nvPr/>
        </p:nvSpPr>
        <p:spPr>
          <a:xfrm>
            <a:off x="5984466" y="5407814"/>
            <a:ext cx="3372802" cy="3793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r" defTabSz="1219200">
              <a:defRPr sz="1000">
                <a:solidFill>
                  <a:srgbClr val="3D85C6"/>
                </a:solidFill>
                <a:latin typeface="Arial"/>
                <a:ea typeface="Arial"/>
                <a:cs typeface="Arial"/>
                <a:sym typeface="Arial"/>
              </a:defRPr>
            </a:lvl1pPr>
          </a:lstStyle>
          <a:p>
            <a:r>
              <a:t>Photo: Tatiana Bobkova</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7" name="Google Shape;503;p64" descr="Google Shape;503;p64"/>
          <p:cNvPicPr>
            <a:picLocks noChangeAspect="1"/>
          </p:cNvPicPr>
          <p:nvPr/>
        </p:nvPicPr>
        <p:blipFill>
          <a:blip r:embed="rId3"/>
          <a:stretch>
            <a:fillRect/>
          </a:stretch>
        </p:blipFill>
        <p:spPr>
          <a:xfrm>
            <a:off x="10799" y="-1173483"/>
            <a:ext cx="12192001" cy="9204961"/>
          </a:xfrm>
          <a:prstGeom prst="rect">
            <a:avLst/>
          </a:prstGeom>
          <a:ln w="12700">
            <a:miter lim="400000"/>
          </a:ln>
        </p:spPr>
      </p:pic>
      <p:sp>
        <p:nvSpPr>
          <p:cNvPr id="1958" name="Google Shape;504;p64"/>
          <p:cNvSpPr txBox="1"/>
          <p:nvPr/>
        </p:nvSpPr>
        <p:spPr>
          <a:xfrm>
            <a:off x="4760433" y="6481185"/>
            <a:ext cx="2850001" cy="38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ctr" defTabSz="1219200">
              <a:defRPr sz="1000">
                <a:solidFill>
                  <a:srgbClr val="FFFFFF"/>
                </a:solidFill>
                <a:latin typeface="+mn-lt"/>
                <a:ea typeface="+mn-ea"/>
                <a:cs typeface="+mn-cs"/>
                <a:sym typeface="Calibri"/>
              </a:defRPr>
            </a:lvl1pPr>
          </a:lstStyle>
          <a:p>
            <a:r>
              <a:t>Trinity College Library</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2" name="Shape 97" descr="Shape 9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05969" y="1352998"/>
            <a:ext cx="4110968" cy="4199067"/>
          </a:xfrm>
          <a:prstGeom prst="rect">
            <a:avLst/>
          </a:prstGeom>
          <a:ln w="12700">
            <a:miter lim="400000"/>
          </a:ln>
        </p:spPr>
      </p:pic>
      <p:sp>
        <p:nvSpPr>
          <p:cNvPr id="1963" name="Shape 96"/>
          <p:cNvSpPr txBox="1">
            <a:spLocks noGrp="1"/>
          </p:cNvSpPr>
          <p:nvPr>
            <p:ph type="body" sz="quarter" idx="1"/>
          </p:nvPr>
        </p:nvSpPr>
        <p:spPr>
          <a:xfrm>
            <a:off x="708537" y="1489249"/>
            <a:ext cx="6189283" cy="1444402"/>
          </a:xfrm>
          <a:prstGeom prst="rect">
            <a:avLst/>
          </a:prstGeom>
        </p:spPr>
        <p:txBody>
          <a:bodyPr/>
          <a:lstStyle>
            <a:lvl1pPr>
              <a:buSzTx/>
              <a:buNone/>
              <a:defRPr b="1">
                <a:solidFill>
                  <a:srgbClr val="323232"/>
                </a:solidFill>
              </a:defRPr>
            </a:lvl1pPr>
          </a:lstStyle>
          <a:p>
            <a:r>
              <a:t>Online text corpora contain implicit common sense knowledge</a:t>
            </a:r>
          </a:p>
        </p:txBody>
      </p:sp>
      <p:sp>
        <p:nvSpPr>
          <p:cNvPr id="1964" name="Shape 96"/>
          <p:cNvSpPr txBox="1"/>
          <p:nvPr/>
        </p:nvSpPr>
        <p:spPr>
          <a:xfrm>
            <a:off x="708537" y="2933650"/>
            <a:ext cx="6189283" cy="1707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lnSpc>
                <a:spcPct val="115000"/>
              </a:lnSpc>
              <a:spcBef>
                <a:spcPts val="2100"/>
              </a:spcBef>
              <a:defRPr>
                <a:solidFill>
                  <a:srgbClr val="323232"/>
                </a:solidFill>
                <a:latin typeface="Open Sans"/>
                <a:ea typeface="Open Sans"/>
                <a:cs typeface="Open Sans"/>
                <a:sym typeface="Open Sans"/>
              </a:defRPr>
            </a:pPr>
            <a:r>
              <a:t>This knowledge:</a:t>
            </a:r>
            <a:endParaRPr sz="2400">
              <a:solidFill>
                <a:srgbClr val="695D46"/>
              </a:solidFill>
            </a:endParaRPr>
          </a:p>
          <a:p>
            <a:pPr defTabSz="1219200">
              <a:lnSpc>
                <a:spcPct val="115000"/>
              </a:lnSpc>
              <a:spcBef>
                <a:spcPts val="2100"/>
              </a:spcBef>
              <a:defRPr>
                <a:solidFill>
                  <a:srgbClr val="323232"/>
                </a:solidFill>
                <a:latin typeface="Open Sans"/>
                <a:ea typeface="Open Sans"/>
                <a:cs typeface="Open Sans"/>
                <a:sym typeface="Open Sans"/>
              </a:defRPr>
            </a:pPr>
            <a:r>
              <a:t>(a) Requires no explicit maintenance</a:t>
            </a:r>
            <a:endParaRPr sz="2400">
              <a:solidFill>
                <a:srgbClr val="695D46"/>
              </a:solidFill>
            </a:endParaRPr>
          </a:p>
          <a:p>
            <a:pPr defTabSz="1219200">
              <a:lnSpc>
                <a:spcPct val="115000"/>
              </a:lnSpc>
              <a:spcBef>
                <a:spcPts val="2100"/>
              </a:spcBef>
              <a:defRPr>
                <a:solidFill>
                  <a:srgbClr val="323232"/>
                </a:solidFill>
                <a:latin typeface="Open Sans"/>
                <a:ea typeface="Open Sans"/>
                <a:cs typeface="Open Sans"/>
                <a:sym typeface="Open Sans"/>
              </a:defRPr>
            </a:pPr>
            <a:r>
              <a:t>(b) Includes unintuitive but relevant 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4"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68" name="Word embeddings"/>
          <p:cNvSpPr txBox="1">
            <a:spLocks noGrp="1"/>
          </p:cNvSpPr>
          <p:nvPr>
            <p:ph type="title" idx="4294967295"/>
          </p:nvPr>
        </p:nvSpPr>
        <p:spPr>
          <a:xfrm>
            <a:off x="1200766" y="955976"/>
            <a:ext cx="5991048" cy="637862"/>
          </a:xfrm>
          <a:prstGeom prst="rect">
            <a:avLst/>
          </a:prstGeom>
        </p:spPr>
        <p:txBody>
          <a:bodyPr lIns="64283" tIns="64283" rIns="64283" bIns="64283"/>
          <a:lstStyle>
            <a:lvl1pPr defTabSz="642937">
              <a:defRPr sz="3200" b="1">
                <a:solidFill>
                  <a:srgbClr val="EF6C00"/>
                </a:solidFill>
                <a:latin typeface="PT Sans Narrow"/>
                <a:ea typeface="PT Sans Narrow"/>
                <a:cs typeface="PT Sans Narrow"/>
                <a:sym typeface="PT Sans Narrow"/>
              </a:defRPr>
            </a:lvl1pPr>
          </a:lstStyle>
          <a:p>
            <a:r>
              <a:t>Word embeddings</a:t>
            </a:r>
          </a:p>
        </p:txBody>
      </p:sp>
      <p:pic>
        <p:nvPicPr>
          <p:cNvPr id="1969" name="Google Shape;141;p26" descr="Google Shape;141;p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505" y="2208607"/>
            <a:ext cx="2751527" cy="2911623"/>
          </a:xfrm>
          <a:prstGeom prst="rect">
            <a:avLst/>
          </a:prstGeom>
          <a:ln w="12700">
            <a:miter lim="400000"/>
          </a:ln>
        </p:spPr>
      </p:pic>
      <p:grpSp>
        <p:nvGrpSpPr>
          <p:cNvPr id="1972" name="Group"/>
          <p:cNvGrpSpPr/>
          <p:nvPr/>
        </p:nvGrpSpPr>
        <p:grpSpPr>
          <a:xfrm>
            <a:off x="3724364" y="2437633"/>
            <a:ext cx="3604756" cy="1682537"/>
            <a:chOff x="0" y="0"/>
            <a:chExt cx="3604755" cy="1682536"/>
          </a:xfrm>
        </p:grpSpPr>
        <p:sp>
          <p:nvSpPr>
            <p:cNvPr id="1970" name="Google Shape;143;p26"/>
            <p:cNvSpPr/>
            <p:nvPr/>
          </p:nvSpPr>
          <p:spPr>
            <a:xfrm>
              <a:off x="0" y="554965"/>
              <a:ext cx="590704" cy="323015"/>
            </a:xfrm>
            <a:prstGeom prst="rightArrow">
              <a:avLst>
                <a:gd name="adj1" fmla="val 50000"/>
                <a:gd name="adj2" fmla="val 50000"/>
              </a:avLst>
            </a:prstGeom>
            <a:solidFill>
              <a:srgbClr val="B7B7B7"/>
            </a:solidFill>
            <a:ln w="3175" cap="flat">
              <a:solidFill>
                <a:srgbClr val="999999"/>
              </a:solidFill>
              <a:prstDash val="solid"/>
              <a:round/>
            </a:ln>
            <a:effectLst/>
          </p:spPr>
          <p:txBody>
            <a:bodyPr wrap="square" lIns="0" tIns="0" rIns="0" bIns="0" numCol="1" anchor="ctr">
              <a:noAutofit/>
            </a:bodyPr>
            <a:lstStyle/>
            <a:p>
              <a:pPr defTabSz="642937">
                <a:defRPr sz="900">
                  <a:latin typeface="Arial"/>
                  <a:ea typeface="Arial"/>
                  <a:cs typeface="Arial"/>
                  <a:sym typeface="Arial"/>
                </a:defRPr>
              </a:pPr>
              <a:endParaRPr/>
            </a:p>
          </p:txBody>
        </p:sp>
        <p:pic>
          <p:nvPicPr>
            <p:cNvPr id="1971" name="Google Shape;147;p26" descr="Google Shape;147;p26"/>
            <p:cNvPicPr>
              <a:picLocks noChangeAspect="1"/>
            </p:cNvPicPr>
            <p:nvPr/>
          </p:nvPicPr>
          <p:blipFill>
            <a:blip r:embed="rId3"/>
            <a:stretch>
              <a:fillRect/>
            </a:stretch>
          </p:blipFill>
          <p:spPr>
            <a:xfrm>
              <a:off x="919845" y="0"/>
              <a:ext cx="2684911" cy="1682537"/>
            </a:xfrm>
            <a:prstGeom prst="rect">
              <a:avLst/>
            </a:prstGeom>
            <a:ln w="12700" cap="flat">
              <a:noFill/>
              <a:miter lim="400000"/>
            </a:ln>
            <a:effectLst/>
          </p:spPr>
        </p:pic>
      </p:grpSp>
      <p:grpSp>
        <p:nvGrpSpPr>
          <p:cNvPr id="1978" name="Group"/>
          <p:cNvGrpSpPr/>
          <p:nvPr/>
        </p:nvGrpSpPr>
        <p:grpSpPr>
          <a:xfrm>
            <a:off x="7548385" y="2216840"/>
            <a:ext cx="3931047" cy="3222984"/>
            <a:chOff x="0" y="21182"/>
            <a:chExt cx="3931045" cy="3222983"/>
          </a:xfrm>
        </p:grpSpPr>
        <p:sp>
          <p:nvSpPr>
            <p:cNvPr id="1973" name="Google Shape;144;p26"/>
            <p:cNvSpPr/>
            <p:nvPr/>
          </p:nvSpPr>
          <p:spPr>
            <a:xfrm>
              <a:off x="0" y="811239"/>
              <a:ext cx="510060" cy="311336"/>
            </a:xfrm>
            <a:prstGeom prst="rightArrow">
              <a:avLst>
                <a:gd name="adj1" fmla="val 50000"/>
                <a:gd name="adj2" fmla="val 50000"/>
              </a:avLst>
            </a:prstGeom>
            <a:solidFill>
              <a:srgbClr val="B7B7B7"/>
            </a:solidFill>
            <a:ln w="3175" cap="flat">
              <a:solidFill>
                <a:srgbClr val="999999"/>
              </a:solidFill>
              <a:prstDash val="solid"/>
              <a:round/>
            </a:ln>
            <a:effectLst/>
          </p:spPr>
          <p:txBody>
            <a:bodyPr wrap="square" lIns="0" tIns="0" rIns="0" bIns="0" numCol="1" anchor="ctr">
              <a:noAutofit/>
            </a:bodyPr>
            <a:lstStyle/>
            <a:p>
              <a:pPr defTabSz="642937">
                <a:defRPr sz="900">
                  <a:latin typeface="Arial"/>
                  <a:ea typeface="Arial"/>
                  <a:cs typeface="Arial"/>
                  <a:sym typeface="Arial"/>
                </a:defRPr>
              </a:pPr>
              <a:endParaRPr/>
            </a:p>
          </p:txBody>
        </p:sp>
        <p:grpSp>
          <p:nvGrpSpPr>
            <p:cNvPr id="1977" name="Group"/>
            <p:cNvGrpSpPr/>
            <p:nvPr/>
          </p:nvGrpSpPr>
          <p:grpSpPr>
            <a:xfrm>
              <a:off x="201351" y="21182"/>
              <a:ext cx="3729694" cy="3222983"/>
              <a:chOff x="0" y="21182"/>
              <a:chExt cx="3729693" cy="3222981"/>
            </a:xfrm>
          </p:grpSpPr>
          <p:graphicFrame>
            <p:nvGraphicFramePr>
              <p:cNvPr id="1974" name="Google Shape;142;p26"/>
              <p:cNvGraphicFramePr/>
              <p:nvPr/>
            </p:nvGraphicFramePr>
            <p:xfrm>
              <a:off x="564956" y="21182"/>
              <a:ext cx="2856062" cy="2942128"/>
            </p:xfrm>
            <a:graphic>
              <a:graphicData uri="http://schemas.openxmlformats.org/drawingml/2006/table">
                <a:tbl>
                  <a:tblPr>
                    <a:tableStyleId>{4C3C2611-4C71-4FC5-86AE-919BDF0F9419}</a:tableStyleId>
                  </a:tblPr>
                  <a:tblGrid>
                    <a:gridCol w="714016">
                      <a:extLst>
                        <a:ext uri="{9D8B030D-6E8A-4147-A177-3AD203B41FA5}">
                          <a16:colId xmlns:a16="http://schemas.microsoft.com/office/drawing/2014/main" val="20000"/>
                        </a:ext>
                      </a:extLst>
                    </a:gridCol>
                    <a:gridCol w="714016">
                      <a:extLst>
                        <a:ext uri="{9D8B030D-6E8A-4147-A177-3AD203B41FA5}">
                          <a16:colId xmlns:a16="http://schemas.microsoft.com/office/drawing/2014/main" val="20001"/>
                        </a:ext>
                      </a:extLst>
                    </a:gridCol>
                    <a:gridCol w="714016">
                      <a:extLst>
                        <a:ext uri="{9D8B030D-6E8A-4147-A177-3AD203B41FA5}">
                          <a16:colId xmlns:a16="http://schemas.microsoft.com/office/drawing/2014/main" val="20002"/>
                        </a:ext>
                      </a:extLst>
                    </a:gridCol>
                    <a:gridCol w="714016">
                      <a:extLst>
                        <a:ext uri="{9D8B030D-6E8A-4147-A177-3AD203B41FA5}">
                          <a16:colId xmlns:a16="http://schemas.microsoft.com/office/drawing/2014/main" val="20003"/>
                        </a:ext>
                      </a:extLst>
                    </a:gridCol>
                  </a:tblGrid>
                  <a:tr h="369595">
                    <a:tc>
                      <a:txBody>
                        <a:bodyPr/>
                        <a:lstStyle/>
                        <a:p>
                          <a:pPr algn="ctr" defTabSz="642937">
                            <a:lnSpc>
                              <a:spcPct val="115000"/>
                            </a:lnSpc>
                          </a:pPr>
                          <a:r>
                            <a:rPr sz="1400" b="1">
                              <a:solidFill>
                                <a:srgbClr val="515151"/>
                              </a:solidFill>
                              <a:latin typeface="Arial"/>
                              <a:ea typeface="Arial"/>
                              <a:cs typeface="Arial"/>
                              <a:sym typeface="Arial"/>
                            </a:rPr>
                            <a:t>cat</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ctr" defTabSz="642937">
                            <a:lnSpc>
                              <a:spcPct val="115000"/>
                            </a:lnSpc>
                          </a:pPr>
                          <a:r>
                            <a:rPr sz="1400" b="1">
                              <a:solidFill>
                                <a:srgbClr val="515151"/>
                              </a:solidFill>
                              <a:latin typeface="Arial"/>
                              <a:ea typeface="Arial"/>
                              <a:cs typeface="Arial"/>
                              <a:sym typeface="Arial"/>
                            </a:rPr>
                            <a:t>chair</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ctr" defTabSz="642937">
                            <a:lnSpc>
                              <a:spcPct val="115000"/>
                            </a:lnSpc>
                          </a:pPr>
                          <a:r>
                            <a:rPr sz="1400" b="1">
                              <a:solidFill>
                                <a:srgbClr val="515151"/>
                              </a:solidFill>
                              <a:latin typeface="Arial"/>
                              <a:ea typeface="Arial"/>
                              <a:cs typeface="Arial"/>
                              <a:sym typeface="Arial"/>
                            </a:rPr>
                            <a:t>door</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algn="ctr" defTabSz="642937">
                            <a:lnSpc>
                              <a:spcPct val="115000"/>
                            </a:lnSpc>
                          </a:pPr>
                          <a:r>
                            <a:rPr sz="1400" b="1">
                              <a:solidFill>
                                <a:srgbClr val="515151"/>
                              </a:solidFill>
                              <a:latin typeface="Arial"/>
                              <a:ea typeface="Arial"/>
                              <a:cs typeface="Arial"/>
                              <a:sym typeface="Arial"/>
                            </a:rPr>
                            <a:t>pants</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extLst>
                      <a:ext uri="{0D108BD9-81ED-4DB2-BD59-A6C34878D82A}">
                        <a16:rowId xmlns:a16="http://schemas.microsoft.com/office/drawing/2014/main" val="10000"/>
                      </a:ext>
                    </a:extLst>
                  </a:tr>
                  <a:tr h="369595">
                    <a:tc>
                      <a:txBody>
                        <a:bodyPr/>
                        <a:lstStyle/>
                        <a:p>
                          <a:pPr defTabSz="642937">
                            <a:lnSpc>
                              <a:spcPct val="115000"/>
                            </a:lnSpc>
                          </a:pPr>
                          <a:r>
                            <a:rPr sz="1400">
                              <a:solidFill>
                                <a:srgbClr val="666666"/>
                              </a:solidFill>
                              <a:latin typeface="Arial"/>
                              <a:ea typeface="Arial"/>
                              <a:cs typeface="Arial"/>
                              <a:sym typeface="Arial"/>
                            </a:rPr>
                            <a:t>-0.021</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 0.137</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-0.211</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-0.004</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extLst>
                      <a:ext uri="{0D108BD9-81ED-4DB2-BD59-A6C34878D82A}">
                        <a16:rowId xmlns:a16="http://schemas.microsoft.com/office/drawing/2014/main" val="10001"/>
                      </a:ext>
                    </a:extLst>
                  </a:tr>
                  <a:tr h="369595">
                    <a:tc>
                      <a:txBody>
                        <a:bodyPr/>
                        <a:lstStyle/>
                        <a:p>
                          <a:pPr defTabSz="642937">
                            <a:lnSpc>
                              <a:spcPct val="115000"/>
                            </a:lnSpc>
                          </a:pPr>
                          <a:r>
                            <a:rPr sz="1400">
                              <a:solidFill>
                                <a:srgbClr val="666666"/>
                              </a:solidFill>
                              <a:latin typeface="Arial"/>
                              <a:ea typeface="Arial"/>
                              <a:cs typeface="Arial"/>
                              <a:sym typeface="Arial"/>
                            </a:rPr>
                            <a:t> 0.184</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 0.915</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-0.002</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 0.102</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extLst>
                      <a:ext uri="{0D108BD9-81ED-4DB2-BD59-A6C34878D82A}">
                        <a16:rowId xmlns:a16="http://schemas.microsoft.com/office/drawing/2014/main" val="10002"/>
                      </a:ext>
                    </a:extLst>
                  </a:tr>
                  <a:tr h="369595">
                    <a:tc>
                      <a:txBody>
                        <a:bodyPr/>
                        <a:lstStyle/>
                        <a:p>
                          <a:pPr defTabSz="642937">
                            <a:lnSpc>
                              <a:spcPct val="115000"/>
                            </a:lnSpc>
                          </a:pPr>
                          <a:r>
                            <a:rPr sz="1400">
                              <a:solidFill>
                                <a:srgbClr val="666666"/>
                              </a:solidFill>
                              <a:latin typeface="Arial"/>
                              <a:ea typeface="Arial"/>
                              <a:cs typeface="Arial"/>
                              <a:sym typeface="Arial"/>
                            </a:rPr>
                            <a:t> 0.164</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 0.033</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 0.039</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-0.016</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extLst>
                      <a:ext uri="{0D108BD9-81ED-4DB2-BD59-A6C34878D82A}">
                        <a16:rowId xmlns:a16="http://schemas.microsoft.com/office/drawing/2014/main" val="10003"/>
                      </a:ext>
                    </a:extLst>
                  </a:tr>
                  <a:tr h="369595">
                    <a:tc>
                      <a:txBody>
                        <a:bodyPr/>
                        <a:lstStyle/>
                        <a:p>
                          <a:pPr defTabSz="642937">
                            <a:lnSpc>
                              <a:spcPct val="115000"/>
                            </a:lnSpc>
                          </a:pPr>
                          <a:r>
                            <a:rPr sz="1400">
                              <a:solidFill>
                                <a:srgbClr val="666666"/>
                              </a:solidFill>
                              <a:latin typeface="Arial"/>
                              <a:ea typeface="Arial"/>
                              <a:cs typeface="Arial"/>
                              <a:sym typeface="Arial"/>
                            </a:rPr>
                            <a:t>-0.060</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-0.162</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 0.043</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pPr>
                          <a:r>
                            <a:rPr sz="1400">
                              <a:solidFill>
                                <a:srgbClr val="666666"/>
                              </a:solidFill>
                              <a:latin typeface="Arial"/>
                              <a:ea typeface="Arial"/>
                              <a:cs typeface="Arial"/>
                              <a:sym typeface="Arial"/>
                            </a:rPr>
                            <a:t>-0.083</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extLst>
                      <a:ext uri="{0D108BD9-81ED-4DB2-BD59-A6C34878D82A}">
                        <a16:rowId xmlns:a16="http://schemas.microsoft.com/office/drawing/2014/main" val="10004"/>
                      </a:ext>
                    </a:extLst>
                  </a:tr>
                  <a:tr h="905516">
                    <a:tc>
                      <a:txBody>
                        <a:bodyPr/>
                        <a:lstStyle/>
                        <a:p>
                          <a:pPr defTabSz="642937">
                            <a:lnSpc>
                              <a:spcPct val="115000"/>
                            </a:lnSpc>
                            <a:defRPr sz="1400">
                              <a:solidFill>
                                <a:srgbClr val="666666"/>
                              </a:solidFill>
                              <a:latin typeface="Arial"/>
                              <a:ea typeface="Arial"/>
                              <a:cs typeface="Arial"/>
                              <a:sym typeface="Arial"/>
                            </a:defRPr>
                          </a:pPr>
                          <a:r>
                            <a:t> 0.017</a:t>
                          </a:r>
                        </a:p>
                        <a:p>
                          <a:pPr defTabSz="642937">
                            <a:lnSpc>
                              <a:spcPct val="115000"/>
                            </a:lnSpc>
                            <a:defRPr sz="1400">
                              <a:latin typeface="Arial"/>
                              <a:ea typeface="Arial"/>
                              <a:cs typeface="Arial"/>
                              <a:sym typeface="Arial"/>
                            </a:defRPr>
                          </a:pPr>
                          <a:endParaRPr>
                            <a:solidFill>
                              <a:srgbClr val="666666"/>
                            </a:solidFill>
                          </a:endParaRPr>
                        </a:p>
                        <a:p>
                          <a:pPr defTabSz="642937">
                            <a:lnSpc>
                              <a:spcPct val="115000"/>
                            </a:lnSpc>
                            <a:defRPr sz="1400">
                              <a:solidFill>
                                <a:srgbClr val="666666"/>
                              </a:solidFill>
                              <a:latin typeface="Arial"/>
                              <a:ea typeface="Arial"/>
                              <a:cs typeface="Arial"/>
                              <a:sym typeface="Arial"/>
                            </a:defRPr>
                          </a:pPr>
                          <a:r>
                            <a:t> 0.056</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defRPr sz="1400">
                              <a:solidFill>
                                <a:srgbClr val="666666"/>
                              </a:solidFill>
                              <a:latin typeface="Arial"/>
                              <a:ea typeface="Arial"/>
                              <a:cs typeface="Arial"/>
                              <a:sym typeface="Arial"/>
                            </a:defRPr>
                          </a:pPr>
                          <a:r>
                            <a:t> 0.158</a:t>
                          </a:r>
                        </a:p>
                        <a:p>
                          <a:pPr defTabSz="642937">
                            <a:lnSpc>
                              <a:spcPct val="115000"/>
                            </a:lnSpc>
                            <a:defRPr sz="1400">
                              <a:latin typeface="Arial"/>
                              <a:ea typeface="Arial"/>
                              <a:cs typeface="Arial"/>
                              <a:sym typeface="Arial"/>
                            </a:defRPr>
                          </a:pPr>
                          <a:endParaRPr>
                            <a:solidFill>
                              <a:srgbClr val="666666"/>
                            </a:solidFill>
                          </a:endParaRPr>
                        </a:p>
                        <a:p>
                          <a:pPr defTabSz="642937">
                            <a:lnSpc>
                              <a:spcPct val="115000"/>
                            </a:lnSpc>
                            <a:defRPr sz="1400">
                              <a:solidFill>
                                <a:srgbClr val="666666"/>
                              </a:solidFill>
                              <a:latin typeface="Arial"/>
                              <a:ea typeface="Arial"/>
                              <a:cs typeface="Arial"/>
                              <a:sym typeface="Arial"/>
                            </a:defRPr>
                          </a:pPr>
                          <a:r>
                            <a:t>-0.011</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defRPr sz="1400">
                              <a:solidFill>
                                <a:srgbClr val="666666"/>
                              </a:solidFill>
                              <a:latin typeface="Arial"/>
                              <a:ea typeface="Arial"/>
                              <a:cs typeface="Arial"/>
                              <a:sym typeface="Arial"/>
                            </a:defRPr>
                          </a:pPr>
                          <a:r>
                            <a:t>-0.036</a:t>
                          </a:r>
                        </a:p>
                        <a:p>
                          <a:pPr defTabSz="642937">
                            <a:lnSpc>
                              <a:spcPct val="115000"/>
                            </a:lnSpc>
                            <a:defRPr sz="1400">
                              <a:latin typeface="Arial"/>
                              <a:ea typeface="Arial"/>
                              <a:cs typeface="Arial"/>
                              <a:sym typeface="Arial"/>
                            </a:defRPr>
                          </a:pPr>
                          <a:endParaRPr>
                            <a:solidFill>
                              <a:srgbClr val="666666"/>
                            </a:solidFill>
                          </a:endParaRPr>
                        </a:p>
                        <a:p>
                          <a:pPr defTabSz="642937">
                            <a:lnSpc>
                              <a:spcPct val="115000"/>
                            </a:lnSpc>
                            <a:defRPr sz="1400">
                              <a:solidFill>
                                <a:srgbClr val="666666"/>
                              </a:solidFill>
                              <a:latin typeface="Arial"/>
                              <a:ea typeface="Arial"/>
                              <a:cs typeface="Arial"/>
                              <a:sym typeface="Arial"/>
                            </a:defRPr>
                          </a:pPr>
                          <a:r>
                            <a:t>-0.981</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tc>
                      <a:txBody>
                        <a:bodyPr/>
                        <a:lstStyle/>
                        <a:p>
                          <a:pPr defTabSz="642937">
                            <a:lnSpc>
                              <a:spcPct val="115000"/>
                            </a:lnSpc>
                            <a:defRPr sz="1400">
                              <a:solidFill>
                                <a:srgbClr val="666666"/>
                              </a:solidFill>
                              <a:latin typeface="Arial"/>
                              <a:ea typeface="Arial"/>
                              <a:cs typeface="Arial"/>
                              <a:sym typeface="Arial"/>
                            </a:defRPr>
                          </a:pPr>
                          <a:r>
                            <a:t>-0.155</a:t>
                          </a:r>
                        </a:p>
                        <a:p>
                          <a:pPr defTabSz="642937">
                            <a:lnSpc>
                              <a:spcPct val="115000"/>
                            </a:lnSpc>
                            <a:defRPr sz="1400">
                              <a:latin typeface="Arial"/>
                              <a:ea typeface="Arial"/>
                              <a:cs typeface="Arial"/>
                              <a:sym typeface="Arial"/>
                            </a:defRPr>
                          </a:pPr>
                          <a:endParaRPr>
                            <a:solidFill>
                              <a:srgbClr val="666666"/>
                            </a:solidFill>
                          </a:endParaRPr>
                        </a:p>
                        <a:p>
                          <a:pPr defTabSz="642937">
                            <a:lnSpc>
                              <a:spcPct val="115000"/>
                            </a:lnSpc>
                            <a:defRPr sz="1400">
                              <a:solidFill>
                                <a:srgbClr val="666666"/>
                              </a:solidFill>
                              <a:latin typeface="Arial"/>
                              <a:ea typeface="Arial"/>
                              <a:cs typeface="Arial"/>
                              <a:sym typeface="Arial"/>
                            </a:defRPr>
                          </a:pPr>
                          <a:r>
                            <a:t> 0.113</a:t>
                          </a:r>
                        </a:p>
                      </a:txBody>
                      <a:tcPr marL="91425" marR="91425" marT="91425" marB="91425" horzOverflow="overflow">
                        <a:lnL w="3175">
                          <a:solidFill>
                            <a:srgbClr val="000000"/>
                          </a:solidFill>
                        </a:lnL>
                        <a:lnR w="3175">
                          <a:solidFill>
                            <a:srgbClr val="000000"/>
                          </a:solidFill>
                        </a:lnR>
                        <a:lnT w="3175">
                          <a:solidFill>
                            <a:srgbClr val="000000"/>
                          </a:solidFill>
                        </a:lnT>
                        <a:lnB w="3175">
                          <a:solidFill>
                            <a:srgbClr val="000000"/>
                          </a:solidFill>
                        </a:lnB>
                        <a:noFill/>
                      </a:tcPr>
                    </a:tc>
                    <a:extLst>
                      <a:ext uri="{0D108BD9-81ED-4DB2-BD59-A6C34878D82A}">
                        <a16:rowId xmlns:a16="http://schemas.microsoft.com/office/drawing/2014/main" val="10005"/>
                      </a:ext>
                    </a:extLst>
                  </a:tr>
                </a:tbl>
              </a:graphicData>
            </a:graphic>
          </p:graphicFrame>
          <p:sp>
            <p:nvSpPr>
              <p:cNvPr id="1975" name="Rectangle"/>
              <p:cNvSpPr/>
              <p:nvPr/>
            </p:nvSpPr>
            <p:spPr>
              <a:xfrm>
                <a:off x="0" y="2185021"/>
                <a:ext cx="3729693" cy="1059142"/>
              </a:xfrm>
              <a:prstGeom prst="rect">
                <a:avLst/>
              </a:prstGeom>
              <a:solidFill>
                <a:srgbClr val="FFFFFF"/>
              </a:solid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1976" name="Line"/>
              <p:cNvSpPr/>
              <p:nvPr/>
            </p:nvSpPr>
            <p:spPr>
              <a:xfrm>
                <a:off x="561435" y="2194095"/>
                <a:ext cx="2845844" cy="1"/>
              </a:xfrm>
              <a:prstGeom prst="line">
                <a:avLst/>
              </a:prstGeom>
              <a:noFill/>
              <a:ln w="3175" cap="flat">
                <a:solidFill>
                  <a:srgbClr val="565F5F"/>
                </a:solidFill>
                <a:prstDash val="solid"/>
                <a:miter lim="400000"/>
              </a:ln>
              <a:effectLst/>
            </p:spPr>
            <p:txBody>
              <a:bodyPr wrap="square" lIns="35718" tIns="35718" rIns="35718" bIns="35718" numCol="1" anchor="ctr">
                <a:noAutofit/>
              </a:bodyPr>
              <a:lstStyle/>
              <a:p>
                <a:pPr algn="ctr" defTabSz="410765">
                  <a:defRPr sz="2400">
                    <a:solidFill>
                      <a:srgbClr val="5E5E5E"/>
                    </a:solidFill>
                    <a:latin typeface="Hoefler Text"/>
                    <a:ea typeface="Hoefler Text"/>
                    <a:cs typeface="Hoefler Text"/>
                    <a:sym typeface="Hoefler Text"/>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2" nodeType="clickEffect">
                                  <p:stCondLst>
                                    <p:cond delay="0"/>
                                  </p:stCondLst>
                                  <p:iterate>
                                    <p:tmAbs val="0"/>
                                  </p:iterate>
                                  <p:childTnLst>
                                    <p:set>
                                      <p:cBhvr>
                                        <p:cTn id="10" fill="hold"/>
                                        <p:tgtEl>
                                          <p:spTgt spid="1972"/>
                                        </p:tgtEl>
                                        <p:attrNameLst>
                                          <p:attrName>style.visibility</p:attrName>
                                        </p:attrNameLst>
                                      </p:cBhvr>
                                      <p:to>
                                        <p:strVal val="visible"/>
                                      </p:to>
                                    </p:set>
                                    <p:animEffect transition="in" filter="wipe(left)">
                                      <p:cBhvr>
                                        <p:cTn id="11" dur="600"/>
                                        <p:tgtEl>
                                          <p:spTgt spid="19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1978"/>
                                        </p:tgtEl>
                                        <p:attrNameLst>
                                          <p:attrName>style.visibility</p:attrName>
                                        </p:attrNameLst>
                                      </p:cBhvr>
                                      <p:to>
                                        <p:strVal val="visible"/>
                                      </p:to>
                                    </p:set>
                                    <p:animEffect transition="in" filter="wipe(left)">
                                      <p:cBhvr>
                                        <p:cTn id="16" dur="1000"/>
                                        <p:tgtEl>
                                          <p:spTgt spid="1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9" grpId="1" animBg="1" advAuto="0"/>
      <p:bldP spid="1972" grpId="2" animBg="1" advAuto="0"/>
      <p:bldP spid="1978"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Training algorithm"/>
          <p:cNvSpPr txBox="1">
            <a:spLocks noGrp="1"/>
          </p:cNvSpPr>
          <p:nvPr>
            <p:ph type="title" idx="4294967295"/>
          </p:nvPr>
        </p:nvSpPr>
        <p:spPr>
          <a:xfrm>
            <a:off x="822393" y="407669"/>
            <a:ext cx="7916699" cy="1384802"/>
          </a:xfrm>
          <a:prstGeom prst="rect">
            <a:avLst/>
          </a:prstGeom>
        </p:spPr>
        <p:txBody>
          <a:bodyPr lIns="0" tIns="0" rIns="0" bIns="0" anchor="ctr"/>
          <a:lstStyle>
            <a:lvl1pPr defTabSz="914400">
              <a:defRPr sz="2800">
                <a:solidFill>
                  <a:srgbClr val="3F3F3F"/>
                </a:solidFill>
                <a:latin typeface="+mn-lt"/>
                <a:ea typeface="+mn-ea"/>
                <a:cs typeface="+mn-cs"/>
                <a:sym typeface="Calibri"/>
              </a:defRPr>
            </a:lvl1pPr>
          </a:lstStyle>
          <a:p>
            <a:r>
              <a:t>Training algorithm</a:t>
            </a:r>
          </a:p>
        </p:txBody>
      </p:sp>
      <p:pic>
        <p:nvPicPr>
          <p:cNvPr id="1981" name="Google Shape;611;p78" descr="Google Shape;611;p78"/>
          <p:cNvPicPr>
            <a:picLocks noChangeAspect="1"/>
          </p:cNvPicPr>
          <p:nvPr/>
        </p:nvPicPr>
        <p:blipFill>
          <a:blip r:embed="rId2"/>
          <a:stretch>
            <a:fillRect/>
          </a:stretch>
        </p:blipFill>
        <p:spPr>
          <a:xfrm>
            <a:off x="2279262" y="1096926"/>
            <a:ext cx="7633476" cy="4664148"/>
          </a:xfrm>
          <a:prstGeom prst="rect">
            <a:avLst/>
          </a:prstGeom>
          <a:ln w="12700">
            <a:miter lim="400000"/>
          </a:ln>
        </p:spPr>
      </p:pic>
      <p:sp>
        <p:nvSpPr>
          <p:cNvPr id="1982" name="Google Shape;612;p78"/>
          <p:cNvSpPr txBox="1"/>
          <p:nvPr/>
        </p:nvSpPr>
        <p:spPr>
          <a:xfrm>
            <a:off x="1980932" y="6330622"/>
            <a:ext cx="8230136" cy="367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lgn="r">
              <a:defRPr sz="1300">
                <a:solidFill>
                  <a:srgbClr val="535353"/>
                </a:solidFill>
                <a:latin typeface="Arial"/>
                <a:ea typeface="Arial"/>
                <a:cs typeface="Arial"/>
                <a:sym typeface="Arial"/>
              </a:defRPr>
            </a:lvl1pPr>
          </a:lstStyle>
          <a:p>
            <a:r>
              <a:t>image from Chris McCormick, http://mccormickml.com/2016/04/19/word2vec-tutorial-the-skip-gram-model/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1" name="Group"/>
          <p:cNvGrpSpPr/>
          <p:nvPr/>
        </p:nvGrpSpPr>
        <p:grpSpPr>
          <a:xfrm>
            <a:off x="6047964" y="4874022"/>
            <a:ext cx="5770433" cy="1018986"/>
            <a:chOff x="0" y="0"/>
            <a:chExt cx="5770431" cy="1018985"/>
          </a:xfrm>
        </p:grpSpPr>
        <p:pic>
          <p:nvPicPr>
            <p:cNvPr id="1859" name="Picture 9" descr="Picture 9"/>
            <p:cNvPicPr>
              <a:picLocks noChangeAspect="1"/>
            </p:cNvPicPr>
            <p:nvPr/>
          </p:nvPicPr>
          <p:blipFill>
            <a:blip r:embed="rId2" cstate="screen">
              <a:extLst>
                <a:ext uri="{28A0092B-C50C-407E-A947-70E740481C1C}">
                  <a14:useLocalDpi xmlns:a14="http://schemas.microsoft.com/office/drawing/2010/main"/>
                </a:ext>
              </a:extLst>
            </a:blip>
            <a:srcRect r="7812"/>
            <a:stretch>
              <a:fillRect/>
            </a:stretch>
          </p:blipFill>
          <p:spPr>
            <a:xfrm>
              <a:off x="881231" y="180284"/>
              <a:ext cx="4889201" cy="658492"/>
            </a:xfrm>
            <a:prstGeom prst="rect">
              <a:avLst/>
            </a:prstGeom>
            <a:ln w="12700" cap="flat">
              <a:noFill/>
              <a:miter lim="400000"/>
            </a:ln>
            <a:effectLst>
              <a:outerShdw blurRad="50800" dist="38100" dir="2700000" rotWithShape="0">
                <a:srgbClr val="000000">
                  <a:alpha val="40000"/>
                </a:srgbClr>
              </a:outerShdw>
              <a:reflection stA="12920" endPos="40000" dir="5400000" sy="-100000" algn="bl" rotWithShape="0"/>
            </a:effectLst>
          </p:spPr>
        </p:pic>
        <p:pic>
          <p:nvPicPr>
            <p:cNvPr id="1860" name="Picture 5" descr="Picture 5"/>
            <p:cNvPicPr>
              <a:picLocks noChangeAspect="1"/>
            </p:cNvPicPr>
            <p:nvPr/>
          </p:nvPicPr>
          <p:blipFill>
            <a:blip r:embed="rId3" cstate="screen">
              <a:alphaModFix amt="95571"/>
              <a:extLst>
                <a:ext uri="{28A0092B-C50C-407E-A947-70E740481C1C}">
                  <a14:useLocalDpi xmlns:a14="http://schemas.microsoft.com/office/drawing/2010/main"/>
                </a:ext>
              </a:extLst>
            </a:blip>
            <a:stretch>
              <a:fillRect/>
            </a:stretch>
          </p:blipFill>
          <p:spPr>
            <a:xfrm>
              <a:off x="0" y="0"/>
              <a:ext cx="1018986" cy="1018986"/>
            </a:xfrm>
            <a:prstGeom prst="rect">
              <a:avLst/>
            </a:prstGeom>
            <a:ln w="12700" cap="flat">
              <a:noFill/>
              <a:miter lim="400000"/>
            </a:ln>
            <a:effectLst>
              <a:outerShdw blurRad="355600" rotWithShape="0">
                <a:srgbClr val="000000">
                  <a:alpha val="75000"/>
                </a:srgbClr>
              </a:outerShdw>
              <a:reflection stA="9380" endPos="40000" dir="5400000" sy="-100000" algn="bl" rotWithShape="0"/>
            </a:effectLst>
          </p:spPr>
        </p:pic>
      </p:grpSp>
      <p:pic>
        <p:nvPicPr>
          <p:cNvPr id="1862" name="pv_ibc_solar_ungarn.jpg" descr="pv_ibc_solar_ungarn.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533722" y="828482"/>
            <a:ext cx="5034279" cy="1526281"/>
          </a:xfrm>
          <a:prstGeom prst="rect">
            <a:avLst/>
          </a:prstGeom>
          <a:ln w="12700">
            <a:miter lim="400000"/>
          </a:ln>
        </p:spPr>
      </p:pic>
      <p:sp>
        <p:nvSpPr>
          <p:cNvPr id="1863" name="TextBox 3"/>
          <p:cNvSpPr txBox="1"/>
          <p:nvPr/>
        </p:nvSpPr>
        <p:spPr>
          <a:xfrm>
            <a:off x="793115" y="750851"/>
            <a:ext cx="2366011"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FFFF"/>
                </a:solidFill>
              </a:defRPr>
            </a:lvl1pPr>
          </a:lstStyle>
          <a:p>
            <a:r>
              <a:t>Nancy Fulda</a:t>
            </a:r>
          </a:p>
        </p:txBody>
      </p:sp>
      <p:pic>
        <p:nvPicPr>
          <p:cNvPr id="1864" name="Picture 6" descr="Picture 6"/>
          <p:cNvPicPr>
            <a:picLocks noChangeAspect="1"/>
          </p:cNvPicPr>
          <p:nvPr/>
        </p:nvPicPr>
        <p:blipFill>
          <a:blip r:embed="rId5"/>
          <a:stretch>
            <a:fillRect/>
          </a:stretch>
        </p:blipFill>
        <p:spPr>
          <a:xfrm>
            <a:off x="6568440" y="2478010"/>
            <a:ext cx="1490789" cy="2247420"/>
          </a:xfrm>
          <a:prstGeom prst="rect">
            <a:avLst/>
          </a:prstGeom>
          <a:ln w="12700">
            <a:miter lim="400000"/>
          </a:ln>
          <a:effectLst>
            <a:outerShdw blurRad="50800" dist="38100" dir="2700000" rotWithShape="0">
              <a:srgbClr val="000000">
                <a:alpha val="40000"/>
              </a:srgbClr>
            </a:outerShdw>
          </a:effectLst>
        </p:spPr>
      </p:pic>
      <p:pic>
        <p:nvPicPr>
          <p:cNvPr id="1865" name="Picture 7" descr="Picture 7"/>
          <p:cNvPicPr>
            <a:picLocks noChangeAspect="1"/>
          </p:cNvPicPr>
          <p:nvPr/>
        </p:nvPicPr>
        <p:blipFill>
          <a:blip r:embed="rId6"/>
          <a:stretch>
            <a:fillRect/>
          </a:stretch>
        </p:blipFill>
        <p:spPr>
          <a:xfrm>
            <a:off x="10053641" y="2478011"/>
            <a:ext cx="1498280" cy="2247420"/>
          </a:xfrm>
          <a:prstGeom prst="rect">
            <a:avLst/>
          </a:prstGeom>
          <a:ln w="12700">
            <a:miter lim="400000"/>
          </a:ln>
          <a:effectLst>
            <a:outerShdw blurRad="50800" dist="38100" dir="2700000" rotWithShape="0">
              <a:srgbClr val="000000">
                <a:alpha val="40000"/>
              </a:srgbClr>
            </a:outerShdw>
          </a:effectLst>
        </p:spPr>
      </p:pic>
      <p:pic>
        <p:nvPicPr>
          <p:cNvPr id="1866" name="Picture 8" descr="Picture 8"/>
          <p:cNvPicPr>
            <a:picLocks noChangeAspect="1"/>
          </p:cNvPicPr>
          <p:nvPr/>
        </p:nvPicPr>
        <p:blipFill>
          <a:blip r:embed="rId7"/>
          <a:stretch>
            <a:fillRect/>
          </a:stretch>
        </p:blipFill>
        <p:spPr>
          <a:xfrm>
            <a:off x="8184218" y="2478010"/>
            <a:ext cx="1733213" cy="2247420"/>
          </a:xfrm>
          <a:prstGeom prst="rect">
            <a:avLst/>
          </a:prstGeom>
          <a:ln w="12700">
            <a:miter lim="400000"/>
          </a:ln>
          <a:effectLst>
            <a:outerShdw blurRad="50800" dist="38100" dir="2700000" rotWithShape="0">
              <a:srgbClr val="000000">
                <a:alpha val="40000"/>
              </a:srgbClr>
            </a:outerShdw>
          </a:effectLst>
        </p:spPr>
      </p:pic>
      <p:sp>
        <p:nvSpPr>
          <p:cNvPr id="1867" name="TextBox 3"/>
          <p:cNvSpPr txBox="1"/>
          <p:nvPr/>
        </p:nvSpPr>
        <p:spPr>
          <a:xfrm>
            <a:off x="793115" y="1157252"/>
            <a:ext cx="2366011"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solidFill>
                  <a:srgbClr val="FFFFFF"/>
                </a:solidFill>
              </a:defRPr>
            </a:lvl1pPr>
          </a:lstStyle>
          <a:p>
            <a:r>
              <a:t>MS 2004</a:t>
            </a:r>
          </a:p>
        </p:txBody>
      </p:sp>
      <p:pic>
        <p:nvPicPr>
          <p:cNvPr id="1868" name="Picture 10" descr="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3938270" y="271779"/>
            <a:ext cx="9989820" cy="6659882"/>
          </a:xfrm>
          <a:prstGeom prst="rect">
            <a:avLst/>
          </a:prstGeom>
          <a:ln w="12700">
            <a:miter lim="400000"/>
          </a:ln>
        </p:spPr>
      </p:pic>
      <p:pic>
        <p:nvPicPr>
          <p:cNvPr id="1869" name="Picture 11" descr="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62743" y="788951"/>
            <a:ext cx="2981859" cy="3975812"/>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fill="hold" grpId="2" nodeType="clickEffect">
                                  <p:stCondLst>
                                    <p:cond delay="0"/>
                                  </p:stCondLst>
                                  <p:iterate>
                                    <p:tmAbs val="0"/>
                                  </p:iterate>
                                  <p:childTnLst>
                                    <p:set>
                                      <p:cBhvr>
                                        <p:cTn id="10" fill="hold"/>
                                        <p:tgtEl>
                                          <p:spTgt spid="1864"/>
                                        </p:tgtEl>
                                        <p:attrNameLst>
                                          <p:attrName>style.visibility</p:attrName>
                                        </p:attrNameLst>
                                      </p:cBhvr>
                                      <p:to>
                                        <p:strVal val="visible"/>
                                      </p:to>
                                    </p:set>
                                    <p:animEffect transition="in" filter="dissolve">
                                      <p:cBhvr>
                                        <p:cTn id="11" dur="500"/>
                                        <p:tgtEl>
                                          <p:spTgt spid="1864"/>
                                        </p:tgtEl>
                                      </p:cBhvr>
                                    </p:animEffect>
                                  </p:childTnLst>
                                </p:cTn>
                              </p:par>
                            </p:childTnLst>
                          </p:cTn>
                        </p:par>
                        <p:par>
                          <p:cTn id="12" fill="hold">
                            <p:stCondLst>
                              <p:cond delay="500"/>
                            </p:stCondLst>
                            <p:childTnLst>
                              <p:par>
                                <p:cTn id="13" presetID="9" presetClass="entr" fill="hold" grpId="3" nodeType="afterEffect">
                                  <p:stCondLst>
                                    <p:cond delay="0"/>
                                  </p:stCondLst>
                                  <p:iterate>
                                    <p:tmAbs val="0"/>
                                  </p:iterate>
                                  <p:childTnLst>
                                    <p:set>
                                      <p:cBhvr>
                                        <p:cTn id="14" fill="hold"/>
                                        <p:tgtEl>
                                          <p:spTgt spid="1866"/>
                                        </p:tgtEl>
                                        <p:attrNameLst>
                                          <p:attrName>style.visibility</p:attrName>
                                        </p:attrNameLst>
                                      </p:cBhvr>
                                      <p:to>
                                        <p:strVal val="visible"/>
                                      </p:to>
                                    </p:set>
                                    <p:animEffect transition="in" filter="dissolve">
                                      <p:cBhvr>
                                        <p:cTn id="15" dur="500"/>
                                        <p:tgtEl>
                                          <p:spTgt spid="1866"/>
                                        </p:tgtEl>
                                      </p:cBhvr>
                                    </p:animEffect>
                                  </p:childTnLst>
                                </p:cTn>
                              </p:par>
                            </p:childTnLst>
                          </p:cTn>
                        </p:par>
                        <p:par>
                          <p:cTn id="16" fill="hold">
                            <p:stCondLst>
                              <p:cond delay="1000"/>
                            </p:stCondLst>
                            <p:childTnLst>
                              <p:par>
                                <p:cTn id="17" presetID="9" presetClass="entr" fill="hold" grpId="4" nodeType="afterEffect">
                                  <p:stCondLst>
                                    <p:cond delay="0"/>
                                  </p:stCondLst>
                                  <p:iterate>
                                    <p:tmAbs val="0"/>
                                  </p:iterate>
                                  <p:childTnLst>
                                    <p:set>
                                      <p:cBhvr>
                                        <p:cTn id="18" fill="hold"/>
                                        <p:tgtEl>
                                          <p:spTgt spid="1865"/>
                                        </p:tgtEl>
                                        <p:attrNameLst>
                                          <p:attrName>style.visibility</p:attrName>
                                        </p:attrNameLst>
                                      </p:cBhvr>
                                      <p:to>
                                        <p:strVal val="visible"/>
                                      </p:to>
                                    </p:set>
                                    <p:animEffect transition="in" filter="dissolve">
                                      <p:cBhvr>
                                        <p:cTn id="19" dur="500"/>
                                        <p:tgtEl>
                                          <p:spTgt spid="18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186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fill="hold" grpId="6" nodeType="clickEffect">
                                  <p:stCondLst>
                                    <p:cond delay="0"/>
                                  </p:stCondLst>
                                  <p:iterate>
                                    <p:tmAbs val="0"/>
                                  </p:iterate>
                                  <p:childTnLst>
                                    <p:set>
                                      <p:cBhvr>
                                        <p:cTn id="27" fill="hold"/>
                                        <p:tgtEl>
                                          <p:spTgt spid="1868"/>
                                        </p:tgtEl>
                                        <p:attrNameLst>
                                          <p:attrName>style.visibility</p:attrName>
                                        </p:attrNameLst>
                                      </p:cBhvr>
                                      <p:to>
                                        <p:strVal val="visible"/>
                                      </p:to>
                                    </p:set>
                                    <p:animEffect transition="in" filter="dissolve">
                                      <p:cBhvr>
                                        <p:cTn id="28" dur="500"/>
                                        <p:tgtEl>
                                          <p:spTgt spid="1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1" grpId="5" animBg="1" advAuto="0"/>
      <p:bldP spid="1862" grpId="1" animBg="1" advAuto="0"/>
      <p:bldP spid="1864" grpId="2" animBg="1" advAuto="0"/>
      <p:bldP spid="1865" grpId="4" animBg="1" advAuto="0"/>
      <p:bldP spid="1866" grpId="3" animBg="1" advAuto="0"/>
      <p:bldP spid="1868" grpId="6"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84" name="Google Shape;152;p27" descr="Google Shape;152;p27"/>
          <p:cNvPicPr>
            <a:picLocks noChangeAspect="1"/>
          </p:cNvPicPr>
          <p:nvPr/>
        </p:nvPicPr>
        <p:blipFill>
          <a:blip r:embed="rId2"/>
          <a:stretch>
            <a:fillRect/>
          </a:stretch>
        </p:blipFill>
        <p:spPr>
          <a:xfrm>
            <a:off x="3404816" y="1701093"/>
            <a:ext cx="5407558" cy="4035186"/>
          </a:xfrm>
          <a:prstGeom prst="rect">
            <a:avLst/>
          </a:prstGeom>
          <a:ln w="12700">
            <a:miter lim="400000"/>
          </a:ln>
        </p:spPr>
      </p:pic>
      <p:sp>
        <p:nvSpPr>
          <p:cNvPr id="1985" name="Google Shape;153;p27"/>
          <p:cNvSpPr txBox="1"/>
          <p:nvPr/>
        </p:nvSpPr>
        <p:spPr>
          <a:xfrm>
            <a:off x="3123570" y="5738452"/>
            <a:ext cx="6429376" cy="27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4283" tIns="64283" rIns="64283" bIns="64283">
            <a:spAutoFit/>
          </a:bodyPr>
          <a:lstStyle>
            <a:lvl1pPr algn="ctr" defTabSz="642937">
              <a:defRPr sz="1100">
                <a:solidFill>
                  <a:srgbClr val="979E9E"/>
                </a:solidFill>
                <a:latin typeface="Arial"/>
                <a:ea typeface="Arial"/>
                <a:cs typeface="Arial"/>
                <a:sym typeface="Arial"/>
              </a:defRPr>
            </a:lvl1pPr>
          </a:lstStyle>
          <a:p>
            <a:r>
              <a:t>Image from https://skymind.ai/wiki/word2vec</a:t>
            </a:r>
          </a:p>
        </p:txBody>
      </p:sp>
      <p:sp>
        <p:nvSpPr>
          <p:cNvPr id="1986" name="Vector Space Models"/>
          <p:cNvSpPr txBox="1">
            <a:spLocks noGrp="1"/>
          </p:cNvSpPr>
          <p:nvPr>
            <p:ph type="title" idx="4294967295"/>
          </p:nvPr>
        </p:nvSpPr>
        <p:spPr>
          <a:xfrm>
            <a:off x="2215750" y="1038272"/>
            <a:ext cx="6541343" cy="859604"/>
          </a:xfrm>
          <a:prstGeom prst="rect">
            <a:avLst/>
          </a:prstGeom>
        </p:spPr>
        <p:txBody>
          <a:bodyPr lIns="64283" tIns="64283" rIns="64283" bIns="64283"/>
          <a:lstStyle>
            <a:lvl1pPr defTabSz="642937">
              <a:defRPr sz="3200" b="1">
                <a:solidFill>
                  <a:srgbClr val="EF6C00"/>
                </a:solidFill>
                <a:latin typeface="PT Sans Narrow"/>
                <a:ea typeface="PT Sans Narrow"/>
                <a:cs typeface="PT Sans Narrow"/>
                <a:sym typeface="PT Sans Narrow"/>
              </a:defRPr>
            </a:lvl1pPr>
          </a:lstStyle>
          <a:p>
            <a:r>
              <a:t>Vector Space Models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8" name="Google Shape;160;p28"/>
          <p:cNvSpPr txBox="1"/>
          <p:nvPr/>
        </p:nvSpPr>
        <p:spPr>
          <a:xfrm>
            <a:off x="2289644" y="2407467"/>
            <a:ext cx="7906149" cy="2341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4283" tIns="64283" rIns="64283" bIns="64283">
            <a:spAutoFit/>
          </a:bodyPr>
          <a:lstStyle/>
          <a:p>
            <a:pPr marL="346075" indent="-200025" defTabSz="642937">
              <a:lnSpc>
                <a:spcPct val="115000"/>
              </a:lnSpc>
              <a:buClr>
                <a:srgbClr val="000000"/>
              </a:buClr>
              <a:buSzPts val="2200"/>
              <a:buFont typeface="Arial"/>
              <a:buChar char="●"/>
              <a:defRPr sz="2200">
                <a:latin typeface="Arial"/>
                <a:ea typeface="Arial"/>
                <a:cs typeface="Arial"/>
                <a:sym typeface="Arial"/>
              </a:defRPr>
            </a:pPr>
            <a:r>
              <a:t>Geography:		    	</a:t>
            </a:r>
            <a:r>
              <a:rPr i="1"/>
              <a:t>Rome - Italy = Beijing - China</a:t>
            </a:r>
          </a:p>
          <a:p>
            <a:pPr marL="346075" indent="-200025" defTabSz="642937">
              <a:lnSpc>
                <a:spcPct val="115000"/>
              </a:lnSpc>
              <a:buClr>
                <a:srgbClr val="000000"/>
              </a:buClr>
              <a:buSzPts val="2200"/>
              <a:buFont typeface="Arial"/>
              <a:buChar char="●"/>
              <a:defRPr sz="2200">
                <a:latin typeface="Arial"/>
                <a:ea typeface="Arial"/>
                <a:cs typeface="Arial"/>
                <a:sym typeface="Arial"/>
              </a:defRPr>
            </a:pPr>
            <a:r>
              <a:t>Gender stereotypes:  	</a:t>
            </a:r>
            <a:r>
              <a:rPr i="1"/>
              <a:t>king - man + woman = queen</a:t>
            </a:r>
          </a:p>
          <a:p>
            <a:pPr marL="346075" indent="-200025" defTabSz="642937">
              <a:lnSpc>
                <a:spcPct val="115000"/>
              </a:lnSpc>
              <a:buClr>
                <a:srgbClr val="000000"/>
              </a:buClr>
              <a:buSzPts val="2200"/>
              <a:buFont typeface="Arial"/>
              <a:buChar char="●"/>
              <a:defRPr sz="2200">
                <a:latin typeface="Arial"/>
                <a:ea typeface="Arial"/>
                <a:cs typeface="Arial"/>
                <a:sym typeface="Arial"/>
              </a:defRPr>
            </a:pPr>
            <a:r>
              <a:t>Syntax: 			</a:t>
            </a:r>
            <a:r>
              <a:rPr i="1"/>
              <a:t>running - ran + swimming = swam</a:t>
            </a:r>
          </a:p>
          <a:p>
            <a:pPr marL="346075" indent="-200025" defTabSz="642937">
              <a:lnSpc>
                <a:spcPct val="115000"/>
              </a:lnSpc>
              <a:buClr>
                <a:srgbClr val="000000"/>
              </a:buClr>
              <a:buSzPts val="2200"/>
              <a:buFont typeface="Arial"/>
              <a:buChar char="●"/>
              <a:defRPr sz="2200">
                <a:latin typeface="Arial"/>
                <a:ea typeface="Arial"/>
                <a:cs typeface="Arial"/>
                <a:sym typeface="Arial"/>
              </a:defRPr>
            </a:pPr>
            <a:r>
              <a:t>Geopolitics: 			</a:t>
            </a:r>
            <a:r>
              <a:rPr i="1"/>
              <a:t>Iraq - violence = Jordan</a:t>
            </a:r>
          </a:p>
          <a:p>
            <a:pPr marL="346075" indent="-200025" defTabSz="642937">
              <a:lnSpc>
                <a:spcPct val="115000"/>
              </a:lnSpc>
              <a:buClr>
                <a:srgbClr val="000000"/>
              </a:buClr>
              <a:buSzPts val="2200"/>
              <a:buFont typeface="Arial"/>
              <a:buChar char="●"/>
              <a:defRPr sz="2200">
                <a:latin typeface="Arial"/>
                <a:ea typeface="Arial"/>
                <a:cs typeface="Arial"/>
                <a:sym typeface="Arial"/>
              </a:defRPr>
            </a:pPr>
            <a:r>
              <a:t>Moral code:			</a:t>
            </a:r>
            <a:r>
              <a:rPr i="1"/>
              <a:t>human - animal = ethics</a:t>
            </a:r>
          </a:p>
          <a:p>
            <a:pPr marL="346075" indent="-200025" defTabSz="642937">
              <a:lnSpc>
                <a:spcPct val="115000"/>
              </a:lnSpc>
              <a:buClr>
                <a:srgbClr val="000000"/>
              </a:buClr>
              <a:buSzPts val="2200"/>
              <a:buFont typeface="Arial"/>
              <a:buChar char="●"/>
              <a:defRPr sz="2200">
                <a:latin typeface="Arial"/>
                <a:ea typeface="Arial"/>
                <a:cs typeface="Arial"/>
                <a:sym typeface="Arial"/>
              </a:defRPr>
            </a:pPr>
            <a:r>
              <a:t>Distinction:			</a:t>
            </a:r>
            <a:r>
              <a:rPr i="1"/>
              <a:t>library - books = hall</a:t>
            </a:r>
          </a:p>
        </p:txBody>
      </p:sp>
      <p:sp>
        <p:nvSpPr>
          <p:cNvPr id="1989" name="Vector Space Models"/>
          <p:cNvSpPr txBox="1">
            <a:spLocks noGrp="1"/>
          </p:cNvSpPr>
          <p:nvPr>
            <p:ph type="title" idx="4294967295"/>
          </p:nvPr>
        </p:nvSpPr>
        <p:spPr>
          <a:xfrm>
            <a:off x="2215750" y="1038272"/>
            <a:ext cx="6541343" cy="859604"/>
          </a:xfrm>
          <a:prstGeom prst="rect">
            <a:avLst/>
          </a:prstGeom>
        </p:spPr>
        <p:txBody>
          <a:bodyPr lIns="64283" tIns="64283" rIns="64283" bIns="64283"/>
          <a:lstStyle>
            <a:lvl1pPr defTabSz="642937">
              <a:defRPr sz="3200" b="1">
                <a:solidFill>
                  <a:srgbClr val="EF6C00"/>
                </a:solidFill>
                <a:latin typeface="PT Sans Narrow"/>
                <a:ea typeface="PT Sans Narrow"/>
                <a:cs typeface="PT Sans Narrow"/>
                <a:sym typeface="PT Sans Narrow"/>
              </a:defRPr>
            </a:lvl1pPr>
          </a:lstStyle>
          <a:p>
            <a:r>
              <a:t>Vector Space Models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8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8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8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98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9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8"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1" name="Screen Shot 2020-02-03 at 1.40.15 PM.png" descr="Screen Shot 2020-02-03 at 1.40.1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878" y="332053"/>
            <a:ext cx="5996590" cy="6193894"/>
          </a:xfrm>
          <a:prstGeom prst="rect">
            <a:avLst/>
          </a:prstGeom>
          <a:ln w="12700">
            <a:miter lim="400000"/>
          </a:ln>
        </p:spPr>
      </p:pic>
      <p:sp>
        <p:nvSpPr>
          <p:cNvPr id="1992" name="http://llamasandmystegosaurus.blogspot.com/2017/05/alpha.html"/>
          <p:cNvSpPr txBox="1"/>
          <p:nvPr/>
        </p:nvSpPr>
        <p:spPr>
          <a:xfrm>
            <a:off x="6442611" y="6178803"/>
            <a:ext cx="5432244" cy="294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300">
                <a:solidFill>
                  <a:schemeClr val="accent3">
                    <a:lumOff val="-9411"/>
                  </a:schemeClr>
                </a:solidFill>
              </a:defRPr>
            </a:lvl1pPr>
          </a:lstStyle>
          <a:p>
            <a:r>
              <a:t>http://llamasandmystegosaurus.blogspot.com/2017/05/alpha.html</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4" name="Screen Shot 2020-02-03 at 1.40.15 PM.png" descr="Screen Shot 2020-02-03 at 1.40.1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878" y="332053"/>
            <a:ext cx="5996590" cy="6193894"/>
          </a:xfrm>
          <a:prstGeom prst="rect">
            <a:avLst/>
          </a:prstGeom>
          <a:ln w="12700">
            <a:miter lim="400000"/>
          </a:ln>
        </p:spPr>
      </p:pic>
      <p:sp>
        <p:nvSpPr>
          <p:cNvPr id="1995" name="1. An advent: ancient archangels architect abstract astronomy and arid asteroids.…"/>
          <p:cNvSpPr txBox="1"/>
          <p:nvPr/>
        </p:nvSpPr>
        <p:spPr>
          <a:xfrm>
            <a:off x="6546179" y="361695"/>
            <a:ext cx="5379320" cy="5958841"/>
          </a:xfrm>
          <a:prstGeom prst="rect">
            <a:avLst/>
          </a:prstGeom>
          <a:solidFill>
            <a:srgbClr val="E1D4C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latin typeface="+mj-lt"/>
                <a:ea typeface="+mj-ea"/>
                <a:cs typeface="+mj-cs"/>
                <a:sym typeface="Helvetica"/>
              </a:defRPr>
            </a:pPr>
            <a:r>
              <a:t>1. An advent: ancient archangels architect abstract astronomy and arid asteroids.  </a:t>
            </a:r>
          </a:p>
          <a:p>
            <a:pPr defTabSz="457200">
              <a:defRPr>
                <a:latin typeface="+mj-lt"/>
                <a:ea typeface="+mj-ea"/>
                <a:cs typeface="+mj-cs"/>
                <a:sym typeface="Helvetica"/>
              </a:defRPr>
            </a:pPr>
            <a:r>
              <a:t>2. All asteroids are amorphous and absent; And all asleep across aquatic anarchy. And astral angels advanced across area. </a:t>
            </a:r>
          </a:p>
          <a:p>
            <a:pPr defTabSz="457200">
              <a:defRPr>
                <a:latin typeface="+mj-lt"/>
                <a:ea typeface="+mj-ea"/>
                <a:cs typeface="+mj-cs"/>
                <a:sym typeface="Helvetica"/>
              </a:defRPr>
            </a:pPr>
            <a:r>
              <a:t>3. And Almighty asked," Appear." And all appeared aglow. </a:t>
            </a:r>
          </a:p>
          <a:p>
            <a:pPr defTabSz="457200">
              <a:defRPr>
                <a:latin typeface="+mj-lt"/>
                <a:ea typeface="+mj-ea"/>
                <a:cs typeface="+mj-cs"/>
                <a:sym typeface="Helvetica"/>
              </a:defRPr>
            </a:pPr>
            <a:r>
              <a:t>4. And Almighty approved. Aura and absence: an antagonistic arithmetic. </a:t>
            </a:r>
          </a:p>
          <a:p>
            <a:pPr defTabSz="457200">
              <a:defRPr>
                <a:latin typeface="+mj-lt"/>
                <a:ea typeface="+mj-ea"/>
                <a:cs typeface="+mj-cs"/>
                <a:sym typeface="Helvetica"/>
              </a:defRPr>
            </a:pPr>
            <a:r>
              <a:t>5. An afternoon and aurora, an aeon. </a:t>
            </a:r>
          </a:p>
          <a:p>
            <a:pPr defTabSz="457200">
              <a:defRPr>
                <a:latin typeface="+mj-lt"/>
                <a:ea typeface="+mj-ea"/>
                <a:cs typeface="+mj-cs"/>
                <a:sym typeface="Helvetica"/>
              </a:defRPr>
            </a:pPr>
            <a:r>
              <a:t>6.And atmosphere and all awash abscinded. </a:t>
            </a:r>
          </a:p>
          <a:p>
            <a:pPr defTabSz="457200">
              <a:defRPr>
                <a:latin typeface="+mj-lt"/>
                <a:ea typeface="+mj-ea"/>
                <a:cs typeface="+mj-cs"/>
                <a:sym typeface="Helvetica"/>
              </a:defRPr>
            </a:pPr>
            <a:r>
              <a:t>7. Astral air above; aquatic area abased. All as Almighty asserted. </a:t>
            </a:r>
          </a:p>
          <a:p>
            <a:pPr defTabSz="457200">
              <a:defRPr>
                <a:latin typeface="+mj-lt"/>
                <a:ea typeface="+mj-ea"/>
                <a:cs typeface="+mj-cs"/>
                <a:sym typeface="Helvetica"/>
              </a:defRPr>
            </a:pPr>
            <a:r>
              <a:t>8. Angel's abode appeared. Another afternoon, another aurora. Another aeon.</a:t>
            </a:r>
          </a:p>
          <a:p>
            <a:pPr defTabSz="457200">
              <a:defRPr>
                <a:latin typeface="+mj-lt"/>
                <a:ea typeface="+mj-ea"/>
                <a:cs typeface="+mj-cs"/>
                <a:sym typeface="Helvetica"/>
              </a:defRPr>
            </a:pPr>
            <a:r>
              <a:t>9. And Almighty authored aquatic archipelagos. Arable acreage appeared. </a:t>
            </a:r>
          </a:p>
          <a:p>
            <a:pPr defTabSz="457200">
              <a:defRPr>
                <a:latin typeface="+mj-lt"/>
                <a:ea typeface="+mj-ea"/>
                <a:cs typeface="+mj-cs"/>
                <a:sym typeface="Helvetica"/>
              </a:defRPr>
            </a:pPr>
            <a:r>
              <a:t>10. And Almighty approved. </a:t>
            </a:r>
          </a:p>
          <a:p>
            <a:pPr defTabSz="457200">
              <a:defRPr>
                <a:latin typeface="+mj-lt"/>
                <a:ea typeface="+mj-ea"/>
                <a:cs typeface="+mj-cs"/>
                <a:sym typeface="Helvetica"/>
              </a:defRPr>
            </a:pPr>
            <a:r>
              <a:t>11. Abundant agricultural affluence: azaleas, anise, amaranth. And apples and apricots, almonds and acacias, an arboreal appearance.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7" name="1. An advent: ancient archangels architect abstract astronomy and arid asteroids.…"/>
          <p:cNvSpPr txBox="1"/>
          <p:nvPr/>
        </p:nvSpPr>
        <p:spPr>
          <a:xfrm>
            <a:off x="6546179" y="361695"/>
            <a:ext cx="5379320" cy="5958841"/>
          </a:xfrm>
          <a:prstGeom prst="rect">
            <a:avLst/>
          </a:prstGeom>
          <a:solidFill>
            <a:srgbClr val="E1D4C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latin typeface="+mj-lt"/>
                <a:ea typeface="+mj-ea"/>
                <a:cs typeface="+mj-cs"/>
                <a:sym typeface="Helvetica"/>
              </a:defRPr>
            </a:pPr>
            <a:r>
              <a:t>1. An advent: ancient archangels architect abstract astronomy and arid asteroids.  </a:t>
            </a:r>
          </a:p>
          <a:p>
            <a:pPr defTabSz="457200">
              <a:defRPr>
                <a:latin typeface="+mj-lt"/>
                <a:ea typeface="+mj-ea"/>
                <a:cs typeface="+mj-cs"/>
                <a:sym typeface="Helvetica"/>
              </a:defRPr>
            </a:pPr>
            <a:r>
              <a:t>2. All asteroids are amorphous and absent; And all asleep across aquatic anarchy. And astral angels advanced across area. </a:t>
            </a:r>
          </a:p>
          <a:p>
            <a:pPr defTabSz="457200">
              <a:defRPr>
                <a:latin typeface="+mj-lt"/>
                <a:ea typeface="+mj-ea"/>
                <a:cs typeface="+mj-cs"/>
                <a:sym typeface="Helvetica"/>
              </a:defRPr>
            </a:pPr>
            <a:r>
              <a:t>3. And Almighty asked," Appear." And all appeared aglow. </a:t>
            </a:r>
          </a:p>
          <a:p>
            <a:pPr defTabSz="457200">
              <a:defRPr>
                <a:latin typeface="+mj-lt"/>
                <a:ea typeface="+mj-ea"/>
                <a:cs typeface="+mj-cs"/>
                <a:sym typeface="Helvetica"/>
              </a:defRPr>
            </a:pPr>
            <a:r>
              <a:t>4. And Almighty approved. Aura and absence: an antagonistic arithmetic. </a:t>
            </a:r>
          </a:p>
          <a:p>
            <a:pPr defTabSz="457200">
              <a:defRPr>
                <a:latin typeface="+mj-lt"/>
                <a:ea typeface="+mj-ea"/>
                <a:cs typeface="+mj-cs"/>
                <a:sym typeface="Helvetica"/>
              </a:defRPr>
            </a:pPr>
            <a:r>
              <a:t>5. An afternoon and aurora, an aeon. </a:t>
            </a:r>
          </a:p>
          <a:p>
            <a:pPr defTabSz="457200">
              <a:defRPr>
                <a:latin typeface="+mj-lt"/>
                <a:ea typeface="+mj-ea"/>
                <a:cs typeface="+mj-cs"/>
                <a:sym typeface="Helvetica"/>
              </a:defRPr>
            </a:pPr>
            <a:r>
              <a:t>6.And atmosphere and all awash abscinded. </a:t>
            </a:r>
          </a:p>
          <a:p>
            <a:pPr defTabSz="457200">
              <a:defRPr>
                <a:latin typeface="+mj-lt"/>
                <a:ea typeface="+mj-ea"/>
                <a:cs typeface="+mj-cs"/>
                <a:sym typeface="Helvetica"/>
              </a:defRPr>
            </a:pPr>
            <a:r>
              <a:t>7. Astral air above; aquatic area abased. All as Almighty asserted. </a:t>
            </a:r>
          </a:p>
          <a:p>
            <a:pPr defTabSz="457200">
              <a:defRPr>
                <a:latin typeface="+mj-lt"/>
                <a:ea typeface="+mj-ea"/>
                <a:cs typeface="+mj-cs"/>
                <a:sym typeface="Helvetica"/>
              </a:defRPr>
            </a:pPr>
            <a:r>
              <a:t>8. Angel's abode appeared. Another afternoon, another aurora. Another aeon.</a:t>
            </a:r>
          </a:p>
          <a:p>
            <a:pPr defTabSz="457200">
              <a:defRPr>
                <a:latin typeface="+mj-lt"/>
                <a:ea typeface="+mj-ea"/>
                <a:cs typeface="+mj-cs"/>
                <a:sym typeface="Helvetica"/>
              </a:defRPr>
            </a:pPr>
            <a:r>
              <a:t>9. And Almighty authored aquatic archipelagos. Arable acreage appeared. </a:t>
            </a:r>
          </a:p>
          <a:p>
            <a:pPr defTabSz="457200">
              <a:defRPr>
                <a:latin typeface="+mj-lt"/>
                <a:ea typeface="+mj-ea"/>
                <a:cs typeface="+mj-cs"/>
                <a:sym typeface="Helvetica"/>
              </a:defRPr>
            </a:pPr>
            <a:r>
              <a:t>10. And Almighty approved. </a:t>
            </a:r>
          </a:p>
          <a:p>
            <a:pPr defTabSz="457200">
              <a:defRPr>
                <a:latin typeface="+mj-lt"/>
                <a:ea typeface="+mj-ea"/>
                <a:cs typeface="+mj-cs"/>
                <a:sym typeface="Helvetica"/>
              </a:defRPr>
            </a:pPr>
            <a:r>
              <a:t>11. Abundant agricultural affluence: azaleas, anise, amaranth. And apples and apricots, almonds and acacias, an arboreal appearance.</a:t>
            </a:r>
          </a:p>
        </p:txBody>
      </p:sp>
      <p:sp>
        <p:nvSpPr>
          <p:cNvPr id="1998" name="1 In the beginning God created*the heaven and the earth.…"/>
          <p:cNvSpPr txBox="1"/>
          <p:nvPr/>
        </p:nvSpPr>
        <p:spPr>
          <a:xfrm>
            <a:off x="261766" y="260095"/>
            <a:ext cx="6062215" cy="6187441"/>
          </a:xfrm>
          <a:prstGeom prst="rect">
            <a:avLst/>
          </a:prstGeom>
          <a:solidFill>
            <a:srgbClr val="DDDDD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r>
              <a:t>1 In the beginning God created*the heaven and the earth. </a:t>
            </a:r>
          </a:p>
          <a:p>
            <a:pPr>
              <a:defRPr sz="1600"/>
            </a:pPr>
            <a:r>
              <a:t>2 And the earth was without form, and void; and darkness was upon the face of the deep. And the Spirit of God moved upon the face of the waters. </a:t>
            </a:r>
          </a:p>
          <a:p>
            <a:pPr>
              <a:defRPr sz="1600"/>
            </a:pPr>
            <a:r>
              <a:t>3 And God said, Let there be light: and there was light. </a:t>
            </a:r>
          </a:p>
          <a:p>
            <a:pPr>
              <a:defRPr sz="1600"/>
            </a:pPr>
            <a:r>
              <a:t>4 And God saw the light, that it was good: and God divided* the light from the darkness. </a:t>
            </a:r>
          </a:p>
          <a:p>
            <a:pPr>
              <a:defRPr sz="1600"/>
            </a:pPr>
            <a:r>
              <a:t>5 And God called the light Day, and the darkness he called Night. And the evening and the morning were the first day. </a:t>
            </a:r>
          </a:p>
          <a:p>
            <a:pPr>
              <a:defRPr sz="1600"/>
            </a:pPr>
            <a:r>
              <a:t>6 And God said, Let there be a firmament in the midst of the waters, and let it divide the waters from the waters. </a:t>
            </a:r>
          </a:p>
          <a:p>
            <a:pPr>
              <a:defRPr sz="1600"/>
            </a:pPr>
            <a:r>
              <a:t>7 And God made the firmament, and divided the waters which were under the firmament from the waters which were above the firmament: and it was so. </a:t>
            </a:r>
          </a:p>
          <a:p>
            <a:pPr>
              <a:defRPr sz="1600"/>
            </a:pPr>
            <a:r>
              <a:t>8 And God called the firmament Heaven. And the evening and the morning were the second day. </a:t>
            </a:r>
          </a:p>
          <a:p>
            <a:pPr>
              <a:defRPr sz="1600"/>
            </a:pPr>
            <a:r>
              <a:t>9 And God said, Let the waters under the heaven be gathered together unto one place, and let the dry land appear: and it was so. </a:t>
            </a:r>
          </a:p>
          <a:p>
            <a:pPr>
              <a:defRPr sz="1600"/>
            </a:pPr>
            <a:r>
              <a:t>10 And God called the dry land Earth; and the gathering together of the waters called he Seas: and God saw that it was good. 11 And God said, Let the earth bring forth grass, the herb yielding seed, and the fruit tree yielding fruit after his kind, whose seed is in itself, upon the earth: and it was so.</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0" name="Screen Shot 2020-02-03 at 1.52.35 PM.png" descr="Screen Shot 2020-02-03 at 1.52.35 PM.png"/>
          <p:cNvPicPr>
            <a:picLocks noChangeAspect="1"/>
          </p:cNvPicPr>
          <p:nvPr/>
        </p:nvPicPr>
        <p:blipFill>
          <a:blip r:embed="rId2"/>
          <a:stretch>
            <a:fillRect/>
          </a:stretch>
        </p:blipFill>
        <p:spPr>
          <a:xfrm>
            <a:off x="1226353" y="1340696"/>
            <a:ext cx="9739294" cy="3970756"/>
          </a:xfrm>
          <a:prstGeom prst="rect">
            <a:avLst/>
          </a:prstGeom>
          <a:ln w="12700">
            <a:miter lim="400000"/>
          </a:ln>
          <a:effectLst>
            <a:outerShdw blurRad="355600" rotWithShape="0">
              <a:srgbClr val="000000">
                <a:alpha val="75000"/>
              </a:srgbClr>
            </a:outerShdw>
          </a:effec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Shape 113"/>
          <p:cNvSpPr txBox="1">
            <a:spLocks noGrp="1"/>
          </p:cNvSpPr>
          <p:nvPr>
            <p:ph type="title"/>
          </p:nvPr>
        </p:nvSpPr>
        <p:spPr>
          <a:xfrm>
            <a:off x="415599" y="593366"/>
            <a:ext cx="11360802" cy="943201"/>
          </a:xfrm>
          <a:prstGeom prst="rect">
            <a:avLst/>
          </a:prstGeom>
        </p:spPr>
        <p:txBody>
          <a:bodyPr/>
          <a:lstStyle>
            <a:lvl1pPr defTabSz="1170431">
              <a:defRPr sz="4608"/>
            </a:lvl1pPr>
          </a:lstStyle>
          <a:p>
            <a:r>
              <a:t>Word vectors</a:t>
            </a:r>
          </a:p>
        </p:txBody>
      </p:sp>
      <p:pic>
        <p:nvPicPr>
          <p:cNvPr id="2003" name="Shape 114" descr="Shape 114"/>
          <p:cNvPicPr>
            <a:picLocks noChangeAspect="1"/>
          </p:cNvPicPr>
          <p:nvPr/>
        </p:nvPicPr>
        <p:blipFill>
          <a:blip r:embed="rId3"/>
          <a:stretch>
            <a:fillRect/>
          </a:stretch>
        </p:blipFill>
        <p:spPr>
          <a:xfrm>
            <a:off x="3784775" y="-54187"/>
            <a:ext cx="8407223" cy="6773468"/>
          </a:xfrm>
          <a:prstGeom prst="rect">
            <a:avLst/>
          </a:prstGeom>
          <a:ln w="12700">
            <a:miter lim="400000"/>
          </a:ln>
        </p:spPr>
      </p:pic>
      <p:sp>
        <p:nvSpPr>
          <p:cNvPr id="2004" name="TextBox 1"/>
          <p:cNvSpPr txBox="1"/>
          <p:nvPr/>
        </p:nvSpPr>
        <p:spPr>
          <a:xfrm>
            <a:off x="7565813" y="6308910"/>
            <a:ext cx="2018454" cy="343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1600">
                <a:latin typeface="Arial"/>
                <a:ea typeface="Arial"/>
                <a:cs typeface="Arial"/>
                <a:sym typeface="Arial"/>
              </a:defRPr>
            </a:lvl1pPr>
          </a:lstStyle>
          <a:p>
            <a:r>
              <a:t>PCA Reduction</a:t>
            </a:r>
          </a:p>
        </p:txBody>
      </p:sp>
      <p:sp>
        <p:nvSpPr>
          <p:cNvPr id="2005" name="TextBox 4"/>
          <p:cNvSpPr txBox="1"/>
          <p:nvPr/>
        </p:nvSpPr>
        <p:spPr>
          <a:xfrm>
            <a:off x="476559" y="1536566"/>
            <a:ext cx="3327451" cy="98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2000">
                <a:solidFill>
                  <a:srgbClr val="695D46"/>
                </a:solidFill>
                <a:latin typeface="Arial"/>
                <a:ea typeface="Arial"/>
                <a:cs typeface="Arial"/>
                <a:sym typeface="Arial"/>
              </a:defRPr>
            </a:lvl1pPr>
          </a:lstStyle>
          <a:p>
            <a:r>
              <a:t>We know the structure is present, but how do we access it?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0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5"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 name="Shape 119"/>
          <p:cNvSpPr txBox="1">
            <a:spLocks noGrp="1"/>
          </p:cNvSpPr>
          <p:nvPr>
            <p:ph type="title"/>
          </p:nvPr>
        </p:nvSpPr>
        <p:spPr>
          <a:xfrm>
            <a:off x="415599" y="593366"/>
            <a:ext cx="11360802" cy="943201"/>
          </a:xfrm>
          <a:prstGeom prst="rect">
            <a:avLst/>
          </a:prstGeom>
        </p:spPr>
        <p:txBody>
          <a:bodyPr/>
          <a:lstStyle>
            <a:lvl1pPr defTabSz="1170431">
              <a:defRPr sz="4608"/>
            </a:lvl1pPr>
          </a:lstStyle>
          <a:p>
            <a:r>
              <a:t>Word vectors</a:t>
            </a:r>
          </a:p>
        </p:txBody>
      </p:sp>
      <p:pic>
        <p:nvPicPr>
          <p:cNvPr id="2010" name="Shape 120" descr="Shape 120"/>
          <p:cNvPicPr>
            <a:picLocks noChangeAspect="1"/>
          </p:cNvPicPr>
          <p:nvPr/>
        </p:nvPicPr>
        <p:blipFill>
          <a:blip r:embed="rId3"/>
          <a:stretch>
            <a:fillRect/>
          </a:stretch>
        </p:blipFill>
        <p:spPr>
          <a:xfrm>
            <a:off x="3791231" y="-1"/>
            <a:ext cx="8400768" cy="675000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4" name="Shape 95"/>
          <p:cNvSpPr txBox="1">
            <a:spLocks noGrp="1"/>
          </p:cNvSpPr>
          <p:nvPr>
            <p:ph type="title"/>
          </p:nvPr>
        </p:nvSpPr>
        <p:spPr>
          <a:xfrm>
            <a:off x="415599" y="593365"/>
            <a:ext cx="11360802" cy="922685"/>
          </a:xfrm>
          <a:prstGeom prst="rect">
            <a:avLst/>
          </a:prstGeom>
        </p:spPr>
        <p:txBody>
          <a:bodyPr/>
          <a:lstStyle>
            <a:lvl1pPr algn="ctr" defTabSz="1170431">
              <a:defRPr sz="4608"/>
            </a:lvl1pPr>
          </a:lstStyle>
          <a:p>
            <a:r>
              <a:t>Word embeddings as a knowledge base</a:t>
            </a:r>
          </a:p>
        </p:txBody>
      </p:sp>
      <p:sp>
        <p:nvSpPr>
          <p:cNvPr id="2015" name="Shape 96"/>
          <p:cNvSpPr txBox="1"/>
          <p:nvPr/>
        </p:nvSpPr>
        <p:spPr>
          <a:xfrm>
            <a:off x="3081626" y="2124546"/>
            <a:ext cx="6028744" cy="1306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lnSpc>
                <a:spcPct val="115000"/>
              </a:lnSpc>
              <a:spcBef>
                <a:spcPts val="2100"/>
              </a:spcBef>
              <a:defRPr sz="2400">
                <a:solidFill>
                  <a:srgbClr val="695D46"/>
                </a:solidFill>
                <a:latin typeface="Open Sans"/>
                <a:ea typeface="Open Sans"/>
                <a:cs typeface="Open Sans"/>
                <a:sym typeface="Open Sans"/>
              </a:defRPr>
            </a:pPr>
            <a:r>
              <a:t>sun::yellow as grass::???</a:t>
            </a:r>
          </a:p>
          <a:p>
            <a:pPr algn="ctr" defTabSz="1219200">
              <a:lnSpc>
                <a:spcPct val="115000"/>
              </a:lnSpc>
              <a:spcBef>
                <a:spcPts val="2100"/>
              </a:spcBef>
              <a:defRPr sz="2400">
                <a:solidFill>
                  <a:srgbClr val="695D46"/>
                </a:solidFill>
                <a:latin typeface="Open Sans"/>
                <a:ea typeface="Open Sans"/>
                <a:cs typeface="Open Sans"/>
                <a:sym typeface="Open Sans"/>
              </a:defRPr>
            </a:pPr>
            <a:r>
              <a:t>“grass is green”</a:t>
            </a:r>
          </a:p>
        </p:txBody>
      </p:sp>
      <p:sp>
        <p:nvSpPr>
          <p:cNvPr id="2016" name="Shape 96"/>
          <p:cNvSpPr txBox="1"/>
          <p:nvPr/>
        </p:nvSpPr>
        <p:spPr>
          <a:xfrm>
            <a:off x="-1" y="4194621"/>
            <a:ext cx="12192000" cy="13065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lnSpc>
                <a:spcPct val="115000"/>
              </a:lnSpc>
              <a:spcBef>
                <a:spcPts val="2100"/>
              </a:spcBef>
              <a:defRPr sz="2400" b="1">
                <a:solidFill>
                  <a:srgbClr val="695D46"/>
                </a:solidFill>
                <a:latin typeface="Open Sans"/>
                <a:ea typeface="Open Sans"/>
                <a:cs typeface="Open Sans"/>
                <a:sym typeface="Open Sans"/>
              </a:defRPr>
            </a:pPr>
            <a:r>
              <a:t>Analogy -&gt; query </a:t>
            </a:r>
          </a:p>
          <a:p>
            <a:pPr algn="ctr" defTabSz="1219200">
              <a:lnSpc>
                <a:spcPct val="115000"/>
              </a:lnSpc>
              <a:spcBef>
                <a:spcPts val="2100"/>
              </a:spcBef>
              <a:defRPr sz="2400" b="1">
                <a:solidFill>
                  <a:srgbClr val="695D46"/>
                </a:solidFill>
                <a:latin typeface="Open Sans"/>
                <a:ea typeface="Open Sans"/>
                <a:cs typeface="Open Sans"/>
                <a:sym typeface="Open Sans"/>
              </a:defRPr>
            </a:pPr>
            <a:r>
              <a:t>Set of embeddings -&gt; database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0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2016">
                                            <p:bg/>
                                          </p:spTgt>
                                        </p:tgtEl>
                                        <p:attrNameLst>
                                          <p:attrName>style.visibility</p:attrName>
                                        </p:attrNameLst>
                                      </p:cBhvr>
                                      <p:to>
                                        <p:strVal val="visible"/>
                                      </p:to>
                                    </p:set>
                                  </p:childTnLst>
                                </p:cTn>
                              </p:par>
                              <p:par>
                                <p:cTn id="17" presetID="1" presetClass="entr" presetSubtype="0" fill="hold" grpId="2" nodeType="withEffect">
                                  <p:stCondLst>
                                    <p:cond delay="0"/>
                                  </p:stCondLst>
                                  <p:iterate>
                                    <p:tmAbs val="0"/>
                                  </p:iterate>
                                  <p:childTnLst>
                                    <p:set>
                                      <p:cBhvr>
                                        <p:cTn id="18" fill="hold"/>
                                        <p:tgtEl>
                                          <p:spTgt spid="201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iterate>
                                    <p:tmAbs val="0"/>
                                  </p:iterate>
                                  <p:childTnLst>
                                    <p:set>
                                      <p:cBhvr>
                                        <p:cTn id="22" fill="hold"/>
                                        <p:tgtEl>
                                          <p:spTgt spid="20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5" grpId="1" build="p" bldLvl="5" animBg="1" advAuto="0"/>
      <p:bldP spid="2016" grpId="2"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0" name="A world made of words"/>
          <p:cNvSpPr txBox="1">
            <a:spLocks noGrp="1"/>
          </p:cNvSpPr>
          <p:nvPr>
            <p:ph type="title" idx="4294967295"/>
          </p:nvPr>
        </p:nvSpPr>
        <p:spPr>
          <a:xfrm>
            <a:off x="2091609" y="1255262"/>
            <a:ext cx="5991048" cy="775220"/>
          </a:xfrm>
          <a:prstGeom prst="rect">
            <a:avLst/>
          </a:prstGeom>
        </p:spPr>
        <p:txBody>
          <a:bodyPr lIns="64283" tIns="64283" rIns="64283" bIns="64283"/>
          <a:lstStyle>
            <a:lvl1pPr defTabSz="642937">
              <a:defRPr sz="4000" b="1">
                <a:solidFill>
                  <a:srgbClr val="B87D2D"/>
                </a:solidFill>
                <a:latin typeface="PT Sans Narrow"/>
                <a:ea typeface="PT Sans Narrow"/>
                <a:cs typeface="PT Sans Narrow"/>
                <a:sym typeface="PT Sans Narrow"/>
              </a:defRPr>
            </a:lvl1pPr>
          </a:lstStyle>
          <a:p>
            <a:r>
              <a:t>A world made of words</a:t>
            </a:r>
          </a:p>
        </p:txBody>
      </p:sp>
      <p:sp>
        <p:nvSpPr>
          <p:cNvPr id="2021" name="Rounded Rectangle 18"/>
          <p:cNvSpPr/>
          <p:nvPr/>
        </p:nvSpPr>
        <p:spPr>
          <a:xfrm>
            <a:off x="7243609" y="3301039"/>
            <a:ext cx="2920235" cy="603803"/>
          </a:xfrm>
          <a:prstGeom prst="roundRect">
            <a:avLst>
              <a:gd name="adj" fmla="val 16667"/>
            </a:avLst>
          </a:prstGeom>
          <a:solidFill>
            <a:srgbClr val="FFFFFF"/>
          </a:solidFill>
          <a:ln w="12700">
            <a:solidFill>
              <a:srgbClr val="EF6C00"/>
            </a:solidFill>
          </a:ln>
        </p:spPr>
        <p:txBody>
          <a:bodyPr lIns="32146" tIns="32146" rIns="32146" bIns="32146" anchor="ctr"/>
          <a:lstStyle/>
          <a:p>
            <a:pPr algn="ctr" defTabSz="642937">
              <a:defRPr>
                <a:solidFill>
                  <a:srgbClr val="A1E8D9"/>
                </a:solidFill>
                <a:latin typeface="Arial"/>
                <a:ea typeface="Arial"/>
                <a:cs typeface="Arial"/>
                <a:sym typeface="Arial"/>
              </a:defRPr>
            </a:pPr>
            <a:endParaRPr/>
          </a:p>
        </p:txBody>
      </p:sp>
      <p:pic>
        <p:nvPicPr>
          <p:cNvPr id="2022" name="Picture 5"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5469" y="2081074"/>
            <a:ext cx="4876034" cy="3255299"/>
          </a:xfrm>
          <a:prstGeom prst="rect">
            <a:avLst/>
          </a:prstGeom>
          <a:ln w="12700">
            <a:miter lim="400000"/>
          </a:ln>
        </p:spPr>
      </p:pic>
      <p:pic>
        <p:nvPicPr>
          <p:cNvPr id="2023" name="Picture 6" descr="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43810" y="2221893"/>
            <a:ext cx="3386469" cy="986752"/>
          </a:xfrm>
          <a:prstGeom prst="rect">
            <a:avLst/>
          </a:prstGeom>
          <a:ln w="12700">
            <a:miter lim="400000"/>
          </a:ln>
        </p:spPr>
      </p:pic>
      <p:sp>
        <p:nvSpPr>
          <p:cNvPr id="2024" name="Rectangle 7"/>
          <p:cNvSpPr txBox="1"/>
          <p:nvPr/>
        </p:nvSpPr>
        <p:spPr>
          <a:xfrm>
            <a:off x="2466424" y="2343546"/>
            <a:ext cx="3141240" cy="7434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642937">
              <a:defRPr sz="1600">
                <a:solidFill>
                  <a:srgbClr val="FFFFFF"/>
                </a:solidFill>
                <a:latin typeface="Arial"/>
                <a:ea typeface="Arial"/>
                <a:cs typeface="Arial"/>
                <a:sym typeface="Arial"/>
              </a:defRPr>
            </a:lvl1pPr>
          </a:lstStyle>
          <a:p>
            <a:r>
              <a:t>You find yourself on a forest path surrounded by tall trees and other vegetation.</a:t>
            </a:r>
          </a:p>
        </p:txBody>
      </p:sp>
      <p:sp>
        <p:nvSpPr>
          <p:cNvPr id="2025" name="TextBox 11"/>
          <p:cNvSpPr txBox="1"/>
          <p:nvPr/>
        </p:nvSpPr>
        <p:spPr>
          <a:xfrm>
            <a:off x="7236622" y="2292999"/>
            <a:ext cx="1679428" cy="323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642937">
              <a:defRPr b="1">
                <a:solidFill>
                  <a:srgbClr val="3C5F5E"/>
                </a:solidFill>
                <a:latin typeface="Arial"/>
                <a:ea typeface="Arial"/>
                <a:cs typeface="Arial"/>
                <a:sym typeface="Arial"/>
              </a:defRPr>
            </a:lvl1pPr>
          </a:lstStyle>
          <a:p>
            <a:r>
              <a:t>Climb trees</a:t>
            </a:r>
          </a:p>
        </p:txBody>
      </p:sp>
      <p:sp>
        <p:nvSpPr>
          <p:cNvPr id="2026" name="TextBox 14"/>
          <p:cNvSpPr txBox="1"/>
          <p:nvPr/>
        </p:nvSpPr>
        <p:spPr>
          <a:xfrm>
            <a:off x="8777579" y="2292999"/>
            <a:ext cx="1679428" cy="323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642937">
              <a:defRPr b="1">
                <a:solidFill>
                  <a:srgbClr val="3C5F5E"/>
                </a:solidFill>
                <a:latin typeface="Arial"/>
                <a:ea typeface="Arial"/>
                <a:cs typeface="Arial"/>
                <a:sym typeface="Arial"/>
              </a:defRPr>
            </a:lvl1pPr>
          </a:lstStyle>
          <a:p>
            <a:r>
              <a:t>Follow path</a:t>
            </a:r>
          </a:p>
        </p:txBody>
      </p:sp>
      <p:sp>
        <p:nvSpPr>
          <p:cNvPr id="2027" name="TextBox 15"/>
          <p:cNvSpPr txBox="1"/>
          <p:nvPr/>
        </p:nvSpPr>
        <p:spPr>
          <a:xfrm>
            <a:off x="7236622" y="2716214"/>
            <a:ext cx="1679428" cy="323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642937">
              <a:defRPr b="1">
                <a:solidFill>
                  <a:srgbClr val="94816B"/>
                </a:solidFill>
                <a:latin typeface="Arial"/>
                <a:ea typeface="Arial"/>
                <a:cs typeface="Arial"/>
                <a:sym typeface="Arial"/>
              </a:defRPr>
            </a:lvl1pPr>
          </a:lstStyle>
          <a:p>
            <a:r>
              <a:t>Eat Forest</a:t>
            </a:r>
          </a:p>
        </p:txBody>
      </p:sp>
      <p:sp>
        <p:nvSpPr>
          <p:cNvPr id="2028" name="TextBox 16"/>
          <p:cNvSpPr txBox="1"/>
          <p:nvPr/>
        </p:nvSpPr>
        <p:spPr>
          <a:xfrm>
            <a:off x="8777579" y="2716214"/>
            <a:ext cx="1679428" cy="323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642937">
              <a:defRPr b="1">
                <a:solidFill>
                  <a:srgbClr val="94816B"/>
                </a:solidFill>
                <a:latin typeface="Arial"/>
                <a:ea typeface="Arial"/>
                <a:cs typeface="Arial"/>
                <a:sym typeface="Arial"/>
              </a:defRPr>
            </a:lvl1pPr>
          </a:lstStyle>
          <a:p>
            <a:r>
              <a:t>Reboot trees</a:t>
            </a:r>
          </a:p>
        </p:txBody>
      </p:sp>
      <p:sp>
        <p:nvSpPr>
          <p:cNvPr id="2029" name="TextBox 17"/>
          <p:cNvSpPr txBox="1"/>
          <p:nvPr/>
        </p:nvSpPr>
        <p:spPr>
          <a:xfrm>
            <a:off x="7360298" y="3448953"/>
            <a:ext cx="2847028" cy="323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defTabSz="642937">
              <a:defRPr b="1">
                <a:solidFill>
                  <a:srgbClr val="EF6C00"/>
                </a:solidFill>
                <a:latin typeface="Arial"/>
                <a:ea typeface="Arial"/>
                <a:cs typeface="Arial"/>
                <a:sym typeface="Arial"/>
              </a:defRPr>
            </a:pPr>
            <a:r>
              <a:t>8.5 x 10</a:t>
            </a:r>
            <a:r>
              <a:rPr baseline="30000"/>
              <a:t>8</a:t>
            </a:r>
            <a:r>
              <a:t> distinct actions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021"/>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6" nodeType="afterEffect">
                                  <p:stCondLst>
                                    <p:cond delay="0"/>
                                  </p:stCondLst>
                                  <p:iterate>
                                    <p:tmAbs val="0"/>
                                  </p:iterate>
                                  <p:childTnLst>
                                    <p:set>
                                      <p:cBhvr>
                                        <p:cTn id="25" fill="hold"/>
                                        <p:tgtEl>
                                          <p:spTgt spid="2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1" grpId="5" animBg="1" advAuto="0"/>
      <p:bldP spid="2025" grpId="1" animBg="1" advAuto="0"/>
      <p:bldP spid="2026" grpId="2" animBg="1" advAuto="0"/>
      <p:bldP spid="2027" grpId="3" animBg="1" advAuto="0"/>
      <p:bldP spid="2028" grpId="4" animBg="1" advAuto="0"/>
      <p:bldP spid="2029" grpId="6"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1" name="Screen Shot 2020-01-01 at 4.43.58 PM.png" descr="Screen Shot 2020-01-01 at 4.43.58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17589" y="766067"/>
            <a:ext cx="7781524" cy="2359872"/>
          </a:xfrm>
          <a:prstGeom prst="rect">
            <a:avLst/>
          </a:prstGeom>
          <a:ln w="12700">
            <a:miter lim="400000"/>
          </a:ln>
          <a:effectLst>
            <a:outerShdw blurRad="355600" rotWithShape="0">
              <a:srgbClr val="000000">
                <a:alpha val="75000"/>
              </a:srgbClr>
            </a:outerShdw>
          </a:effectLst>
        </p:spPr>
      </p:pic>
      <p:pic>
        <p:nvPicPr>
          <p:cNvPr id="1872" name="alexa-prize-banner.png" descr="alexa-prize-banner.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5531" y="3379788"/>
            <a:ext cx="4953453" cy="2031690"/>
          </a:xfrm>
          <a:prstGeom prst="rect">
            <a:avLst/>
          </a:prstGeom>
          <a:ln w="12700">
            <a:miter lim="400000"/>
          </a:ln>
          <a:effectLst>
            <a:outerShdw blurRad="355600" rotWithShape="0">
              <a:srgbClr val="000000">
                <a:alpha val="75000"/>
              </a:srgbClr>
            </a:outerShdw>
            <a:reflection stA="12518" endPos="40000" dir="5400000" sy="-100000" algn="bl" rotWithShape="0"/>
          </a:effectLst>
        </p:spPr>
      </p:pic>
      <p:sp>
        <p:nvSpPr>
          <p:cNvPr id="1873" name="TextBox 3"/>
          <p:cNvSpPr txBox="1"/>
          <p:nvPr/>
        </p:nvSpPr>
        <p:spPr>
          <a:xfrm>
            <a:off x="793115" y="750851"/>
            <a:ext cx="2366011"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FFFF"/>
                </a:solidFill>
              </a:defRPr>
            </a:lvl1pPr>
          </a:lstStyle>
          <a:p>
            <a:r>
              <a:t>Nancy Fulda</a:t>
            </a:r>
          </a:p>
        </p:txBody>
      </p:sp>
      <p:sp>
        <p:nvSpPr>
          <p:cNvPr id="1874" name="TextBox 3"/>
          <p:cNvSpPr txBox="1"/>
          <p:nvPr/>
        </p:nvSpPr>
        <p:spPr>
          <a:xfrm>
            <a:off x="793115" y="1157252"/>
            <a:ext cx="2366011"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solidFill>
                  <a:srgbClr val="FFFFFF"/>
                </a:solidFill>
              </a:defRPr>
            </a:lvl1pPr>
          </a:lstStyle>
          <a:p>
            <a:r>
              <a:t>MS 2004</a:t>
            </a:r>
          </a:p>
        </p:txBody>
      </p:sp>
      <p:sp>
        <p:nvSpPr>
          <p:cNvPr id="1875" name="TextBox 3"/>
          <p:cNvSpPr txBox="1"/>
          <p:nvPr/>
        </p:nvSpPr>
        <p:spPr>
          <a:xfrm>
            <a:off x="793115" y="1500152"/>
            <a:ext cx="2366011"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solidFill>
                  <a:srgbClr val="FFFFFF"/>
                </a:solidFill>
              </a:defRPr>
            </a:lvl1pPr>
          </a:lstStyle>
          <a:p>
            <a:r>
              <a:t>PhD 2019</a:t>
            </a:r>
          </a:p>
        </p:txBody>
      </p:sp>
      <p:pic>
        <p:nvPicPr>
          <p:cNvPr id="1876" name="1708-50-14.jpg" descr="1708-50-14.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483740" y="3379633"/>
            <a:ext cx="2396573" cy="2031811"/>
          </a:xfrm>
          <a:prstGeom prst="rect">
            <a:avLst/>
          </a:prstGeom>
          <a:ln w="12700">
            <a:miter lim="400000"/>
          </a:ln>
          <a:effectLst>
            <a:outerShdw blurRad="355600" rotWithShape="0">
              <a:srgbClr val="000000">
                <a:alpha val="75000"/>
              </a:srgbClr>
            </a:outerShdw>
            <a:reflection stA="13000" endPos="40000" dir="5400000" sy="-100000" algn="bl" rotWithShape="0"/>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1875"/>
                                        </p:tgtEl>
                                        <p:attrNameLst>
                                          <p:attrName>style.visibility</p:attrName>
                                        </p:attrNameLst>
                                      </p:cBhvr>
                                      <p:to>
                                        <p:strVal val="visible"/>
                                      </p:to>
                                    </p:set>
                                    <p:anim calcmode="lin" valueType="num">
                                      <p:cBhvr>
                                        <p:cTn id="7" dur="800" fill="hold"/>
                                        <p:tgtEl>
                                          <p:spTgt spid="1875"/>
                                        </p:tgtEl>
                                        <p:attrNameLst>
                                          <p:attrName>ppt_x</p:attrName>
                                        </p:attrNameLst>
                                      </p:cBhvr>
                                      <p:tavLst>
                                        <p:tav tm="0">
                                          <p:val>
                                            <p:strVal val="#ppt_x"/>
                                          </p:val>
                                        </p:tav>
                                        <p:tav tm="100000">
                                          <p:val>
                                            <p:strVal val="#ppt_x"/>
                                          </p:val>
                                        </p:tav>
                                      </p:tavLst>
                                    </p:anim>
                                    <p:anim calcmode="lin" valueType="num">
                                      <p:cBhvr>
                                        <p:cTn id="8" dur="800" fill="hold"/>
                                        <p:tgtEl>
                                          <p:spTgt spid="187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8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1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2" grpId="3" animBg="1" advAuto="0"/>
      <p:bldP spid="1875" grpId="1" animBg="1" advAuto="0"/>
      <p:bldP spid="1876" grpId="2"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3" name="Object Selection"/>
          <p:cNvSpPr txBox="1">
            <a:spLocks noGrp="1"/>
          </p:cNvSpPr>
          <p:nvPr>
            <p:ph type="title" idx="4294967295"/>
          </p:nvPr>
        </p:nvSpPr>
        <p:spPr>
          <a:xfrm>
            <a:off x="3100476" y="1821519"/>
            <a:ext cx="5991048" cy="1115877"/>
          </a:xfrm>
          <a:prstGeom prst="rect">
            <a:avLst/>
          </a:prstGeom>
        </p:spPr>
        <p:txBody>
          <a:bodyPr lIns="64283" tIns="64283" rIns="64283" bIns="64283"/>
          <a:lstStyle>
            <a:lvl1pPr defTabSz="642937">
              <a:defRPr b="1">
                <a:solidFill>
                  <a:srgbClr val="B87D2D"/>
                </a:solidFill>
                <a:latin typeface="PT Sans Narrow"/>
                <a:ea typeface="PT Sans Narrow"/>
                <a:cs typeface="PT Sans Narrow"/>
                <a:sym typeface="PT Sans Narrow"/>
              </a:defRPr>
            </a:lvl1pPr>
          </a:lstStyle>
          <a:p>
            <a:r>
              <a:t>Object Selection</a:t>
            </a:r>
          </a:p>
        </p:txBody>
      </p:sp>
      <p:sp>
        <p:nvSpPr>
          <p:cNvPr id="2034" name="TextBox 1"/>
          <p:cNvSpPr txBox="1"/>
          <p:nvPr/>
        </p:nvSpPr>
        <p:spPr>
          <a:xfrm>
            <a:off x="4213690" y="2728323"/>
            <a:ext cx="4066900" cy="1401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defTabSz="642937">
              <a:defRPr sz="2400">
                <a:solidFill>
                  <a:srgbClr val="695D46"/>
                </a:solidFill>
                <a:latin typeface="Arial"/>
                <a:ea typeface="Arial"/>
                <a:cs typeface="Arial"/>
                <a:sym typeface="Arial"/>
              </a:defRPr>
            </a:pPr>
            <a:r>
              <a:t>An object is </a:t>
            </a:r>
            <a:r>
              <a:rPr b="1"/>
              <a:t>relevant</a:t>
            </a:r>
            <a:r>
              <a:t> if:</a:t>
            </a:r>
            <a:endParaRPr>
              <a:solidFill>
                <a:srgbClr val="000000"/>
              </a:solidFill>
            </a:endParaRPr>
          </a:p>
          <a:p>
            <a:pPr defTabSz="642937">
              <a:defRPr sz="2200">
                <a:solidFill>
                  <a:srgbClr val="695D46"/>
                </a:solidFill>
                <a:latin typeface="Arial"/>
                <a:ea typeface="Arial"/>
                <a:cs typeface="Arial"/>
                <a:sym typeface="Arial"/>
              </a:defRPr>
            </a:pPr>
            <a:endParaRPr>
              <a:solidFill>
                <a:srgbClr val="000000"/>
              </a:solidFill>
            </a:endParaRPr>
          </a:p>
          <a:p>
            <a:pPr marL="235743" indent="-235743" defTabSz="642937">
              <a:buSzPct val="100000"/>
              <a:buAutoNum type="arabicParenBoth"/>
              <a:defRPr sz="2200">
                <a:solidFill>
                  <a:srgbClr val="695D46"/>
                </a:solidFill>
                <a:latin typeface="Arial"/>
                <a:ea typeface="Arial"/>
                <a:cs typeface="Arial"/>
                <a:sym typeface="Arial"/>
              </a:defRPr>
            </a:pPr>
            <a:r>
              <a:t>  It is proximate to the agent</a:t>
            </a:r>
            <a:endParaRPr>
              <a:solidFill>
                <a:srgbClr val="000000"/>
              </a:solidFill>
            </a:endParaRPr>
          </a:p>
          <a:p>
            <a:pPr marL="235743" indent="-235743" defTabSz="642937">
              <a:buSzPct val="100000"/>
              <a:buAutoNum type="arabicParenBoth"/>
              <a:defRPr sz="2200">
                <a:solidFill>
                  <a:srgbClr val="695D46"/>
                </a:solidFill>
                <a:latin typeface="Arial"/>
                <a:ea typeface="Arial"/>
                <a:cs typeface="Arial"/>
                <a:sym typeface="Arial"/>
              </a:defRPr>
            </a:pPr>
            <a:r>
              <a:t>  It is easily manipulable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3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03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03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03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20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4" grpId="1" build="p" bldLvl="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8" name="Group"/>
          <p:cNvGrpSpPr/>
          <p:nvPr/>
        </p:nvGrpSpPr>
        <p:grpSpPr>
          <a:xfrm>
            <a:off x="7303294" y="2084513"/>
            <a:ext cx="3670417" cy="1069488"/>
            <a:chOff x="0" y="0"/>
            <a:chExt cx="3670415" cy="1069487"/>
          </a:xfrm>
        </p:grpSpPr>
        <p:pic>
          <p:nvPicPr>
            <p:cNvPr id="2036" name="Picture 8" descr="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3670416" cy="1069488"/>
            </a:xfrm>
            <a:prstGeom prst="rect">
              <a:avLst/>
            </a:prstGeom>
            <a:ln w="12700" cap="flat">
              <a:noFill/>
              <a:miter lim="400000"/>
            </a:ln>
            <a:effectLst/>
          </p:spPr>
        </p:pic>
        <p:sp>
          <p:nvSpPr>
            <p:cNvPr id="2037" name="Rectangle 9"/>
            <p:cNvSpPr txBox="1"/>
            <p:nvPr/>
          </p:nvSpPr>
          <p:spPr>
            <a:xfrm>
              <a:off x="244055" y="79186"/>
              <a:ext cx="3395271" cy="80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numCol="1" anchor="t">
              <a:noAutofit/>
            </a:bodyPr>
            <a:lstStyle/>
            <a:p>
              <a:pPr defTabSz="642937">
                <a:defRPr sz="1700">
                  <a:solidFill>
                    <a:srgbClr val="FFFFFF"/>
                  </a:solidFill>
                  <a:latin typeface="Arial"/>
                  <a:ea typeface="Arial"/>
                  <a:cs typeface="Arial"/>
                  <a:sym typeface="Arial"/>
                </a:defRPr>
              </a:pPr>
              <a:r>
                <a:t>You find yourself on a </a:t>
              </a:r>
              <a:r>
                <a:rPr>
                  <a:solidFill>
                    <a:srgbClr val="FFCC00"/>
                  </a:solidFill>
                </a:rPr>
                <a:t>forest path</a:t>
              </a:r>
              <a:r>
                <a:t> surrounded by </a:t>
              </a:r>
              <a:r>
                <a:rPr>
                  <a:solidFill>
                    <a:srgbClr val="33CC33"/>
                  </a:solidFill>
                </a:rPr>
                <a:t>tall</a:t>
              </a:r>
              <a:r>
                <a:t> </a:t>
              </a:r>
              <a:r>
                <a:rPr>
                  <a:solidFill>
                    <a:srgbClr val="FFCC00"/>
                  </a:solidFill>
                </a:rPr>
                <a:t>trees</a:t>
              </a:r>
              <a:r>
                <a:t> and </a:t>
              </a:r>
              <a:r>
                <a:rPr>
                  <a:solidFill>
                    <a:srgbClr val="33CC33"/>
                  </a:solidFill>
                </a:rPr>
                <a:t>other</a:t>
              </a:r>
              <a:r>
                <a:t> </a:t>
              </a:r>
              <a:r>
                <a:rPr>
                  <a:solidFill>
                    <a:srgbClr val="FFCC00"/>
                  </a:solidFill>
                </a:rPr>
                <a:t>vegetation</a:t>
              </a:r>
              <a:r>
                <a:t>.</a:t>
              </a:r>
            </a:p>
          </p:txBody>
        </p:sp>
      </p:grpSp>
      <p:sp>
        <p:nvSpPr>
          <p:cNvPr id="2039" name="TextBox 10"/>
          <p:cNvSpPr txBox="1"/>
          <p:nvPr/>
        </p:nvSpPr>
        <p:spPr>
          <a:xfrm>
            <a:off x="7458885" y="3302253"/>
            <a:ext cx="1625457" cy="1123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defTabSz="642937">
              <a:defRPr>
                <a:latin typeface="Arial"/>
                <a:ea typeface="Arial"/>
                <a:cs typeface="Arial"/>
                <a:sym typeface="Arial"/>
              </a:defRPr>
            </a:pPr>
            <a:r>
              <a:t>forest</a:t>
            </a:r>
          </a:p>
          <a:p>
            <a:pPr defTabSz="642937">
              <a:defRPr>
                <a:latin typeface="Arial"/>
                <a:ea typeface="Arial"/>
                <a:cs typeface="Arial"/>
                <a:sym typeface="Arial"/>
              </a:defRPr>
            </a:pPr>
            <a:r>
              <a:t>path</a:t>
            </a:r>
          </a:p>
          <a:p>
            <a:pPr defTabSz="642937">
              <a:defRPr>
                <a:latin typeface="Arial"/>
                <a:ea typeface="Arial"/>
                <a:cs typeface="Arial"/>
                <a:sym typeface="Arial"/>
              </a:defRPr>
            </a:pPr>
            <a:r>
              <a:t>trees</a:t>
            </a:r>
          </a:p>
          <a:p>
            <a:pPr defTabSz="642937">
              <a:defRPr>
                <a:latin typeface="Arial"/>
                <a:ea typeface="Arial"/>
                <a:cs typeface="Arial"/>
                <a:sym typeface="Arial"/>
              </a:defRPr>
            </a:pPr>
            <a:r>
              <a:t>vegetation</a:t>
            </a:r>
          </a:p>
        </p:txBody>
      </p:sp>
      <p:sp>
        <p:nvSpPr>
          <p:cNvPr id="2040" name="TextBox 12"/>
          <p:cNvSpPr txBox="1"/>
          <p:nvPr/>
        </p:nvSpPr>
        <p:spPr>
          <a:xfrm>
            <a:off x="7458885" y="4574122"/>
            <a:ext cx="2123359" cy="590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defTabSz="642937">
              <a:defRPr>
                <a:latin typeface="Arial"/>
                <a:ea typeface="Arial"/>
                <a:cs typeface="Arial"/>
                <a:sym typeface="Arial"/>
              </a:defRPr>
            </a:pPr>
            <a:r>
              <a:t>tall trees</a:t>
            </a:r>
          </a:p>
          <a:p>
            <a:pPr defTabSz="642937">
              <a:defRPr>
                <a:latin typeface="Arial"/>
                <a:ea typeface="Arial"/>
                <a:cs typeface="Arial"/>
                <a:sym typeface="Arial"/>
              </a:defRPr>
            </a:pPr>
            <a:r>
              <a:t>other vegetation</a:t>
            </a:r>
          </a:p>
        </p:txBody>
      </p:sp>
      <p:sp>
        <p:nvSpPr>
          <p:cNvPr id="2041" name="Finding proximate objects"/>
          <p:cNvSpPr txBox="1">
            <a:spLocks noGrp="1"/>
          </p:cNvSpPr>
          <p:nvPr>
            <p:ph type="title" idx="4294967295"/>
          </p:nvPr>
        </p:nvSpPr>
        <p:spPr>
          <a:xfrm>
            <a:off x="2091609" y="1255262"/>
            <a:ext cx="5991048" cy="775220"/>
          </a:xfrm>
          <a:prstGeom prst="rect">
            <a:avLst/>
          </a:prstGeom>
        </p:spPr>
        <p:txBody>
          <a:bodyPr lIns="64283" tIns="64283" rIns="64283" bIns="64283"/>
          <a:lstStyle>
            <a:lvl1pPr defTabSz="642937">
              <a:defRPr sz="3400" b="1">
                <a:solidFill>
                  <a:srgbClr val="B87D2D"/>
                </a:solidFill>
                <a:latin typeface="PT Sans Narrow"/>
                <a:ea typeface="PT Sans Narrow"/>
                <a:cs typeface="PT Sans Narrow"/>
                <a:sym typeface="PT Sans Narrow"/>
              </a:defRPr>
            </a:lvl1pPr>
          </a:lstStyle>
          <a:p>
            <a:r>
              <a:t>Finding proximate objects</a:t>
            </a:r>
          </a:p>
        </p:txBody>
      </p:sp>
      <p:pic>
        <p:nvPicPr>
          <p:cNvPr id="2042" name="Picture 5" descr="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45469" y="2081074"/>
            <a:ext cx="4876034" cy="3255299"/>
          </a:xfrm>
          <a:prstGeom prst="rect">
            <a:avLst/>
          </a:prstGeom>
          <a:ln w="12700">
            <a:miter lim="400000"/>
          </a:ln>
        </p:spPr>
      </p:pic>
      <p:pic>
        <p:nvPicPr>
          <p:cNvPr id="2043" name="Picture 6" descr="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43810" y="2221893"/>
            <a:ext cx="3386469" cy="986752"/>
          </a:xfrm>
          <a:prstGeom prst="rect">
            <a:avLst/>
          </a:prstGeom>
          <a:ln w="12700">
            <a:miter lim="400000"/>
          </a:ln>
        </p:spPr>
      </p:pic>
      <p:sp>
        <p:nvSpPr>
          <p:cNvPr id="2044" name="Rectangle 7"/>
          <p:cNvSpPr txBox="1"/>
          <p:nvPr/>
        </p:nvSpPr>
        <p:spPr>
          <a:xfrm>
            <a:off x="2466424" y="2343546"/>
            <a:ext cx="3141240" cy="7434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642937">
              <a:defRPr sz="1600">
                <a:solidFill>
                  <a:srgbClr val="FFFFFF"/>
                </a:solidFill>
                <a:latin typeface="Arial"/>
                <a:ea typeface="Arial"/>
                <a:cs typeface="Arial"/>
                <a:sym typeface="Arial"/>
              </a:defRPr>
            </a:lvl1pPr>
          </a:lstStyle>
          <a:p>
            <a:r>
              <a:t>You find yourself on a forest path surrounded by tall trees and other vegetation.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2" nodeType="clickEffect">
                                  <p:stCondLst>
                                    <p:cond delay="0"/>
                                  </p:stCondLst>
                                  <p:iterate>
                                    <p:tmAbs val="0"/>
                                  </p:iterate>
                                  <p:childTnLst>
                                    <p:set>
                                      <p:cBhvr>
                                        <p:cTn id="10" fill="hold"/>
                                        <p:tgtEl>
                                          <p:spTgt spid="2039"/>
                                        </p:tgtEl>
                                        <p:attrNameLst>
                                          <p:attrName>style.visibility</p:attrName>
                                        </p:attrNameLst>
                                      </p:cBhvr>
                                      <p:to>
                                        <p:strVal val="visible"/>
                                      </p:to>
                                    </p:set>
                                    <p:animEffect transition="in" filter="wipe(up)">
                                      <p:cBhvr>
                                        <p:cTn id="11" dur="400"/>
                                        <p:tgtEl>
                                          <p:spTgt spid="20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2040"/>
                                        </p:tgtEl>
                                        <p:attrNameLst>
                                          <p:attrName>style.visibility</p:attrName>
                                        </p:attrNameLst>
                                      </p:cBhvr>
                                      <p:to>
                                        <p:strVal val="visible"/>
                                      </p:to>
                                    </p:set>
                                    <p:animEffect transition="in" filter="wipe(left)">
                                      <p:cBhvr>
                                        <p:cTn id="16" dur="300"/>
                                        <p:tgtEl>
                                          <p:spTgt spid="2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8" grpId="1" animBg="1" advAuto="0"/>
      <p:bldP spid="2039" grpId="2" animBg="1" advAuto="0"/>
      <p:bldP spid="2040" grpId="3"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 name="Measuring manipulability"/>
          <p:cNvSpPr txBox="1">
            <a:spLocks noGrp="1"/>
          </p:cNvSpPr>
          <p:nvPr>
            <p:ph type="title" idx="4294967295"/>
          </p:nvPr>
        </p:nvSpPr>
        <p:spPr>
          <a:xfrm>
            <a:off x="566475" y="401342"/>
            <a:ext cx="11360802" cy="1449300"/>
          </a:xfrm>
          <a:prstGeom prst="rect">
            <a:avLst/>
          </a:prstGeom>
        </p:spPr>
        <p:txBody>
          <a:bodyPr lIns="121899" tIns="121899" rIns="121899" bIns="121899"/>
          <a:lstStyle/>
          <a:p>
            <a:pPr defTabSz="548639">
              <a:defRPr sz="3780" b="1">
                <a:solidFill>
                  <a:srgbClr val="535353"/>
                </a:solidFill>
                <a:latin typeface="PT Sans Narrow"/>
                <a:ea typeface="PT Sans Narrow"/>
                <a:cs typeface="PT Sans Narrow"/>
                <a:sym typeface="PT Sans Narrow"/>
              </a:defRPr>
            </a:pPr>
            <a:r>
              <a:t>Measuring</a:t>
            </a:r>
            <a:br/>
            <a:r>
              <a:t>manipulability</a:t>
            </a:r>
          </a:p>
        </p:txBody>
      </p:sp>
      <p:pic>
        <p:nvPicPr>
          <p:cNvPr id="2049" name="Picture 1" descr="Picture 1"/>
          <p:cNvPicPr>
            <a:picLocks noChangeAspect="1"/>
          </p:cNvPicPr>
          <p:nvPr/>
        </p:nvPicPr>
        <p:blipFill>
          <a:blip r:embed="rId2"/>
          <a:stretch>
            <a:fillRect/>
          </a:stretch>
        </p:blipFill>
        <p:spPr>
          <a:xfrm>
            <a:off x="4381099" y="710635"/>
            <a:ext cx="7248974" cy="5436730"/>
          </a:xfrm>
          <a:prstGeom prst="rect">
            <a:avLst/>
          </a:prstGeom>
          <a:ln w="12700">
            <a:miter lim="400000"/>
          </a:ln>
          <a:effectLst>
            <a:outerShdw blurRad="355600" rotWithShape="0">
              <a:srgbClr val="000000">
                <a:alpha val="75000"/>
              </a:srgbClr>
            </a:outerShdw>
            <a:reflection stA="20571" endPos="40000" dir="5400000" sy="-100000" algn="bl" rotWithShape="0"/>
          </a:effectLst>
        </p:spPr>
      </p:pic>
      <p:sp>
        <p:nvSpPr>
          <p:cNvPr id="2050" name="TextBox 5"/>
          <p:cNvSpPr txBox="1"/>
          <p:nvPr/>
        </p:nvSpPr>
        <p:spPr>
          <a:xfrm>
            <a:off x="613719" y="1878883"/>
            <a:ext cx="3716750" cy="98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2000">
                <a:solidFill>
                  <a:srgbClr val="535353"/>
                </a:solidFill>
                <a:latin typeface="Arial"/>
                <a:ea typeface="Arial"/>
                <a:cs typeface="Arial"/>
                <a:sym typeface="Arial"/>
              </a:defRPr>
            </a:lvl1pPr>
          </a:lstStyle>
          <a:p>
            <a:r>
              <a:t>We project each word onto a user-defined manipulability vector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1" animBg="1" advAuto="0"/>
      <p:bldP spid="2050"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Shape 125"/>
          <p:cNvSpPr txBox="1">
            <a:spLocks noGrp="1"/>
          </p:cNvSpPr>
          <p:nvPr>
            <p:ph type="title"/>
          </p:nvPr>
        </p:nvSpPr>
        <p:spPr>
          <a:xfrm>
            <a:off x="415599" y="593366"/>
            <a:ext cx="11360802" cy="943201"/>
          </a:xfrm>
          <a:prstGeom prst="rect">
            <a:avLst/>
          </a:prstGeom>
        </p:spPr>
        <p:txBody>
          <a:bodyPr/>
          <a:lstStyle>
            <a:lvl1pPr defTabSz="1170431">
              <a:defRPr sz="4608"/>
            </a:lvl1pPr>
          </a:lstStyle>
          <a:p>
            <a:r>
              <a:t>Finding affordant verbs</a:t>
            </a:r>
          </a:p>
        </p:txBody>
      </p:sp>
      <p:sp>
        <p:nvSpPr>
          <p:cNvPr id="2053" name="Shape 126"/>
          <p:cNvSpPr txBox="1">
            <a:spLocks noGrp="1"/>
          </p:cNvSpPr>
          <p:nvPr>
            <p:ph type="body" sz="quarter" idx="1"/>
          </p:nvPr>
        </p:nvSpPr>
        <p:spPr>
          <a:xfrm>
            <a:off x="415599" y="5650600"/>
            <a:ext cx="11360802" cy="514803"/>
          </a:xfrm>
          <a:prstGeom prst="rect">
            <a:avLst/>
          </a:prstGeom>
        </p:spPr>
        <p:txBody>
          <a:bodyPr/>
          <a:lstStyle>
            <a:lvl1pPr defTabSz="707136">
              <a:spcBef>
                <a:spcPts val="1200"/>
              </a:spcBef>
              <a:buSzTx/>
              <a:buNone/>
              <a:defRPr sz="1856"/>
            </a:lvl1pPr>
          </a:lstStyle>
          <a:p>
            <a:r>
              <a:t>(what can you do with a tree?)</a:t>
            </a:r>
          </a:p>
        </p:txBody>
      </p:sp>
      <p:sp>
        <p:nvSpPr>
          <p:cNvPr id="2054" name="Shape 127"/>
          <p:cNvSpPr txBox="1"/>
          <p:nvPr/>
        </p:nvSpPr>
        <p:spPr>
          <a:xfrm>
            <a:off x="8017099" y="1931833"/>
            <a:ext cx="1086800"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sing</a:t>
            </a:r>
          </a:p>
        </p:txBody>
      </p:sp>
      <p:sp>
        <p:nvSpPr>
          <p:cNvPr id="2055" name="Shape 128"/>
          <p:cNvSpPr txBox="1"/>
          <p:nvPr/>
        </p:nvSpPr>
        <p:spPr>
          <a:xfrm>
            <a:off x="4344533" y="4027815"/>
            <a:ext cx="1086799"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song</a:t>
            </a:r>
          </a:p>
        </p:txBody>
      </p:sp>
      <p:sp>
        <p:nvSpPr>
          <p:cNvPr id="2056" name="Shape 129"/>
          <p:cNvSpPr txBox="1"/>
          <p:nvPr/>
        </p:nvSpPr>
        <p:spPr>
          <a:xfrm>
            <a:off x="9200499" y="2306233"/>
            <a:ext cx="1086800"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read</a:t>
            </a:r>
          </a:p>
        </p:txBody>
      </p:sp>
      <p:sp>
        <p:nvSpPr>
          <p:cNvPr id="2057" name="Shape 130"/>
          <p:cNvSpPr txBox="1"/>
          <p:nvPr/>
        </p:nvSpPr>
        <p:spPr>
          <a:xfrm>
            <a:off x="3676366" y="3406382"/>
            <a:ext cx="1086799"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book</a:t>
            </a:r>
          </a:p>
        </p:txBody>
      </p:sp>
      <p:sp>
        <p:nvSpPr>
          <p:cNvPr id="2058" name="Shape 131"/>
          <p:cNvSpPr txBox="1"/>
          <p:nvPr/>
        </p:nvSpPr>
        <p:spPr>
          <a:xfrm>
            <a:off x="8250332" y="3321766"/>
            <a:ext cx="1086800"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ride</a:t>
            </a:r>
          </a:p>
        </p:txBody>
      </p:sp>
      <p:sp>
        <p:nvSpPr>
          <p:cNvPr id="2059" name="Shape 132"/>
          <p:cNvSpPr txBox="1"/>
          <p:nvPr/>
        </p:nvSpPr>
        <p:spPr>
          <a:xfrm>
            <a:off x="5676532" y="4927967"/>
            <a:ext cx="1086800"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horse</a:t>
            </a:r>
          </a:p>
        </p:txBody>
      </p:sp>
      <p:sp>
        <p:nvSpPr>
          <p:cNvPr id="2060" name="Shape 133"/>
          <p:cNvSpPr txBox="1"/>
          <p:nvPr/>
        </p:nvSpPr>
        <p:spPr>
          <a:xfrm>
            <a:off x="9514133" y="3031549"/>
            <a:ext cx="1593601"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hammer</a:t>
            </a:r>
          </a:p>
        </p:txBody>
      </p:sp>
      <p:sp>
        <p:nvSpPr>
          <p:cNvPr id="2061" name="Shape 134"/>
          <p:cNvSpPr txBox="1"/>
          <p:nvPr/>
        </p:nvSpPr>
        <p:spPr>
          <a:xfrm>
            <a:off x="4518333" y="2284282"/>
            <a:ext cx="1086800"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nail</a:t>
            </a:r>
          </a:p>
        </p:txBody>
      </p:sp>
      <p:sp>
        <p:nvSpPr>
          <p:cNvPr id="2062" name="Shape 135"/>
          <p:cNvSpPr/>
          <p:nvPr/>
        </p:nvSpPr>
        <p:spPr>
          <a:xfrm>
            <a:off x="5191733" y="2728633"/>
            <a:ext cx="4322401" cy="567601"/>
          </a:xfrm>
          <a:prstGeom prst="line">
            <a:avLst/>
          </a:prstGeom>
          <a:ln w="12700">
            <a:solidFill>
              <a:srgbClr val="999999"/>
            </a:solidFill>
          </a:ln>
        </p:spPr>
        <p:txBody>
          <a:bodyPr lIns="60959" tIns="60959" rIns="60959" bIns="60959"/>
          <a:lstStyle/>
          <a:p>
            <a:pPr defTabSz="1219200">
              <a:defRPr>
                <a:solidFill>
                  <a:srgbClr val="A1E8D9"/>
                </a:solidFill>
                <a:latin typeface="Arial"/>
                <a:ea typeface="Arial"/>
                <a:cs typeface="Arial"/>
                <a:sym typeface="Arial"/>
              </a:defRPr>
            </a:pPr>
            <a:endParaRPr/>
          </a:p>
        </p:txBody>
      </p:sp>
      <p:sp>
        <p:nvSpPr>
          <p:cNvPr id="2063" name="Shape 136"/>
          <p:cNvSpPr/>
          <p:nvPr/>
        </p:nvSpPr>
        <p:spPr>
          <a:xfrm flipV="1">
            <a:off x="4563966" y="2728599"/>
            <a:ext cx="4696801" cy="1026402"/>
          </a:xfrm>
          <a:prstGeom prst="line">
            <a:avLst/>
          </a:prstGeom>
          <a:ln w="12700">
            <a:solidFill>
              <a:srgbClr val="999999"/>
            </a:solidFill>
          </a:ln>
        </p:spPr>
        <p:txBody>
          <a:bodyPr lIns="60959" tIns="60959" rIns="60959" bIns="60959"/>
          <a:lstStyle/>
          <a:p>
            <a:pPr defTabSz="1219200">
              <a:defRPr>
                <a:solidFill>
                  <a:srgbClr val="A1E8D9"/>
                </a:solidFill>
                <a:latin typeface="Arial"/>
                <a:ea typeface="Arial"/>
                <a:cs typeface="Arial"/>
                <a:sym typeface="Arial"/>
              </a:defRPr>
            </a:pPr>
            <a:endParaRPr/>
          </a:p>
        </p:txBody>
      </p:sp>
      <p:sp>
        <p:nvSpPr>
          <p:cNvPr id="2064" name="Shape 137"/>
          <p:cNvSpPr/>
          <p:nvPr/>
        </p:nvSpPr>
        <p:spPr>
          <a:xfrm flipV="1">
            <a:off x="5191800" y="2451066"/>
            <a:ext cx="3054801" cy="1835201"/>
          </a:xfrm>
          <a:prstGeom prst="line">
            <a:avLst/>
          </a:prstGeom>
          <a:ln w="12700">
            <a:solidFill>
              <a:srgbClr val="999999"/>
            </a:solidFill>
          </a:ln>
        </p:spPr>
        <p:txBody>
          <a:bodyPr lIns="60959" tIns="60959" rIns="60959" bIns="60959"/>
          <a:lstStyle/>
          <a:p>
            <a:pPr defTabSz="1219200">
              <a:defRPr>
                <a:solidFill>
                  <a:srgbClr val="A1E8D9"/>
                </a:solidFill>
                <a:latin typeface="Arial"/>
                <a:ea typeface="Arial"/>
                <a:cs typeface="Arial"/>
                <a:sym typeface="Arial"/>
              </a:defRPr>
            </a:pPr>
            <a:endParaRPr/>
          </a:p>
        </p:txBody>
      </p:sp>
      <p:sp>
        <p:nvSpPr>
          <p:cNvPr id="2065" name="Shape 138"/>
          <p:cNvSpPr/>
          <p:nvPr/>
        </p:nvSpPr>
        <p:spPr>
          <a:xfrm flipV="1">
            <a:off x="6411266" y="3767133"/>
            <a:ext cx="1956001" cy="1316001"/>
          </a:xfrm>
          <a:prstGeom prst="line">
            <a:avLst/>
          </a:prstGeom>
          <a:ln w="12700">
            <a:solidFill>
              <a:srgbClr val="999999"/>
            </a:solidFill>
          </a:ln>
        </p:spPr>
        <p:txBody>
          <a:bodyPr lIns="60959" tIns="60959" rIns="60959" bIns="60959"/>
          <a:lstStyle/>
          <a:p>
            <a:pPr defTabSz="1219200">
              <a:defRPr>
                <a:solidFill>
                  <a:srgbClr val="A1E8D9"/>
                </a:solidFill>
                <a:latin typeface="Arial"/>
                <a:ea typeface="Arial"/>
                <a:cs typeface="Arial"/>
                <a:sym typeface="Arial"/>
              </a:defRPr>
            </a:pPr>
            <a:endParaRPr/>
          </a:p>
        </p:txBody>
      </p:sp>
      <p:sp>
        <p:nvSpPr>
          <p:cNvPr id="2066" name="Shape 139"/>
          <p:cNvSpPr/>
          <p:nvPr/>
        </p:nvSpPr>
        <p:spPr>
          <a:xfrm>
            <a:off x="8712388" y="2949033"/>
            <a:ext cx="126801" cy="126801"/>
          </a:xfrm>
          <a:prstGeom prst="ellipse">
            <a:avLst/>
          </a:prstGeom>
          <a:solidFill>
            <a:srgbClr val="9900FF"/>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67" name="Shape 140"/>
          <p:cNvSpPr/>
          <p:nvPr/>
        </p:nvSpPr>
        <p:spPr>
          <a:xfrm>
            <a:off x="4824515" y="3803868"/>
            <a:ext cx="126801" cy="126801"/>
          </a:xfrm>
          <a:prstGeom prst="ellipse">
            <a:avLst/>
          </a:prstGeom>
          <a:solidFill>
            <a:srgbClr val="9900FF"/>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68" name="Shape 141"/>
          <p:cNvSpPr/>
          <p:nvPr/>
        </p:nvSpPr>
        <p:spPr>
          <a:xfrm flipV="1">
            <a:off x="4926166" y="3018466"/>
            <a:ext cx="3851601" cy="845201"/>
          </a:xfrm>
          <a:prstGeom prst="line">
            <a:avLst/>
          </a:prstGeom>
          <a:ln w="38100">
            <a:solidFill>
              <a:srgbClr val="674EA7"/>
            </a:solidFill>
          </a:ln>
        </p:spPr>
        <p:txBody>
          <a:bodyPr lIns="60959" tIns="60959" rIns="60959" bIns="60959"/>
          <a:lstStyle/>
          <a:p>
            <a:pPr defTabSz="1219200">
              <a:defRPr>
                <a:solidFill>
                  <a:srgbClr val="A1E8D9"/>
                </a:solidFill>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3" nodeType="clickEffect">
                                  <p:stCondLst>
                                    <p:cond delay="0"/>
                                  </p:stCondLst>
                                  <p:iterate>
                                    <p:tmAbs val="0"/>
                                  </p:iterate>
                                  <p:childTnLst>
                                    <p:set>
                                      <p:cBhvr>
                                        <p:cTn id="14" fill="hold"/>
                                        <p:tgtEl>
                                          <p:spTgt spid="2068"/>
                                        </p:tgtEl>
                                        <p:attrNameLst>
                                          <p:attrName>style.visibility</p:attrName>
                                        </p:attrNameLst>
                                      </p:cBhvr>
                                      <p:to>
                                        <p:strVal val="visible"/>
                                      </p:to>
                                    </p:set>
                                    <p:anim calcmode="lin" valueType="num">
                                      <p:cBhvr>
                                        <p:cTn id="15" dur="400" fill="hold"/>
                                        <p:tgtEl>
                                          <p:spTgt spid="2068"/>
                                        </p:tgtEl>
                                        <p:attrNameLst>
                                          <p:attrName>ppt_w</p:attrName>
                                        </p:attrNameLst>
                                      </p:cBhvr>
                                      <p:tavLst>
                                        <p:tav tm="0">
                                          <p:val>
                                            <p:fltVal val="0"/>
                                          </p:val>
                                        </p:tav>
                                        <p:tav tm="100000">
                                          <p:val>
                                            <p:strVal val="#ppt_w"/>
                                          </p:val>
                                        </p:tav>
                                      </p:tavLst>
                                    </p:anim>
                                    <p:anim calcmode="lin" valueType="num">
                                      <p:cBhvr>
                                        <p:cTn id="16" dur="400" fill="hold"/>
                                        <p:tgtEl>
                                          <p:spTgt spid="206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fill="hold" grpId="4" nodeType="clickEffect">
                                  <p:stCondLst>
                                    <p:cond delay="0"/>
                                  </p:stCondLst>
                                  <p:iterate>
                                    <p:tmAbs val="0"/>
                                  </p:iterate>
                                  <p:childTnLst>
                                    <p:set>
                                      <p:cBhvr>
                                        <p:cTn id="20" fill="hold"/>
                                        <p:tgtEl>
                                          <p:spTgt spid="2053"/>
                                        </p:tgtEl>
                                        <p:attrNameLst>
                                          <p:attrName>style.visibility</p:attrName>
                                        </p:attrNameLst>
                                      </p:cBhvr>
                                      <p:to>
                                        <p:strVal val="visible"/>
                                      </p:to>
                                    </p:set>
                                    <p:animEffect transition="in" filter="dissolve">
                                      <p:cBhvr>
                                        <p:cTn id="21"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4" animBg="1" advAuto="0"/>
      <p:bldP spid="2066" grpId="1" animBg="1" advAuto="0"/>
      <p:bldP spid="2067" grpId="2" animBg="1" advAuto="0"/>
      <p:bldP spid="2068" grpId="3"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 name="Shape 146"/>
          <p:cNvSpPr txBox="1">
            <a:spLocks noGrp="1"/>
          </p:cNvSpPr>
          <p:nvPr>
            <p:ph type="title"/>
          </p:nvPr>
        </p:nvSpPr>
        <p:spPr>
          <a:xfrm>
            <a:off x="415599" y="593366"/>
            <a:ext cx="11360802" cy="943201"/>
          </a:xfrm>
          <a:prstGeom prst="rect">
            <a:avLst/>
          </a:prstGeom>
        </p:spPr>
        <p:txBody>
          <a:bodyPr/>
          <a:lstStyle>
            <a:lvl1pPr defTabSz="1170431">
              <a:defRPr sz="4608"/>
            </a:lvl1pPr>
          </a:lstStyle>
          <a:p>
            <a:r>
              <a:t>Finding affordant verbs</a:t>
            </a:r>
          </a:p>
        </p:txBody>
      </p:sp>
      <p:sp>
        <p:nvSpPr>
          <p:cNvPr id="2073" name="Shape 148"/>
          <p:cNvSpPr txBox="1"/>
          <p:nvPr/>
        </p:nvSpPr>
        <p:spPr>
          <a:xfrm>
            <a:off x="4051663" y="3882661"/>
            <a:ext cx="1086800"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tree</a:t>
            </a:r>
          </a:p>
        </p:txBody>
      </p:sp>
      <p:sp>
        <p:nvSpPr>
          <p:cNvPr id="2074" name="Shape 149"/>
          <p:cNvSpPr txBox="1"/>
          <p:nvPr/>
        </p:nvSpPr>
        <p:spPr>
          <a:xfrm>
            <a:off x="9091013" y="3275061"/>
            <a:ext cx="1642001"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sprout</a:t>
            </a:r>
          </a:p>
        </p:txBody>
      </p:sp>
      <p:sp>
        <p:nvSpPr>
          <p:cNvPr id="2075" name="Shape 150"/>
          <p:cNvSpPr/>
          <p:nvPr/>
        </p:nvSpPr>
        <p:spPr>
          <a:xfrm>
            <a:off x="8721385" y="3275445"/>
            <a:ext cx="126801" cy="126801"/>
          </a:xfrm>
          <a:prstGeom prst="ellipse">
            <a:avLst/>
          </a:prstGeom>
          <a:solidFill>
            <a:srgbClr val="9900FF"/>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76" name="Shape 151"/>
          <p:cNvSpPr/>
          <p:nvPr/>
        </p:nvSpPr>
        <p:spPr>
          <a:xfrm>
            <a:off x="4833513" y="4130280"/>
            <a:ext cx="126801" cy="126801"/>
          </a:xfrm>
          <a:prstGeom prst="ellipse">
            <a:avLst/>
          </a:prstGeom>
          <a:solidFill>
            <a:srgbClr val="9900FF"/>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77" name="Shape 152"/>
          <p:cNvSpPr/>
          <p:nvPr/>
        </p:nvSpPr>
        <p:spPr>
          <a:xfrm flipV="1">
            <a:off x="4935163" y="3344878"/>
            <a:ext cx="3851602" cy="845201"/>
          </a:xfrm>
          <a:prstGeom prst="line">
            <a:avLst/>
          </a:prstGeom>
          <a:ln w="38100">
            <a:solidFill>
              <a:srgbClr val="674EA7"/>
            </a:solidFill>
          </a:ln>
        </p:spPr>
        <p:txBody>
          <a:bodyPr lIns="60959" tIns="60959" rIns="60959" bIns="60959"/>
          <a:lstStyle/>
          <a:p>
            <a:pPr defTabSz="1219200">
              <a:defRPr>
                <a:solidFill>
                  <a:srgbClr val="A1E8D9"/>
                </a:solidFill>
                <a:latin typeface="Arial"/>
                <a:ea typeface="Arial"/>
                <a:cs typeface="Arial"/>
                <a:sym typeface="Arial"/>
              </a:defRPr>
            </a:pPr>
            <a:endParaRPr/>
          </a:p>
        </p:txBody>
      </p:sp>
      <p:sp>
        <p:nvSpPr>
          <p:cNvPr id="2078" name="Shape 153"/>
          <p:cNvSpPr/>
          <p:nvPr/>
        </p:nvSpPr>
        <p:spPr>
          <a:xfrm>
            <a:off x="8848211" y="2294045"/>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79" name="Shape 154"/>
          <p:cNvSpPr/>
          <p:nvPr/>
        </p:nvSpPr>
        <p:spPr>
          <a:xfrm>
            <a:off x="9031366" y="3566261"/>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80" name="Shape 155"/>
          <p:cNvSpPr/>
          <p:nvPr/>
        </p:nvSpPr>
        <p:spPr>
          <a:xfrm>
            <a:off x="9469811" y="2772878"/>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81" name="Shape 156"/>
          <p:cNvSpPr/>
          <p:nvPr/>
        </p:nvSpPr>
        <p:spPr>
          <a:xfrm>
            <a:off x="8794991" y="3911386"/>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82" name="Shape 157"/>
          <p:cNvSpPr/>
          <p:nvPr/>
        </p:nvSpPr>
        <p:spPr>
          <a:xfrm>
            <a:off x="6819363" y="2550560"/>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83" name="Shape 158"/>
          <p:cNvSpPr txBox="1"/>
          <p:nvPr/>
        </p:nvSpPr>
        <p:spPr>
          <a:xfrm>
            <a:off x="8878191" y="3875251"/>
            <a:ext cx="1642001"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fell</a:t>
            </a:r>
          </a:p>
        </p:txBody>
      </p:sp>
      <p:sp>
        <p:nvSpPr>
          <p:cNvPr id="2084" name="Shape 159"/>
          <p:cNvSpPr txBox="1"/>
          <p:nvPr/>
        </p:nvSpPr>
        <p:spPr>
          <a:xfrm>
            <a:off x="9699190" y="2469869"/>
            <a:ext cx="1642002"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plant</a:t>
            </a:r>
          </a:p>
        </p:txBody>
      </p:sp>
      <p:sp>
        <p:nvSpPr>
          <p:cNvPr id="2085" name="Shape 160"/>
          <p:cNvSpPr txBox="1"/>
          <p:nvPr/>
        </p:nvSpPr>
        <p:spPr>
          <a:xfrm>
            <a:off x="8509206" y="1773802"/>
            <a:ext cx="1642001"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perch</a:t>
            </a:r>
          </a:p>
        </p:txBody>
      </p:sp>
      <p:sp>
        <p:nvSpPr>
          <p:cNvPr id="2086" name="Shape 161"/>
          <p:cNvSpPr txBox="1"/>
          <p:nvPr/>
        </p:nvSpPr>
        <p:spPr>
          <a:xfrm>
            <a:off x="6385870" y="2033289"/>
            <a:ext cx="1642001"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climb</a:t>
            </a:r>
          </a:p>
        </p:txBody>
      </p:sp>
      <p:sp>
        <p:nvSpPr>
          <p:cNvPr id="2087" name="Shape 162"/>
          <p:cNvSpPr/>
          <p:nvPr/>
        </p:nvSpPr>
        <p:spPr>
          <a:xfrm>
            <a:off x="4855345" y="4152078"/>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iterate>
                                    <p:tmAbs val="0"/>
                                  </p:iterate>
                                  <p:childTnLst>
                                    <p:set>
                                      <p:cBhvr>
                                        <p:cTn id="6" fill="hold"/>
                                        <p:tgtEl>
                                          <p:spTgt spid="2076"/>
                                        </p:tgtEl>
                                        <p:attrNameLst>
                                          <p:attrName>style.visibility</p:attrName>
                                        </p:attrNameLst>
                                      </p:cBhvr>
                                      <p:to>
                                        <p:strVal val="visible"/>
                                      </p:to>
                                    </p:set>
                                    <p:animEffect transition="in" filter="wipe(down)">
                                      <p:cBhvr>
                                        <p:cTn id="7" dur="500"/>
                                        <p:tgtEl>
                                          <p:spTgt spid="2076"/>
                                        </p:tgtEl>
                                      </p:cBhvr>
                                    </p:animEffect>
                                  </p:childTnLst>
                                </p:cTn>
                              </p:par>
                            </p:childTnLst>
                          </p:cTn>
                        </p:par>
                        <p:par>
                          <p:cTn id="8" fill="hold">
                            <p:stCondLst>
                              <p:cond delay="500"/>
                            </p:stCondLst>
                            <p:childTnLst>
                              <p:par>
                                <p:cTn id="9" presetID="22" presetClass="entr" presetSubtype="4" fill="hold" grpId="2" nodeType="afterEffect">
                                  <p:stCondLst>
                                    <p:cond delay="0"/>
                                  </p:stCondLst>
                                  <p:iterate>
                                    <p:tmAbs val="0"/>
                                  </p:iterate>
                                  <p:childTnLst>
                                    <p:set>
                                      <p:cBhvr>
                                        <p:cTn id="10" fill="hold"/>
                                        <p:tgtEl>
                                          <p:spTgt spid="2077"/>
                                        </p:tgtEl>
                                        <p:attrNameLst>
                                          <p:attrName>style.visibility</p:attrName>
                                        </p:attrNameLst>
                                      </p:cBhvr>
                                      <p:to>
                                        <p:strVal val="visible"/>
                                      </p:to>
                                    </p:set>
                                    <p:animEffect transition="in" filter="wipe(down)">
                                      <p:cBhvr>
                                        <p:cTn id="11" dur="500"/>
                                        <p:tgtEl>
                                          <p:spTgt spid="2077"/>
                                        </p:tgtEl>
                                      </p:cBhvr>
                                    </p:animEffect>
                                  </p:childTnLst>
                                </p:cTn>
                              </p:par>
                            </p:childTnLst>
                          </p:cTn>
                        </p:par>
                        <p:par>
                          <p:cTn id="12" fill="hold">
                            <p:stCondLst>
                              <p:cond delay="1000"/>
                            </p:stCondLst>
                            <p:childTnLst>
                              <p:par>
                                <p:cTn id="13" presetID="22" presetClass="entr" presetSubtype="4" fill="hold" grpId="3" nodeType="afterEffect">
                                  <p:stCondLst>
                                    <p:cond delay="0"/>
                                  </p:stCondLst>
                                  <p:iterate>
                                    <p:tmAbs val="0"/>
                                  </p:iterate>
                                  <p:childTnLst>
                                    <p:set>
                                      <p:cBhvr>
                                        <p:cTn id="14" fill="hold"/>
                                        <p:tgtEl>
                                          <p:spTgt spid="2075"/>
                                        </p:tgtEl>
                                        <p:attrNameLst>
                                          <p:attrName>style.visibility</p:attrName>
                                        </p:attrNameLst>
                                      </p:cBhvr>
                                      <p:to>
                                        <p:strVal val="visible"/>
                                      </p:to>
                                    </p:set>
                                    <p:animEffect transition="in" filter="wipe(down)">
                                      <p:cBhvr>
                                        <p:cTn id="15" dur="500"/>
                                        <p:tgtEl>
                                          <p:spTgt spid="207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4" nodeType="clickEffect">
                                  <p:stCondLst>
                                    <p:cond delay="0"/>
                                  </p:stCondLst>
                                  <p:iterate>
                                    <p:tmAbs val="0"/>
                                  </p:iterate>
                                  <p:childTnLst>
                                    <p:set>
                                      <p:cBhvr>
                                        <p:cTn id="19" fill="hold"/>
                                        <p:tgtEl>
                                          <p:spTgt spid="2079"/>
                                        </p:tgtEl>
                                        <p:attrNameLst>
                                          <p:attrName>style.visibility</p:attrName>
                                        </p:attrNameLst>
                                      </p:cBhvr>
                                      <p:to>
                                        <p:strVal val="visible"/>
                                      </p:to>
                                    </p:set>
                                    <p:animEffect transition="in" filter="dissolve">
                                      <p:cBhvr>
                                        <p:cTn id="20" dur="300"/>
                                        <p:tgtEl>
                                          <p:spTgt spid="2079"/>
                                        </p:tgtEl>
                                      </p:cBhvr>
                                    </p:animEffect>
                                  </p:childTnLst>
                                </p:cTn>
                              </p:par>
                            </p:childTnLst>
                          </p:cTn>
                        </p:par>
                        <p:par>
                          <p:cTn id="21" fill="hold">
                            <p:stCondLst>
                              <p:cond delay="300"/>
                            </p:stCondLst>
                            <p:childTnLst>
                              <p:par>
                                <p:cTn id="22" presetID="9" presetClass="entr" fill="hold" grpId="5" nodeType="afterEffect">
                                  <p:stCondLst>
                                    <p:cond delay="0"/>
                                  </p:stCondLst>
                                  <p:iterate>
                                    <p:tmAbs val="0"/>
                                  </p:iterate>
                                  <p:childTnLst>
                                    <p:set>
                                      <p:cBhvr>
                                        <p:cTn id="23" fill="hold"/>
                                        <p:tgtEl>
                                          <p:spTgt spid="2074"/>
                                        </p:tgtEl>
                                        <p:attrNameLst>
                                          <p:attrName>style.visibility</p:attrName>
                                        </p:attrNameLst>
                                      </p:cBhvr>
                                      <p:to>
                                        <p:strVal val="visible"/>
                                      </p:to>
                                    </p:set>
                                    <p:animEffect transition="in" filter="dissolve">
                                      <p:cBhvr>
                                        <p:cTn id="24" dur="500"/>
                                        <p:tgtEl>
                                          <p:spTgt spid="2074"/>
                                        </p:tgtEl>
                                      </p:cBhvr>
                                    </p:animEffect>
                                  </p:childTnLst>
                                </p:cTn>
                              </p:par>
                            </p:childTnLst>
                          </p:cTn>
                        </p:par>
                        <p:par>
                          <p:cTn id="25" fill="hold">
                            <p:stCondLst>
                              <p:cond delay="800"/>
                            </p:stCondLst>
                            <p:childTnLst>
                              <p:par>
                                <p:cTn id="26" presetID="9" presetClass="entr" fill="hold" grpId="6" nodeType="afterEffect">
                                  <p:stCondLst>
                                    <p:cond delay="0"/>
                                  </p:stCondLst>
                                  <p:iterate>
                                    <p:tmAbs val="0"/>
                                  </p:iterate>
                                  <p:childTnLst>
                                    <p:set>
                                      <p:cBhvr>
                                        <p:cTn id="27" fill="hold"/>
                                        <p:tgtEl>
                                          <p:spTgt spid="2081"/>
                                        </p:tgtEl>
                                        <p:attrNameLst>
                                          <p:attrName>style.visibility</p:attrName>
                                        </p:attrNameLst>
                                      </p:cBhvr>
                                      <p:to>
                                        <p:strVal val="visible"/>
                                      </p:to>
                                    </p:set>
                                    <p:animEffect transition="in" filter="dissolve">
                                      <p:cBhvr>
                                        <p:cTn id="28" dur="300"/>
                                        <p:tgtEl>
                                          <p:spTgt spid="2081"/>
                                        </p:tgtEl>
                                      </p:cBhvr>
                                    </p:animEffect>
                                  </p:childTnLst>
                                </p:cTn>
                              </p:par>
                            </p:childTnLst>
                          </p:cTn>
                        </p:par>
                        <p:par>
                          <p:cTn id="29" fill="hold">
                            <p:stCondLst>
                              <p:cond delay="1100"/>
                            </p:stCondLst>
                            <p:childTnLst>
                              <p:par>
                                <p:cTn id="30" presetID="9" presetClass="entr" fill="hold" grpId="7" nodeType="afterEffect">
                                  <p:stCondLst>
                                    <p:cond delay="0"/>
                                  </p:stCondLst>
                                  <p:iterate>
                                    <p:tmAbs val="0"/>
                                  </p:iterate>
                                  <p:childTnLst>
                                    <p:set>
                                      <p:cBhvr>
                                        <p:cTn id="31" fill="hold"/>
                                        <p:tgtEl>
                                          <p:spTgt spid="2083"/>
                                        </p:tgtEl>
                                        <p:attrNameLst>
                                          <p:attrName>style.visibility</p:attrName>
                                        </p:attrNameLst>
                                      </p:cBhvr>
                                      <p:to>
                                        <p:strVal val="visible"/>
                                      </p:to>
                                    </p:set>
                                    <p:animEffect transition="in" filter="dissolve">
                                      <p:cBhvr>
                                        <p:cTn id="32" dur="500"/>
                                        <p:tgtEl>
                                          <p:spTgt spid="2083"/>
                                        </p:tgtEl>
                                      </p:cBhvr>
                                    </p:animEffect>
                                  </p:childTnLst>
                                </p:cTn>
                              </p:par>
                            </p:childTnLst>
                          </p:cTn>
                        </p:par>
                        <p:par>
                          <p:cTn id="33" fill="hold">
                            <p:stCondLst>
                              <p:cond delay="1600"/>
                            </p:stCondLst>
                            <p:childTnLst>
                              <p:par>
                                <p:cTn id="34" presetID="9" presetClass="entr" fill="hold" grpId="8" nodeType="afterEffect">
                                  <p:stCondLst>
                                    <p:cond delay="0"/>
                                  </p:stCondLst>
                                  <p:iterate>
                                    <p:tmAbs val="0"/>
                                  </p:iterate>
                                  <p:childTnLst>
                                    <p:set>
                                      <p:cBhvr>
                                        <p:cTn id="35" fill="hold"/>
                                        <p:tgtEl>
                                          <p:spTgt spid="2084"/>
                                        </p:tgtEl>
                                        <p:attrNameLst>
                                          <p:attrName>style.visibility</p:attrName>
                                        </p:attrNameLst>
                                      </p:cBhvr>
                                      <p:to>
                                        <p:strVal val="visible"/>
                                      </p:to>
                                    </p:set>
                                    <p:animEffect transition="in" filter="dissolve">
                                      <p:cBhvr>
                                        <p:cTn id="36" dur="500"/>
                                        <p:tgtEl>
                                          <p:spTgt spid="2084"/>
                                        </p:tgtEl>
                                      </p:cBhvr>
                                    </p:animEffect>
                                  </p:childTnLst>
                                </p:cTn>
                              </p:par>
                            </p:childTnLst>
                          </p:cTn>
                        </p:par>
                        <p:par>
                          <p:cTn id="37" fill="hold">
                            <p:stCondLst>
                              <p:cond delay="2100"/>
                            </p:stCondLst>
                            <p:childTnLst>
                              <p:par>
                                <p:cTn id="38" presetID="9" presetClass="entr" fill="hold" grpId="9" nodeType="afterEffect">
                                  <p:stCondLst>
                                    <p:cond delay="0"/>
                                  </p:stCondLst>
                                  <p:iterate>
                                    <p:tmAbs val="0"/>
                                  </p:iterate>
                                  <p:childTnLst>
                                    <p:set>
                                      <p:cBhvr>
                                        <p:cTn id="39" fill="hold"/>
                                        <p:tgtEl>
                                          <p:spTgt spid="2080"/>
                                        </p:tgtEl>
                                        <p:attrNameLst>
                                          <p:attrName>style.visibility</p:attrName>
                                        </p:attrNameLst>
                                      </p:cBhvr>
                                      <p:to>
                                        <p:strVal val="visible"/>
                                      </p:to>
                                    </p:set>
                                    <p:animEffect transition="in" filter="dissolve">
                                      <p:cBhvr>
                                        <p:cTn id="40" dur="200"/>
                                        <p:tgtEl>
                                          <p:spTgt spid="2080"/>
                                        </p:tgtEl>
                                      </p:cBhvr>
                                    </p:animEffect>
                                  </p:childTnLst>
                                </p:cTn>
                              </p:par>
                            </p:childTnLst>
                          </p:cTn>
                        </p:par>
                        <p:par>
                          <p:cTn id="41" fill="hold">
                            <p:stCondLst>
                              <p:cond delay="2300"/>
                            </p:stCondLst>
                            <p:childTnLst>
                              <p:par>
                                <p:cTn id="42" presetID="9" presetClass="entr" fill="hold" grpId="10" nodeType="afterEffect">
                                  <p:stCondLst>
                                    <p:cond delay="0"/>
                                  </p:stCondLst>
                                  <p:iterate>
                                    <p:tmAbs val="0"/>
                                  </p:iterate>
                                  <p:childTnLst>
                                    <p:set>
                                      <p:cBhvr>
                                        <p:cTn id="43" fill="hold"/>
                                        <p:tgtEl>
                                          <p:spTgt spid="2078"/>
                                        </p:tgtEl>
                                        <p:attrNameLst>
                                          <p:attrName>style.visibility</p:attrName>
                                        </p:attrNameLst>
                                      </p:cBhvr>
                                      <p:to>
                                        <p:strVal val="visible"/>
                                      </p:to>
                                    </p:set>
                                    <p:animEffect transition="in" filter="dissolve">
                                      <p:cBhvr>
                                        <p:cTn id="44" dur="200"/>
                                        <p:tgtEl>
                                          <p:spTgt spid="2078"/>
                                        </p:tgtEl>
                                      </p:cBhvr>
                                    </p:animEffect>
                                  </p:childTnLst>
                                </p:cTn>
                              </p:par>
                            </p:childTnLst>
                          </p:cTn>
                        </p:par>
                        <p:par>
                          <p:cTn id="45" fill="hold">
                            <p:stCondLst>
                              <p:cond delay="2500"/>
                            </p:stCondLst>
                            <p:childTnLst>
                              <p:par>
                                <p:cTn id="46" presetID="9" presetClass="entr" fill="hold" grpId="11" nodeType="afterEffect">
                                  <p:stCondLst>
                                    <p:cond delay="0"/>
                                  </p:stCondLst>
                                  <p:iterate>
                                    <p:tmAbs val="0"/>
                                  </p:iterate>
                                  <p:childTnLst>
                                    <p:set>
                                      <p:cBhvr>
                                        <p:cTn id="47" fill="hold"/>
                                        <p:tgtEl>
                                          <p:spTgt spid="2085"/>
                                        </p:tgtEl>
                                        <p:attrNameLst>
                                          <p:attrName>style.visibility</p:attrName>
                                        </p:attrNameLst>
                                      </p:cBhvr>
                                      <p:to>
                                        <p:strVal val="visible"/>
                                      </p:to>
                                    </p:set>
                                    <p:animEffect transition="in" filter="dissolve">
                                      <p:cBhvr>
                                        <p:cTn id="48" dur="500"/>
                                        <p:tgtEl>
                                          <p:spTgt spid="2085"/>
                                        </p:tgtEl>
                                      </p:cBhvr>
                                    </p:animEffect>
                                  </p:childTnLst>
                                </p:cTn>
                              </p:par>
                            </p:childTnLst>
                          </p:cTn>
                        </p:par>
                        <p:par>
                          <p:cTn id="49" fill="hold">
                            <p:stCondLst>
                              <p:cond delay="3000"/>
                            </p:stCondLst>
                            <p:childTnLst>
                              <p:par>
                                <p:cTn id="50" presetID="9" presetClass="entr" fill="hold" grpId="12" nodeType="afterEffect">
                                  <p:stCondLst>
                                    <p:cond delay="0"/>
                                  </p:stCondLst>
                                  <p:iterate>
                                    <p:tmAbs val="0"/>
                                  </p:iterate>
                                  <p:childTnLst>
                                    <p:set>
                                      <p:cBhvr>
                                        <p:cTn id="51" fill="hold"/>
                                        <p:tgtEl>
                                          <p:spTgt spid="2082"/>
                                        </p:tgtEl>
                                        <p:attrNameLst>
                                          <p:attrName>style.visibility</p:attrName>
                                        </p:attrNameLst>
                                      </p:cBhvr>
                                      <p:to>
                                        <p:strVal val="visible"/>
                                      </p:to>
                                    </p:set>
                                    <p:animEffect transition="in" filter="dissolve">
                                      <p:cBhvr>
                                        <p:cTn id="52" dur="200"/>
                                        <p:tgtEl>
                                          <p:spTgt spid="2082"/>
                                        </p:tgtEl>
                                      </p:cBhvr>
                                    </p:animEffect>
                                  </p:childTnLst>
                                </p:cTn>
                              </p:par>
                            </p:childTnLst>
                          </p:cTn>
                        </p:par>
                        <p:par>
                          <p:cTn id="53" fill="hold">
                            <p:stCondLst>
                              <p:cond delay="3200"/>
                            </p:stCondLst>
                            <p:childTnLst>
                              <p:par>
                                <p:cTn id="54" presetID="9" presetClass="entr" fill="hold" grpId="13" nodeType="afterEffect">
                                  <p:stCondLst>
                                    <p:cond delay="0"/>
                                  </p:stCondLst>
                                  <p:iterate>
                                    <p:tmAbs val="0"/>
                                  </p:iterate>
                                  <p:childTnLst>
                                    <p:set>
                                      <p:cBhvr>
                                        <p:cTn id="55" fill="hold"/>
                                        <p:tgtEl>
                                          <p:spTgt spid="2086"/>
                                        </p:tgtEl>
                                        <p:attrNameLst>
                                          <p:attrName>style.visibility</p:attrName>
                                        </p:attrNameLst>
                                      </p:cBhvr>
                                      <p:to>
                                        <p:strVal val="visible"/>
                                      </p:to>
                                    </p:set>
                                    <p:animEffect transition="in" filter="dissolve">
                                      <p:cBhvr>
                                        <p:cTn id="56" dur="500"/>
                                        <p:tgtEl>
                                          <p:spTgt spid="2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4" grpId="5" animBg="1" advAuto="0"/>
      <p:bldP spid="2075" grpId="3" animBg="1" advAuto="0"/>
      <p:bldP spid="2076" grpId="1" animBg="1" advAuto="0"/>
      <p:bldP spid="2077" grpId="2" animBg="1" advAuto="0"/>
      <p:bldP spid="2078" grpId="10" animBg="1" advAuto="0"/>
      <p:bldP spid="2079" grpId="4" animBg="1" advAuto="0"/>
      <p:bldP spid="2080" grpId="9" animBg="1" advAuto="0"/>
      <p:bldP spid="2081" grpId="6" animBg="1" advAuto="0"/>
      <p:bldP spid="2082" grpId="12" animBg="1" advAuto="0"/>
      <p:bldP spid="2083" grpId="7" animBg="1" advAuto="0"/>
      <p:bldP spid="2084" grpId="8" animBg="1" advAuto="0"/>
      <p:bldP spid="2085" grpId="11" animBg="1" advAuto="0"/>
      <p:bldP spid="2086" grpId="13"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Shape 146"/>
          <p:cNvSpPr txBox="1">
            <a:spLocks noGrp="1"/>
          </p:cNvSpPr>
          <p:nvPr>
            <p:ph type="title"/>
          </p:nvPr>
        </p:nvSpPr>
        <p:spPr>
          <a:xfrm>
            <a:off x="415599" y="593366"/>
            <a:ext cx="11360802" cy="943201"/>
          </a:xfrm>
          <a:prstGeom prst="rect">
            <a:avLst/>
          </a:prstGeom>
        </p:spPr>
        <p:txBody>
          <a:bodyPr/>
          <a:lstStyle>
            <a:lvl1pPr defTabSz="1170431">
              <a:defRPr sz="4608"/>
            </a:lvl1pPr>
          </a:lstStyle>
          <a:p>
            <a:r>
              <a:t>Finding affordant verbs</a:t>
            </a:r>
          </a:p>
        </p:txBody>
      </p:sp>
      <p:sp>
        <p:nvSpPr>
          <p:cNvPr id="2092" name="Shape 148"/>
          <p:cNvSpPr txBox="1"/>
          <p:nvPr/>
        </p:nvSpPr>
        <p:spPr>
          <a:xfrm>
            <a:off x="3335233" y="3922953"/>
            <a:ext cx="1086800"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sword</a:t>
            </a:r>
          </a:p>
        </p:txBody>
      </p:sp>
      <p:sp>
        <p:nvSpPr>
          <p:cNvPr id="2093" name="Shape 149"/>
          <p:cNvSpPr txBox="1"/>
          <p:nvPr/>
        </p:nvSpPr>
        <p:spPr>
          <a:xfrm>
            <a:off x="8580663" y="3313371"/>
            <a:ext cx="1642002"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vanquish</a:t>
            </a:r>
          </a:p>
        </p:txBody>
      </p:sp>
      <p:sp>
        <p:nvSpPr>
          <p:cNvPr id="2094" name="Shape 150"/>
          <p:cNvSpPr/>
          <p:nvPr/>
        </p:nvSpPr>
        <p:spPr>
          <a:xfrm>
            <a:off x="8309905" y="3337519"/>
            <a:ext cx="126801" cy="126801"/>
          </a:xfrm>
          <a:prstGeom prst="ellipse">
            <a:avLst/>
          </a:prstGeom>
          <a:solidFill>
            <a:srgbClr val="9900FF"/>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95" name="Shape 151"/>
          <p:cNvSpPr/>
          <p:nvPr/>
        </p:nvSpPr>
        <p:spPr>
          <a:xfrm>
            <a:off x="4422033" y="4192354"/>
            <a:ext cx="126801" cy="126801"/>
          </a:xfrm>
          <a:prstGeom prst="ellipse">
            <a:avLst/>
          </a:prstGeom>
          <a:solidFill>
            <a:srgbClr val="9900FF"/>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96" name="Shape 152"/>
          <p:cNvSpPr/>
          <p:nvPr/>
        </p:nvSpPr>
        <p:spPr>
          <a:xfrm flipV="1">
            <a:off x="4523683" y="3406953"/>
            <a:ext cx="3851602" cy="845201"/>
          </a:xfrm>
          <a:prstGeom prst="line">
            <a:avLst/>
          </a:prstGeom>
          <a:ln w="38100">
            <a:solidFill>
              <a:srgbClr val="674EA7"/>
            </a:solidFill>
          </a:ln>
        </p:spPr>
        <p:txBody>
          <a:bodyPr lIns="60959" tIns="60959" rIns="60959" bIns="60959"/>
          <a:lstStyle/>
          <a:p>
            <a:pPr defTabSz="1219200">
              <a:defRPr>
                <a:solidFill>
                  <a:srgbClr val="A1E8D9"/>
                </a:solidFill>
                <a:latin typeface="Arial"/>
                <a:ea typeface="Arial"/>
                <a:cs typeface="Arial"/>
                <a:sym typeface="Arial"/>
              </a:defRPr>
            </a:pPr>
            <a:endParaRPr/>
          </a:p>
        </p:txBody>
      </p:sp>
      <p:sp>
        <p:nvSpPr>
          <p:cNvPr id="2097" name="Shape 153"/>
          <p:cNvSpPr/>
          <p:nvPr/>
        </p:nvSpPr>
        <p:spPr>
          <a:xfrm>
            <a:off x="8436731" y="2356119"/>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98" name="Shape 154"/>
          <p:cNvSpPr/>
          <p:nvPr/>
        </p:nvSpPr>
        <p:spPr>
          <a:xfrm>
            <a:off x="8509532" y="3561453"/>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099" name="Shape 155"/>
          <p:cNvSpPr/>
          <p:nvPr/>
        </p:nvSpPr>
        <p:spPr>
          <a:xfrm>
            <a:off x="9058331" y="2834953"/>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100" name="Shape 156"/>
          <p:cNvSpPr/>
          <p:nvPr/>
        </p:nvSpPr>
        <p:spPr>
          <a:xfrm>
            <a:off x="8176932" y="4090353"/>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101" name="Shape 157"/>
          <p:cNvSpPr/>
          <p:nvPr/>
        </p:nvSpPr>
        <p:spPr>
          <a:xfrm>
            <a:off x="7076598" y="3003986"/>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
        <p:nvSpPr>
          <p:cNvPr id="2102" name="Shape 158"/>
          <p:cNvSpPr txBox="1"/>
          <p:nvPr/>
        </p:nvSpPr>
        <p:spPr>
          <a:xfrm>
            <a:off x="7705980" y="4059861"/>
            <a:ext cx="1642001"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duel</a:t>
            </a:r>
          </a:p>
        </p:txBody>
      </p:sp>
      <p:sp>
        <p:nvSpPr>
          <p:cNvPr id="2103" name="Shape 159"/>
          <p:cNvSpPr txBox="1"/>
          <p:nvPr/>
        </p:nvSpPr>
        <p:spPr>
          <a:xfrm>
            <a:off x="9189816" y="2508633"/>
            <a:ext cx="1959768"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unsheathe</a:t>
            </a:r>
          </a:p>
        </p:txBody>
      </p:sp>
      <p:sp>
        <p:nvSpPr>
          <p:cNvPr id="2104" name="Shape 160"/>
          <p:cNvSpPr txBox="1"/>
          <p:nvPr/>
        </p:nvSpPr>
        <p:spPr>
          <a:xfrm>
            <a:off x="8097725" y="1835877"/>
            <a:ext cx="1642002"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wield</a:t>
            </a:r>
          </a:p>
        </p:txBody>
      </p:sp>
      <p:sp>
        <p:nvSpPr>
          <p:cNvPr id="2105" name="Shape 161"/>
          <p:cNvSpPr txBox="1"/>
          <p:nvPr/>
        </p:nvSpPr>
        <p:spPr>
          <a:xfrm>
            <a:off x="6433585" y="2484489"/>
            <a:ext cx="1642001"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solidFill>
                  <a:srgbClr val="FF9900"/>
                </a:solidFill>
                <a:latin typeface="Arial"/>
                <a:ea typeface="Arial"/>
                <a:cs typeface="Arial"/>
                <a:sym typeface="Arial"/>
              </a:defRPr>
            </a:lvl1pPr>
          </a:lstStyle>
          <a:p>
            <a:r>
              <a:t>summon</a:t>
            </a:r>
          </a:p>
        </p:txBody>
      </p:sp>
      <p:sp>
        <p:nvSpPr>
          <p:cNvPr id="2106" name="Shape 162"/>
          <p:cNvSpPr/>
          <p:nvPr/>
        </p:nvSpPr>
        <p:spPr>
          <a:xfrm>
            <a:off x="4443865" y="4214153"/>
            <a:ext cx="83201" cy="83201"/>
          </a:xfrm>
          <a:prstGeom prst="ellipse">
            <a:avLst/>
          </a:prstGeom>
          <a:solidFill>
            <a:srgbClr val="FF9900"/>
          </a:solidFill>
          <a:ln w="12700">
            <a:solidFill>
              <a:srgbClr val="695D46"/>
            </a:solidFill>
          </a:ln>
        </p:spPr>
        <p:txBody>
          <a:bodyPr lIns="60959" tIns="60959" rIns="60959" bIns="60959" anchor="ctr"/>
          <a:lstStyle/>
          <a:p>
            <a:pPr defTabSz="1219200">
              <a:defRPr>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95"/>
                                        </p:tgtEl>
                                        <p:attrNameLst>
                                          <p:attrName>style.visibility</p:attrName>
                                        </p:attrNameLst>
                                      </p:cBhvr>
                                      <p:to>
                                        <p:strVal val="visible"/>
                                      </p:to>
                                    </p:set>
                                  </p:childTnLst>
                                </p:cTn>
                              </p:par>
                            </p:childTnLst>
                          </p:cTn>
                        </p:par>
                        <p:par>
                          <p:cTn id="7" fill="hold">
                            <p:stCondLst>
                              <p:cond delay="0"/>
                            </p:stCondLst>
                            <p:childTnLst>
                              <p:par>
                                <p:cTn id="8" presetID="9" presetClass="entr" fill="hold" grpId="2" nodeType="afterEffect">
                                  <p:stCondLst>
                                    <p:cond delay="0"/>
                                  </p:stCondLst>
                                  <p:iterate>
                                    <p:tmAbs val="0"/>
                                  </p:iterate>
                                  <p:childTnLst>
                                    <p:set>
                                      <p:cBhvr>
                                        <p:cTn id="9" fill="hold"/>
                                        <p:tgtEl>
                                          <p:spTgt spid="2096"/>
                                        </p:tgtEl>
                                        <p:attrNameLst>
                                          <p:attrName>style.visibility</p:attrName>
                                        </p:attrNameLst>
                                      </p:cBhvr>
                                      <p:to>
                                        <p:strVal val="visible"/>
                                      </p:to>
                                    </p:set>
                                    <p:animEffect transition="in" filter="dissolve">
                                      <p:cBhvr>
                                        <p:cTn id="10" dur="1"/>
                                        <p:tgtEl>
                                          <p:spTgt spid="2096"/>
                                        </p:tgtEl>
                                      </p:cBhvr>
                                    </p:animEffect>
                                  </p:childTnLst>
                                </p:cTn>
                              </p:par>
                            </p:childTnLst>
                          </p:cTn>
                        </p:par>
                        <p:par>
                          <p:cTn id="11" fill="hold">
                            <p:stCondLst>
                              <p:cond delay="1"/>
                            </p:stCondLst>
                            <p:childTnLst>
                              <p:par>
                                <p:cTn id="12" presetID="9" presetClass="entr" fill="hold" grpId="3" nodeType="afterEffect">
                                  <p:stCondLst>
                                    <p:cond delay="0"/>
                                  </p:stCondLst>
                                  <p:iterate>
                                    <p:tmAbs val="0"/>
                                  </p:iterate>
                                  <p:childTnLst>
                                    <p:set>
                                      <p:cBhvr>
                                        <p:cTn id="13" fill="hold"/>
                                        <p:tgtEl>
                                          <p:spTgt spid="2094"/>
                                        </p:tgtEl>
                                        <p:attrNameLst>
                                          <p:attrName>style.visibility</p:attrName>
                                        </p:attrNameLst>
                                      </p:cBhvr>
                                      <p:to>
                                        <p:strVal val="visible"/>
                                      </p:to>
                                    </p:set>
                                    <p:animEffect transition="in" filter="dissolve">
                                      <p:cBhvr>
                                        <p:cTn id="14" dur="1"/>
                                        <p:tgtEl>
                                          <p:spTgt spid="209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fill="hold" grpId="4" nodeType="clickEffect">
                                  <p:stCondLst>
                                    <p:cond delay="0"/>
                                  </p:stCondLst>
                                  <p:iterate>
                                    <p:tmAbs val="0"/>
                                  </p:iterate>
                                  <p:childTnLst>
                                    <p:set>
                                      <p:cBhvr>
                                        <p:cTn id="18" fill="hold"/>
                                        <p:tgtEl>
                                          <p:spTgt spid="2093"/>
                                        </p:tgtEl>
                                        <p:attrNameLst>
                                          <p:attrName>style.visibility</p:attrName>
                                        </p:attrNameLst>
                                      </p:cBhvr>
                                      <p:to>
                                        <p:strVal val="visible"/>
                                      </p:to>
                                    </p:set>
                                    <p:animEffect transition="in" filter="dissolve">
                                      <p:cBhvr>
                                        <p:cTn id="19" dur="500"/>
                                        <p:tgtEl>
                                          <p:spTgt spid="2093"/>
                                        </p:tgtEl>
                                      </p:cBhvr>
                                    </p:animEffect>
                                  </p:childTnLst>
                                </p:cTn>
                              </p:par>
                            </p:childTnLst>
                          </p:cTn>
                        </p:par>
                        <p:par>
                          <p:cTn id="20" fill="hold">
                            <p:stCondLst>
                              <p:cond delay="500"/>
                            </p:stCondLst>
                            <p:childTnLst>
                              <p:par>
                                <p:cTn id="21" presetID="9" presetClass="entr" fill="hold" grpId="5" nodeType="afterEffect">
                                  <p:stCondLst>
                                    <p:cond delay="0"/>
                                  </p:stCondLst>
                                  <p:iterate>
                                    <p:tmAbs val="0"/>
                                  </p:iterate>
                                  <p:childTnLst>
                                    <p:set>
                                      <p:cBhvr>
                                        <p:cTn id="22" fill="hold"/>
                                        <p:tgtEl>
                                          <p:spTgt spid="2098"/>
                                        </p:tgtEl>
                                        <p:attrNameLst>
                                          <p:attrName>style.visibility</p:attrName>
                                        </p:attrNameLst>
                                      </p:cBhvr>
                                      <p:to>
                                        <p:strVal val="visible"/>
                                      </p:to>
                                    </p:set>
                                    <p:animEffect transition="in" filter="dissolve">
                                      <p:cBhvr>
                                        <p:cTn id="23" dur="300"/>
                                        <p:tgtEl>
                                          <p:spTgt spid="2098"/>
                                        </p:tgtEl>
                                      </p:cBhvr>
                                    </p:animEffect>
                                  </p:childTnLst>
                                </p:cTn>
                              </p:par>
                            </p:childTnLst>
                          </p:cTn>
                        </p:par>
                        <p:par>
                          <p:cTn id="24" fill="hold">
                            <p:stCondLst>
                              <p:cond delay="800"/>
                            </p:stCondLst>
                            <p:childTnLst>
                              <p:par>
                                <p:cTn id="25" presetID="9" presetClass="entr" fill="hold" grpId="6" nodeType="afterEffect">
                                  <p:stCondLst>
                                    <p:cond delay="0"/>
                                  </p:stCondLst>
                                  <p:iterate>
                                    <p:tmAbs val="0"/>
                                  </p:iterate>
                                  <p:childTnLst>
                                    <p:set>
                                      <p:cBhvr>
                                        <p:cTn id="26" fill="hold"/>
                                        <p:tgtEl>
                                          <p:spTgt spid="2100"/>
                                        </p:tgtEl>
                                        <p:attrNameLst>
                                          <p:attrName>style.visibility</p:attrName>
                                        </p:attrNameLst>
                                      </p:cBhvr>
                                      <p:to>
                                        <p:strVal val="visible"/>
                                      </p:to>
                                    </p:set>
                                    <p:animEffect transition="in" filter="dissolve">
                                      <p:cBhvr>
                                        <p:cTn id="27" dur="300"/>
                                        <p:tgtEl>
                                          <p:spTgt spid="2100"/>
                                        </p:tgtEl>
                                      </p:cBhvr>
                                    </p:animEffect>
                                  </p:childTnLst>
                                </p:cTn>
                              </p:par>
                            </p:childTnLst>
                          </p:cTn>
                        </p:par>
                        <p:par>
                          <p:cTn id="28" fill="hold">
                            <p:stCondLst>
                              <p:cond delay="1100"/>
                            </p:stCondLst>
                            <p:childTnLst>
                              <p:par>
                                <p:cTn id="29" presetID="9" presetClass="entr" fill="hold" grpId="7" nodeType="afterEffect">
                                  <p:stCondLst>
                                    <p:cond delay="0"/>
                                  </p:stCondLst>
                                  <p:iterate>
                                    <p:tmAbs val="0"/>
                                  </p:iterate>
                                  <p:childTnLst>
                                    <p:set>
                                      <p:cBhvr>
                                        <p:cTn id="30" fill="hold"/>
                                        <p:tgtEl>
                                          <p:spTgt spid="2102"/>
                                        </p:tgtEl>
                                        <p:attrNameLst>
                                          <p:attrName>style.visibility</p:attrName>
                                        </p:attrNameLst>
                                      </p:cBhvr>
                                      <p:to>
                                        <p:strVal val="visible"/>
                                      </p:to>
                                    </p:set>
                                    <p:animEffect transition="in" filter="dissolve">
                                      <p:cBhvr>
                                        <p:cTn id="31" dur="500"/>
                                        <p:tgtEl>
                                          <p:spTgt spid="2102"/>
                                        </p:tgtEl>
                                      </p:cBhvr>
                                    </p:animEffect>
                                  </p:childTnLst>
                                </p:cTn>
                              </p:par>
                            </p:childTnLst>
                          </p:cTn>
                        </p:par>
                        <p:par>
                          <p:cTn id="32" fill="hold">
                            <p:stCondLst>
                              <p:cond delay="1600"/>
                            </p:stCondLst>
                            <p:childTnLst>
                              <p:par>
                                <p:cTn id="33" presetID="9" presetClass="entr" fill="hold" grpId="8" nodeType="afterEffect">
                                  <p:stCondLst>
                                    <p:cond delay="0"/>
                                  </p:stCondLst>
                                  <p:iterate>
                                    <p:tmAbs val="0"/>
                                  </p:iterate>
                                  <p:childTnLst>
                                    <p:set>
                                      <p:cBhvr>
                                        <p:cTn id="34" fill="hold"/>
                                        <p:tgtEl>
                                          <p:spTgt spid="2103"/>
                                        </p:tgtEl>
                                        <p:attrNameLst>
                                          <p:attrName>style.visibility</p:attrName>
                                        </p:attrNameLst>
                                      </p:cBhvr>
                                      <p:to>
                                        <p:strVal val="visible"/>
                                      </p:to>
                                    </p:set>
                                    <p:animEffect transition="in" filter="dissolve">
                                      <p:cBhvr>
                                        <p:cTn id="35" dur="500"/>
                                        <p:tgtEl>
                                          <p:spTgt spid="2103"/>
                                        </p:tgtEl>
                                      </p:cBhvr>
                                    </p:animEffect>
                                  </p:childTnLst>
                                </p:cTn>
                              </p:par>
                            </p:childTnLst>
                          </p:cTn>
                        </p:par>
                        <p:par>
                          <p:cTn id="36" fill="hold">
                            <p:stCondLst>
                              <p:cond delay="2100"/>
                            </p:stCondLst>
                            <p:childTnLst>
                              <p:par>
                                <p:cTn id="37" presetID="9" presetClass="entr" fill="hold" grpId="9" nodeType="afterEffect">
                                  <p:stCondLst>
                                    <p:cond delay="0"/>
                                  </p:stCondLst>
                                  <p:iterate>
                                    <p:tmAbs val="0"/>
                                  </p:iterate>
                                  <p:childTnLst>
                                    <p:set>
                                      <p:cBhvr>
                                        <p:cTn id="38" fill="hold"/>
                                        <p:tgtEl>
                                          <p:spTgt spid="2099"/>
                                        </p:tgtEl>
                                        <p:attrNameLst>
                                          <p:attrName>style.visibility</p:attrName>
                                        </p:attrNameLst>
                                      </p:cBhvr>
                                      <p:to>
                                        <p:strVal val="visible"/>
                                      </p:to>
                                    </p:set>
                                    <p:animEffect transition="in" filter="dissolve">
                                      <p:cBhvr>
                                        <p:cTn id="39" dur="200"/>
                                        <p:tgtEl>
                                          <p:spTgt spid="2099"/>
                                        </p:tgtEl>
                                      </p:cBhvr>
                                    </p:animEffect>
                                  </p:childTnLst>
                                </p:cTn>
                              </p:par>
                            </p:childTnLst>
                          </p:cTn>
                        </p:par>
                        <p:par>
                          <p:cTn id="40" fill="hold">
                            <p:stCondLst>
                              <p:cond delay="2300"/>
                            </p:stCondLst>
                            <p:childTnLst>
                              <p:par>
                                <p:cTn id="41" presetID="9" presetClass="entr" fill="hold" grpId="10" nodeType="afterEffect">
                                  <p:stCondLst>
                                    <p:cond delay="0"/>
                                  </p:stCondLst>
                                  <p:iterate>
                                    <p:tmAbs val="0"/>
                                  </p:iterate>
                                  <p:childTnLst>
                                    <p:set>
                                      <p:cBhvr>
                                        <p:cTn id="42" fill="hold"/>
                                        <p:tgtEl>
                                          <p:spTgt spid="2097"/>
                                        </p:tgtEl>
                                        <p:attrNameLst>
                                          <p:attrName>style.visibility</p:attrName>
                                        </p:attrNameLst>
                                      </p:cBhvr>
                                      <p:to>
                                        <p:strVal val="visible"/>
                                      </p:to>
                                    </p:set>
                                    <p:animEffect transition="in" filter="dissolve">
                                      <p:cBhvr>
                                        <p:cTn id="43" dur="200"/>
                                        <p:tgtEl>
                                          <p:spTgt spid="2097"/>
                                        </p:tgtEl>
                                      </p:cBhvr>
                                    </p:animEffect>
                                  </p:childTnLst>
                                </p:cTn>
                              </p:par>
                            </p:childTnLst>
                          </p:cTn>
                        </p:par>
                        <p:par>
                          <p:cTn id="44" fill="hold">
                            <p:stCondLst>
                              <p:cond delay="2500"/>
                            </p:stCondLst>
                            <p:childTnLst>
                              <p:par>
                                <p:cTn id="45" presetID="9" presetClass="entr" fill="hold" grpId="11" nodeType="afterEffect">
                                  <p:stCondLst>
                                    <p:cond delay="0"/>
                                  </p:stCondLst>
                                  <p:iterate>
                                    <p:tmAbs val="0"/>
                                  </p:iterate>
                                  <p:childTnLst>
                                    <p:set>
                                      <p:cBhvr>
                                        <p:cTn id="46" fill="hold"/>
                                        <p:tgtEl>
                                          <p:spTgt spid="2104"/>
                                        </p:tgtEl>
                                        <p:attrNameLst>
                                          <p:attrName>style.visibility</p:attrName>
                                        </p:attrNameLst>
                                      </p:cBhvr>
                                      <p:to>
                                        <p:strVal val="visible"/>
                                      </p:to>
                                    </p:set>
                                    <p:animEffect transition="in" filter="dissolve">
                                      <p:cBhvr>
                                        <p:cTn id="47" dur="500"/>
                                        <p:tgtEl>
                                          <p:spTgt spid="2104"/>
                                        </p:tgtEl>
                                      </p:cBhvr>
                                    </p:animEffect>
                                  </p:childTnLst>
                                </p:cTn>
                              </p:par>
                            </p:childTnLst>
                          </p:cTn>
                        </p:par>
                        <p:par>
                          <p:cTn id="48" fill="hold">
                            <p:stCondLst>
                              <p:cond delay="3000"/>
                            </p:stCondLst>
                            <p:childTnLst>
                              <p:par>
                                <p:cTn id="49" presetID="9" presetClass="entr" fill="hold" grpId="12" nodeType="afterEffect">
                                  <p:stCondLst>
                                    <p:cond delay="0"/>
                                  </p:stCondLst>
                                  <p:iterate>
                                    <p:tmAbs val="0"/>
                                  </p:iterate>
                                  <p:childTnLst>
                                    <p:set>
                                      <p:cBhvr>
                                        <p:cTn id="50" fill="hold"/>
                                        <p:tgtEl>
                                          <p:spTgt spid="2101"/>
                                        </p:tgtEl>
                                        <p:attrNameLst>
                                          <p:attrName>style.visibility</p:attrName>
                                        </p:attrNameLst>
                                      </p:cBhvr>
                                      <p:to>
                                        <p:strVal val="visible"/>
                                      </p:to>
                                    </p:set>
                                    <p:animEffect transition="in" filter="dissolve">
                                      <p:cBhvr>
                                        <p:cTn id="51" dur="200"/>
                                        <p:tgtEl>
                                          <p:spTgt spid="2101"/>
                                        </p:tgtEl>
                                      </p:cBhvr>
                                    </p:animEffect>
                                  </p:childTnLst>
                                </p:cTn>
                              </p:par>
                            </p:childTnLst>
                          </p:cTn>
                        </p:par>
                        <p:par>
                          <p:cTn id="52" fill="hold">
                            <p:stCondLst>
                              <p:cond delay="3200"/>
                            </p:stCondLst>
                            <p:childTnLst>
                              <p:par>
                                <p:cTn id="53" presetID="9" presetClass="entr" fill="hold" grpId="13" nodeType="afterEffect">
                                  <p:stCondLst>
                                    <p:cond delay="0"/>
                                  </p:stCondLst>
                                  <p:iterate>
                                    <p:tmAbs val="0"/>
                                  </p:iterate>
                                  <p:childTnLst>
                                    <p:set>
                                      <p:cBhvr>
                                        <p:cTn id="54" fill="hold"/>
                                        <p:tgtEl>
                                          <p:spTgt spid="2105"/>
                                        </p:tgtEl>
                                        <p:attrNameLst>
                                          <p:attrName>style.visibility</p:attrName>
                                        </p:attrNameLst>
                                      </p:cBhvr>
                                      <p:to>
                                        <p:strVal val="visible"/>
                                      </p:to>
                                    </p:set>
                                    <p:animEffect transition="in" filter="dissolve">
                                      <p:cBhvr>
                                        <p:cTn id="55" dur="500"/>
                                        <p:tgtEl>
                                          <p:spTgt spid="2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3" grpId="4" animBg="1" advAuto="0"/>
      <p:bldP spid="2094" grpId="3" animBg="1" advAuto="0"/>
      <p:bldP spid="2095" grpId="1" animBg="1" advAuto="0"/>
      <p:bldP spid="2096" grpId="2" animBg="1" advAuto="0"/>
      <p:bldP spid="2097" grpId="10" animBg="1" advAuto="0"/>
      <p:bldP spid="2098" grpId="5" animBg="1" advAuto="0"/>
      <p:bldP spid="2099" grpId="9" animBg="1" advAuto="0"/>
      <p:bldP spid="2100" grpId="6" animBg="1" advAuto="0"/>
      <p:bldP spid="2101" grpId="12" animBg="1" advAuto="0"/>
      <p:bldP spid="2102" grpId="7" animBg="1" advAuto="0"/>
      <p:bldP spid="2103" grpId="8" animBg="1" advAuto="0"/>
      <p:bldP spid="2104" grpId="11" animBg="1" advAuto="0"/>
      <p:bldP spid="2105" grpId="13"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 name="Shape 203"/>
          <p:cNvSpPr txBox="1">
            <a:spLocks noGrp="1"/>
          </p:cNvSpPr>
          <p:nvPr>
            <p:ph type="title"/>
          </p:nvPr>
        </p:nvSpPr>
        <p:spPr>
          <a:xfrm>
            <a:off x="357733" y="1644733"/>
            <a:ext cx="11360801" cy="3361201"/>
          </a:xfrm>
          <a:prstGeom prst="rect">
            <a:avLst/>
          </a:prstGeom>
        </p:spPr>
        <p:txBody>
          <a:bodyPr/>
          <a:lstStyle/>
          <a:p>
            <a:pPr algn="ctr"/>
            <a:r>
              <a:t>How can we evaluate the quality </a:t>
            </a:r>
            <a:br/>
            <a:r>
              <a:t>of our harvested knowledge?</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Shape 182"/>
          <p:cNvSpPr txBox="1">
            <a:spLocks noGrp="1"/>
          </p:cNvSpPr>
          <p:nvPr>
            <p:ph type="title"/>
          </p:nvPr>
        </p:nvSpPr>
        <p:spPr>
          <a:xfrm>
            <a:off x="415599" y="593366"/>
            <a:ext cx="11360802" cy="943201"/>
          </a:xfrm>
          <a:prstGeom prst="rect">
            <a:avLst/>
          </a:prstGeom>
        </p:spPr>
        <p:txBody>
          <a:bodyPr/>
          <a:lstStyle>
            <a:lvl1pPr defTabSz="1170431">
              <a:defRPr sz="4608"/>
            </a:lvl1pPr>
          </a:lstStyle>
          <a:p>
            <a:r>
              <a:t>Test environment</a:t>
            </a:r>
          </a:p>
        </p:txBody>
      </p:sp>
      <p:pic>
        <p:nvPicPr>
          <p:cNvPr id="2113" name="Shape 183" descr="Shape 183"/>
          <p:cNvPicPr>
            <a:picLocks noChangeAspect="1"/>
          </p:cNvPicPr>
          <p:nvPr/>
        </p:nvPicPr>
        <p:blipFill>
          <a:blip r:embed="rId3"/>
          <a:stretch>
            <a:fillRect/>
          </a:stretch>
        </p:blipFill>
        <p:spPr>
          <a:xfrm>
            <a:off x="1470310" y="1796600"/>
            <a:ext cx="9009924" cy="732301"/>
          </a:xfrm>
          <a:prstGeom prst="rect">
            <a:avLst/>
          </a:prstGeom>
          <a:ln w="12700">
            <a:miter lim="400000"/>
          </a:ln>
        </p:spPr>
      </p:pic>
      <p:sp>
        <p:nvSpPr>
          <p:cNvPr id="2114" name="Shape 184"/>
          <p:cNvSpPr/>
          <p:nvPr/>
        </p:nvSpPr>
        <p:spPr>
          <a:xfrm>
            <a:off x="2789066" y="5554025"/>
            <a:ext cx="156801" cy="12001"/>
          </a:xfrm>
          <a:prstGeom prst="line">
            <a:avLst/>
          </a:prstGeom>
          <a:ln w="12700">
            <a:solidFill>
              <a:srgbClr val="666666"/>
            </a:solidFill>
            <a:tailEnd type="triangle"/>
          </a:ln>
        </p:spPr>
        <p:txBody>
          <a:bodyPr lIns="60959" tIns="60959" rIns="60959" bIns="60959"/>
          <a:lstStyle/>
          <a:p>
            <a:pPr defTabSz="1219200">
              <a:defRPr>
                <a:solidFill>
                  <a:srgbClr val="A1E8D9"/>
                </a:solidFill>
                <a:latin typeface="Arial"/>
                <a:ea typeface="Arial"/>
                <a:cs typeface="Arial"/>
                <a:sym typeface="Arial"/>
              </a:defRPr>
            </a:pPr>
            <a:endParaRPr/>
          </a:p>
        </p:txBody>
      </p:sp>
      <p:grpSp>
        <p:nvGrpSpPr>
          <p:cNvPr id="2117" name="Shape 186"/>
          <p:cNvGrpSpPr/>
          <p:nvPr/>
        </p:nvGrpSpPr>
        <p:grpSpPr>
          <a:xfrm>
            <a:off x="415599" y="3102999"/>
            <a:ext cx="3834401" cy="1292000"/>
            <a:chOff x="0" y="0"/>
            <a:chExt cx="3834400" cy="1291998"/>
          </a:xfrm>
        </p:grpSpPr>
        <p:sp>
          <p:nvSpPr>
            <p:cNvPr id="2115" name="Rectangle"/>
            <p:cNvSpPr/>
            <p:nvPr/>
          </p:nvSpPr>
          <p:spPr>
            <a:xfrm>
              <a:off x="-1" y="0"/>
              <a:ext cx="3834402" cy="1291999"/>
            </a:xfrm>
            <a:prstGeom prst="rect">
              <a:avLst/>
            </a:prstGeom>
            <a:solidFill>
              <a:srgbClr val="000000"/>
            </a:solidFill>
            <a:ln w="12700" cap="flat">
              <a:noFill/>
              <a:miter lim="400000"/>
            </a:ln>
            <a:effectLst/>
          </p:spPr>
          <p:txBody>
            <a:bodyPr wrap="square" lIns="60959" tIns="60959" rIns="60959" bIns="60959" numCol="1" anchor="t">
              <a:noAutofit/>
            </a:bodyPr>
            <a:lstStyle/>
            <a:p>
              <a:pPr defTabSz="1219200">
                <a:defRPr>
                  <a:latin typeface="Arial"/>
                  <a:ea typeface="Arial"/>
                  <a:cs typeface="Arial"/>
                  <a:sym typeface="Arial"/>
                </a:defRPr>
              </a:pPr>
              <a:endParaRPr/>
            </a:p>
          </p:txBody>
        </p:sp>
        <p:sp>
          <p:nvSpPr>
            <p:cNvPr id="2116" name="You are behind the white house. In one corner of the house there is a small window which is slightly ajar."/>
            <p:cNvSpPr txBox="1"/>
            <p:nvPr/>
          </p:nvSpPr>
          <p:spPr>
            <a:xfrm>
              <a:off x="-1" y="0"/>
              <a:ext cx="3834402" cy="1158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t">
              <a:spAutoFit/>
            </a:bodyPr>
            <a:lstStyle>
              <a:lvl1pPr defTabSz="1219200">
                <a:defRPr sz="1600">
                  <a:solidFill>
                    <a:srgbClr val="FFFFFF"/>
                  </a:solidFill>
                  <a:latin typeface="Courier New"/>
                  <a:ea typeface="Courier New"/>
                  <a:cs typeface="Courier New"/>
                  <a:sym typeface="Courier New"/>
                </a:defRPr>
              </a:lvl1pPr>
            </a:lstStyle>
            <a:p>
              <a:r>
                <a:t>You are behind the white house. In one corner of the house there is a small window which is slightly ajar.</a:t>
              </a:r>
            </a:p>
          </p:txBody>
        </p:sp>
      </p:grpSp>
      <p:grpSp>
        <p:nvGrpSpPr>
          <p:cNvPr id="2120" name="Shape 187"/>
          <p:cNvGrpSpPr/>
          <p:nvPr/>
        </p:nvGrpSpPr>
        <p:grpSpPr>
          <a:xfrm>
            <a:off x="3148333" y="4859733"/>
            <a:ext cx="1222401" cy="1122799"/>
            <a:chOff x="0" y="0"/>
            <a:chExt cx="1222400" cy="1122798"/>
          </a:xfrm>
        </p:grpSpPr>
        <p:sp>
          <p:nvSpPr>
            <p:cNvPr id="2118" name="Rectangle"/>
            <p:cNvSpPr/>
            <p:nvPr/>
          </p:nvSpPr>
          <p:spPr>
            <a:xfrm>
              <a:off x="-1" y="0"/>
              <a:ext cx="1222402" cy="1122799"/>
            </a:xfrm>
            <a:prstGeom prst="rect">
              <a:avLst/>
            </a:prstGeom>
            <a:solidFill>
              <a:srgbClr val="F3F3F3"/>
            </a:solidFill>
            <a:ln w="12700" cap="flat">
              <a:solidFill>
                <a:srgbClr val="000000"/>
              </a:solidFill>
              <a:prstDash val="solid"/>
              <a:round/>
            </a:ln>
            <a:effectLst/>
          </p:spPr>
          <p:txBody>
            <a:bodyPr wrap="square" lIns="60959" tIns="60959" rIns="60959" bIns="60959" numCol="1" anchor="t">
              <a:noAutofit/>
            </a:bodyPr>
            <a:lstStyle/>
            <a:p>
              <a:pPr defTabSz="1219200">
                <a:defRPr>
                  <a:latin typeface="Arial"/>
                  <a:ea typeface="Arial"/>
                  <a:cs typeface="Arial"/>
                  <a:sym typeface="Arial"/>
                </a:defRPr>
              </a:pPr>
              <a:endParaRPr/>
            </a:p>
          </p:txBody>
        </p:sp>
        <p:sp>
          <p:nvSpPr>
            <p:cNvPr id="2119" name="house…"/>
            <p:cNvSpPr txBox="1"/>
            <p:nvPr/>
          </p:nvSpPr>
          <p:spPr>
            <a:xfrm>
              <a:off x="-1" y="0"/>
              <a:ext cx="1222402" cy="9610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t">
              <a:spAutoFit/>
            </a:bodyPr>
            <a:lstStyle/>
            <a:p>
              <a:pPr defTabSz="1219200">
                <a:defRPr>
                  <a:latin typeface="Arial"/>
                  <a:ea typeface="Arial"/>
                  <a:cs typeface="Arial"/>
                  <a:sym typeface="Arial"/>
                </a:defRPr>
              </a:pPr>
              <a:r>
                <a:t>  </a:t>
              </a:r>
              <a:r>
                <a:rPr sz="1600"/>
                <a:t>house</a:t>
              </a:r>
            </a:p>
            <a:p>
              <a:pPr defTabSz="1219200">
                <a:defRPr sz="1600">
                  <a:latin typeface="Arial"/>
                  <a:ea typeface="Arial"/>
                  <a:cs typeface="Arial"/>
                  <a:sym typeface="Arial"/>
                </a:defRPr>
              </a:pPr>
              <a:r>
                <a:t>  corner</a:t>
              </a:r>
            </a:p>
            <a:p>
              <a:pPr defTabSz="1219200">
                <a:defRPr sz="1600">
                  <a:latin typeface="Arial"/>
                  <a:ea typeface="Arial"/>
                  <a:cs typeface="Arial"/>
                  <a:sym typeface="Arial"/>
                </a:defRPr>
              </a:pPr>
              <a:r>
                <a:t>  window</a:t>
              </a:r>
            </a:p>
          </p:txBody>
        </p:sp>
      </p:grpSp>
      <p:pic>
        <p:nvPicPr>
          <p:cNvPr id="2121" name="Shape 188" descr="Shape 188"/>
          <p:cNvPicPr>
            <a:picLocks noChangeAspect="1"/>
          </p:cNvPicPr>
          <p:nvPr/>
        </p:nvPicPr>
        <p:blipFill>
          <a:blip r:embed="rId4"/>
          <a:stretch>
            <a:fillRect/>
          </a:stretch>
        </p:blipFill>
        <p:spPr>
          <a:xfrm>
            <a:off x="5661066" y="4621076"/>
            <a:ext cx="1101600" cy="2029186"/>
          </a:xfrm>
          <a:prstGeom prst="rect">
            <a:avLst/>
          </a:prstGeom>
          <a:ln w="12700">
            <a:miter lim="400000"/>
          </a:ln>
        </p:spPr>
      </p:pic>
      <p:grpSp>
        <p:nvGrpSpPr>
          <p:cNvPr id="2124" name="Shape 189"/>
          <p:cNvGrpSpPr/>
          <p:nvPr/>
        </p:nvGrpSpPr>
        <p:grpSpPr>
          <a:xfrm>
            <a:off x="6575833" y="5203033"/>
            <a:ext cx="1050401" cy="503022"/>
            <a:chOff x="0" y="0"/>
            <a:chExt cx="1050400" cy="503021"/>
          </a:xfrm>
        </p:grpSpPr>
        <p:sp>
          <p:nvSpPr>
            <p:cNvPr id="2122" name="Rectangle"/>
            <p:cNvSpPr/>
            <p:nvPr/>
          </p:nvSpPr>
          <p:spPr>
            <a:xfrm>
              <a:off x="0" y="0"/>
              <a:ext cx="1050401" cy="497201"/>
            </a:xfrm>
            <a:prstGeom prst="rect">
              <a:avLst/>
            </a:prstGeom>
            <a:noFill/>
            <a:ln w="12700" cap="flat">
              <a:solidFill>
                <a:srgbClr val="000000"/>
              </a:solidFill>
              <a:prstDash val="solid"/>
              <a:round/>
            </a:ln>
            <a:effectLst/>
          </p:spPr>
          <p:txBody>
            <a:bodyPr wrap="square" lIns="60959" tIns="60959" rIns="60959" bIns="60959" numCol="1" anchor="t">
              <a:noAutofit/>
            </a:bodyPr>
            <a:lstStyle/>
            <a:p>
              <a:pPr defTabSz="1219200">
                <a:defRPr>
                  <a:latin typeface="Arial"/>
                  <a:ea typeface="Arial"/>
                  <a:cs typeface="Arial"/>
                  <a:sym typeface="Arial"/>
                </a:defRPr>
              </a:pPr>
              <a:endParaRPr/>
            </a:p>
          </p:txBody>
        </p:sp>
        <p:sp>
          <p:nvSpPr>
            <p:cNvPr id="2123" name="window"/>
            <p:cNvSpPr txBox="1"/>
            <p:nvPr/>
          </p:nvSpPr>
          <p:spPr>
            <a:xfrm>
              <a:off x="0" y="0"/>
              <a:ext cx="1050401" cy="5030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t">
              <a:spAutoFit/>
            </a:bodyPr>
            <a:lstStyle>
              <a:lvl1pPr defTabSz="1219200">
                <a:defRPr>
                  <a:latin typeface="Arial"/>
                  <a:ea typeface="Arial"/>
                  <a:cs typeface="Arial"/>
                  <a:sym typeface="Arial"/>
                </a:defRPr>
              </a:lvl1pPr>
            </a:lstStyle>
            <a:p>
              <a:r>
                <a:t>window</a:t>
              </a:r>
            </a:p>
          </p:txBody>
        </p:sp>
      </p:grpSp>
      <p:grpSp>
        <p:nvGrpSpPr>
          <p:cNvPr id="2127" name="Shape 190"/>
          <p:cNvGrpSpPr/>
          <p:nvPr/>
        </p:nvGrpSpPr>
        <p:grpSpPr>
          <a:xfrm>
            <a:off x="8490604" y="3727689"/>
            <a:ext cx="2837322" cy="2653184"/>
            <a:chOff x="0" y="0"/>
            <a:chExt cx="2837320" cy="2653183"/>
          </a:xfrm>
        </p:grpSpPr>
        <p:sp>
          <p:nvSpPr>
            <p:cNvPr id="2125" name="Shape"/>
            <p:cNvSpPr/>
            <p:nvPr/>
          </p:nvSpPr>
          <p:spPr>
            <a:xfrm rot="1337648">
              <a:off x="282195" y="358785"/>
              <a:ext cx="2272930" cy="193561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3F3F3"/>
            </a:solidFill>
            <a:ln w="12700" cap="flat">
              <a:solidFill>
                <a:srgbClr val="695D46"/>
              </a:solidFill>
              <a:prstDash val="solid"/>
              <a:round/>
            </a:ln>
            <a:effectLst/>
          </p:spPr>
          <p:txBody>
            <a:bodyPr wrap="square" lIns="60959" tIns="60959" rIns="60959" bIns="60959" numCol="1" anchor="ctr">
              <a:noAutofit/>
            </a:bodyPr>
            <a:lstStyle/>
            <a:p>
              <a:pPr defTabSz="1219200">
                <a:defRPr>
                  <a:latin typeface="Arial"/>
                  <a:ea typeface="Arial"/>
                  <a:cs typeface="Arial"/>
                  <a:sym typeface="Arial"/>
                </a:defRPr>
              </a:pPr>
              <a:endParaRPr/>
            </a:p>
          </p:txBody>
        </p:sp>
        <p:sp>
          <p:nvSpPr>
            <p:cNvPr id="2126" name="Shape"/>
            <p:cNvSpPr/>
            <p:nvPr/>
          </p:nvSpPr>
          <p:spPr>
            <a:xfrm rot="1337648">
              <a:off x="414179" y="468486"/>
              <a:ext cx="2082762" cy="164340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695D46"/>
              </a:solidFill>
              <a:prstDash val="solid"/>
              <a:round/>
            </a:ln>
            <a:effectLst/>
          </p:spPr>
          <p:txBody>
            <a:bodyPr wrap="square" lIns="60959" tIns="60959" rIns="60959" bIns="60959" numCol="1" anchor="ctr">
              <a:noAutofit/>
            </a:bodyPr>
            <a:lstStyle/>
            <a:p>
              <a:pPr defTabSz="1219200">
                <a:defRPr>
                  <a:latin typeface="Arial"/>
                  <a:ea typeface="Arial"/>
                  <a:cs typeface="Arial"/>
                  <a:sym typeface="Arial"/>
                </a:defRPr>
              </a:pPr>
              <a:endParaRPr/>
            </a:p>
          </p:txBody>
        </p:sp>
      </p:grpSp>
      <p:sp>
        <p:nvSpPr>
          <p:cNvPr id="2128" name="Shape 191"/>
          <p:cNvSpPr txBox="1"/>
          <p:nvPr/>
        </p:nvSpPr>
        <p:spPr>
          <a:xfrm>
            <a:off x="8916599" y="4594200"/>
            <a:ext cx="1895602" cy="6943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defRPr sz="1600">
                <a:latin typeface="Arial"/>
                <a:ea typeface="Arial"/>
                <a:cs typeface="Arial"/>
                <a:sym typeface="Arial"/>
              </a:defRPr>
            </a:pPr>
            <a:r>
              <a:t>1000 verbs</a:t>
            </a:r>
          </a:p>
          <a:p>
            <a:pPr algn="ctr" defTabSz="1219200">
              <a:defRPr sz="1600">
                <a:latin typeface="Arial"/>
                <a:ea typeface="Arial"/>
                <a:cs typeface="Arial"/>
                <a:sym typeface="Arial"/>
              </a:defRPr>
            </a:pPr>
            <a:r>
              <a:t>from Wikipedia</a:t>
            </a:r>
          </a:p>
        </p:txBody>
      </p:sp>
      <p:pic>
        <p:nvPicPr>
          <p:cNvPr id="2129" name="Shape 192" descr="Shape 19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907584" y="2865866"/>
            <a:ext cx="3851814" cy="1418233"/>
          </a:xfrm>
          <a:prstGeom prst="rect">
            <a:avLst/>
          </a:prstGeom>
          <a:ln w="12700">
            <a:miter lim="400000"/>
          </a:ln>
        </p:spPr>
      </p:pic>
      <p:sp>
        <p:nvSpPr>
          <p:cNvPr id="2130" name="Shape 193"/>
          <p:cNvSpPr txBox="1"/>
          <p:nvPr/>
        </p:nvSpPr>
        <p:spPr>
          <a:xfrm>
            <a:off x="5928289" y="4189243"/>
            <a:ext cx="748801" cy="700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3200" b="1">
                <a:latin typeface="Arial"/>
                <a:ea typeface="Arial"/>
                <a:cs typeface="Arial"/>
                <a:sym typeface="Arial"/>
              </a:defRPr>
            </a:lvl1pPr>
          </a:lstStyle>
          <a:p>
            <a:r>
              <a:t>?</a:t>
            </a:r>
          </a:p>
        </p:txBody>
      </p:sp>
      <p:sp>
        <p:nvSpPr>
          <p:cNvPr id="2131" name="Shape 194"/>
          <p:cNvSpPr/>
          <p:nvPr/>
        </p:nvSpPr>
        <p:spPr>
          <a:xfrm>
            <a:off x="1352266" y="4624333"/>
            <a:ext cx="1497201" cy="92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07" y="0"/>
                  <a:pt x="2613" y="5400"/>
                  <a:pt x="2613" y="10800"/>
                </a:cubicBezTo>
                <a:cubicBezTo>
                  <a:pt x="2613" y="16200"/>
                  <a:pt x="12107" y="21600"/>
                  <a:pt x="21600" y="21600"/>
                </a:cubicBezTo>
              </a:path>
            </a:pathLst>
          </a:custGeom>
          <a:ln w="25400">
            <a:solidFill>
              <a:srgbClr val="999999"/>
            </a:solidFill>
          </a:ln>
        </p:spPr>
        <p:txBody>
          <a:bodyPr lIns="60959" tIns="60959" rIns="60959" bIns="60959" anchor="ctr"/>
          <a:lstStyle/>
          <a:p>
            <a:pPr defTabSz="1219200">
              <a:defRPr>
                <a:solidFill>
                  <a:srgbClr val="A1E8D9"/>
                </a:solidFill>
                <a:latin typeface="Arial"/>
                <a:ea typeface="Arial"/>
                <a:cs typeface="Arial"/>
                <a:sym typeface="Arial"/>
              </a:defRPr>
            </a:pPr>
            <a:endParaRPr/>
          </a:p>
        </p:txBody>
      </p:sp>
      <p:sp>
        <p:nvSpPr>
          <p:cNvPr id="2132" name="Shape 195"/>
          <p:cNvSpPr/>
          <p:nvPr/>
        </p:nvSpPr>
        <p:spPr>
          <a:xfrm>
            <a:off x="4563966" y="5614399"/>
            <a:ext cx="869201" cy="241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12700">
            <a:solidFill>
              <a:srgbClr val="666666"/>
            </a:solidFill>
          </a:ln>
        </p:spPr>
        <p:txBody>
          <a:bodyPr lIns="60959" tIns="60959" rIns="60959" bIns="60959" anchor="ctr"/>
          <a:lstStyle/>
          <a:p>
            <a:pPr defTabSz="1219200">
              <a:defRPr>
                <a:solidFill>
                  <a:srgbClr val="A1E8D9"/>
                </a:solidFill>
                <a:latin typeface="Arial"/>
                <a:ea typeface="Arial"/>
                <a:cs typeface="Arial"/>
                <a:sym typeface="Arial"/>
              </a:defRPr>
            </a:pPr>
            <a:endParaRPr/>
          </a:p>
        </p:txBody>
      </p:sp>
      <p:sp>
        <p:nvSpPr>
          <p:cNvPr id="2133" name="Shape 196"/>
          <p:cNvSpPr/>
          <p:nvPr/>
        </p:nvSpPr>
        <p:spPr>
          <a:xfrm flipH="1">
            <a:off x="7872366" y="5517800"/>
            <a:ext cx="941601" cy="386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12700">
            <a:solidFill>
              <a:srgbClr val="666666"/>
            </a:solidFill>
          </a:ln>
        </p:spPr>
        <p:txBody>
          <a:bodyPr lIns="60959" tIns="60959" rIns="60959" bIns="60959" anchor="ctr"/>
          <a:lstStyle/>
          <a:p>
            <a:pPr defTabSz="1219200">
              <a:defRPr>
                <a:solidFill>
                  <a:srgbClr val="A1E8D9"/>
                </a:solidFill>
                <a:latin typeface="Arial"/>
                <a:ea typeface="Arial"/>
                <a:cs typeface="Arial"/>
                <a:sym typeface="Arial"/>
              </a:defRPr>
            </a:pPr>
            <a:endParaRPr/>
          </a:p>
        </p:txBody>
      </p:sp>
      <p:sp>
        <p:nvSpPr>
          <p:cNvPr id="2134" name="Shape 197"/>
          <p:cNvSpPr/>
          <p:nvPr/>
        </p:nvSpPr>
        <p:spPr>
          <a:xfrm>
            <a:off x="5358733" y="5843918"/>
            <a:ext cx="156801" cy="12001"/>
          </a:xfrm>
          <a:prstGeom prst="line">
            <a:avLst/>
          </a:prstGeom>
          <a:ln w="12700">
            <a:solidFill>
              <a:srgbClr val="666666"/>
            </a:solidFill>
            <a:tailEnd type="triangle"/>
          </a:ln>
        </p:spPr>
        <p:txBody>
          <a:bodyPr lIns="60959" tIns="60959" rIns="60959" bIns="60959"/>
          <a:lstStyle/>
          <a:p>
            <a:pPr defTabSz="1219200">
              <a:defRPr>
                <a:solidFill>
                  <a:srgbClr val="A1E8D9"/>
                </a:solidFill>
                <a:latin typeface="Arial"/>
                <a:ea typeface="Arial"/>
                <a:cs typeface="Arial"/>
                <a:sym typeface="Arial"/>
              </a:defRPr>
            </a:pPr>
            <a:endParaRPr/>
          </a:p>
        </p:txBody>
      </p:sp>
      <p:sp>
        <p:nvSpPr>
          <p:cNvPr id="2135" name="Shape 198"/>
          <p:cNvSpPr/>
          <p:nvPr/>
        </p:nvSpPr>
        <p:spPr>
          <a:xfrm flipH="1">
            <a:off x="7775699" y="5904167"/>
            <a:ext cx="144801" cy="12001"/>
          </a:xfrm>
          <a:prstGeom prst="line">
            <a:avLst/>
          </a:prstGeom>
          <a:ln w="12700">
            <a:solidFill>
              <a:srgbClr val="666666"/>
            </a:solidFill>
            <a:tailEnd type="triangle"/>
          </a:ln>
        </p:spPr>
        <p:txBody>
          <a:bodyPr lIns="60959" tIns="60959" rIns="60959" bIns="60959"/>
          <a:lstStyle/>
          <a:p>
            <a:pPr defTabSz="1219200">
              <a:defRPr>
                <a:solidFill>
                  <a:srgbClr val="A1E8D9"/>
                </a:solidFill>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13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213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213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2121"/>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7" nodeType="afterEffect">
                                  <p:stCondLst>
                                    <p:cond delay="0"/>
                                  </p:stCondLst>
                                  <p:iterate>
                                    <p:tmAbs val="0"/>
                                  </p:iterate>
                                  <p:childTnLst>
                                    <p:set>
                                      <p:cBhvr>
                                        <p:cTn id="25" fill="hold"/>
                                        <p:tgtEl>
                                          <p:spTgt spid="212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8" nodeType="afterEffect">
                                  <p:stCondLst>
                                    <p:cond delay="0"/>
                                  </p:stCondLst>
                                  <p:iterate>
                                    <p:tmAbs val="0"/>
                                  </p:iterate>
                                  <p:childTnLst>
                                    <p:set>
                                      <p:cBhvr>
                                        <p:cTn id="28" fill="hold"/>
                                        <p:tgtEl>
                                          <p:spTgt spid="21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9" nodeType="clickEffect">
                                  <p:stCondLst>
                                    <p:cond delay="0"/>
                                  </p:stCondLst>
                                  <p:iterate>
                                    <p:tmAbs val="0"/>
                                  </p:iterate>
                                  <p:childTnLst>
                                    <p:set>
                                      <p:cBhvr>
                                        <p:cTn id="32" fill="hold"/>
                                        <p:tgtEl>
                                          <p:spTgt spid="2128"/>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0" nodeType="afterEffect">
                                  <p:stCondLst>
                                    <p:cond delay="0"/>
                                  </p:stCondLst>
                                  <p:iterate>
                                    <p:tmAbs val="0"/>
                                  </p:iterate>
                                  <p:childTnLst>
                                    <p:set>
                                      <p:cBhvr>
                                        <p:cTn id="35" fill="hold"/>
                                        <p:tgtEl>
                                          <p:spTgt spid="2127"/>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1" nodeType="afterEffect">
                                  <p:stCondLst>
                                    <p:cond delay="0"/>
                                  </p:stCondLst>
                                  <p:iterate>
                                    <p:tmAbs val="0"/>
                                  </p:iterate>
                                  <p:childTnLst>
                                    <p:set>
                                      <p:cBhvr>
                                        <p:cTn id="38" fill="hold"/>
                                        <p:tgtEl>
                                          <p:spTgt spid="213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2" nodeType="afterEffect">
                                  <p:stCondLst>
                                    <p:cond delay="0"/>
                                  </p:stCondLst>
                                  <p:iterate>
                                    <p:tmAbs val="0"/>
                                  </p:iterate>
                                  <p:childTnLst>
                                    <p:set>
                                      <p:cBhvr>
                                        <p:cTn id="41" fill="hold"/>
                                        <p:tgtEl>
                                          <p:spTgt spid="213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13" nodeType="clickEffect">
                                  <p:stCondLst>
                                    <p:cond delay="0"/>
                                  </p:stCondLst>
                                  <p:iterate>
                                    <p:tmAbs val="0"/>
                                  </p:iterate>
                                  <p:childTnLst>
                                    <p:set>
                                      <p:cBhvr>
                                        <p:cTn id="45" fill="hold"/>
                                        <p:tgtEl>
                                          <p:spTgt spid="2129"/>
                                        </p:tgtEl>
                                        <p:attrNameLst>
                                          <p:attrName>style.visibility</p:attrName>
                                        </p:attrNameLst>
                                      </p:cBhvr>
                                      <p:to>
                                        <p:strVal val="visible"/>
                                      </p:to>
                                    </p:set>
                                    <p:animEffect transition="in" filter="wipe(down)">
                                      <p:cBhvr>
                                        <p:cTn id="46" dur="500"/>
                                        <p:tgtEl>
                                          <p:spTgt spid="2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4" grpId="1" animBg="1" advAuto="0"/>
      <p:bldP spid="2120" grpId="3" animBg="1" advAuto="0"/>
      <p:bldP spid="2121" grpId="6" animBg="1" advAuto="0"/>
      <p:bldP spid="2124" grpId="7" animBg="1" advAuto="0"/>
      <p:bldP spid="2127" grpId="10" animBg="1" advAuto="0"/>
      <p:bldP spid="2128" grpId="9" animBg="1" advAuto="0"/>
      <p:bldP spid="2129" grpId="13" animBg="1" advAuto="0"/>
      <p:bldP spid="2130" grpId="8" animBg="1" advAuto="0"/>
      <p:bldP spid="2131" grpId="2" animBg="1" advAuto="0"/>
      <p:bldP spid="2132" grpId="5" animBg="1" advAuto="0"/>
      <p:bldP spid="2133" grpId="12" animBg="1" advAuto="0"/>
      <p:bldP spid="2134" grpId="4" animBg="1" advAuto="0"/>
      <p:bldP spid="2135" grpId="1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Shape 203"/>
          <p:cNvSpPr txBox="1">
            <a:spLocks noGrp="1"/>
          </p:cNvSpPr>
          <p:nvPr>
            <p:ph type="title"/>
          </p:nvPr>
        </p:nvSpPr>
        <p:spPr>
          <a:xfrm>
            <a:off x="357733" y="1644733"/>
            <a:ext cx="11360801" cy="3361201"/>
          </a:xfrm>
          <a:prstGeom prst="rect">
            <a:avLst/>
          </a:prstGeom>
        </p:spPr>
        <p:txBody>
          <a:bodyPr/>
          <a:lstStyle/>
          <a:p>
            <a:pPr algn="ctr"/>
            <a:r>
              <a:t>Question 1:</a:t>
            </a:r>
          </a:p>
          <a:p>
            <a:pPr algn="ctr">
              <a:defRPr sz="3200"/>
            </a:pPr>
            <a:r>
              <a:t>Does our harvested knowledge improve agent performance?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 name="Shape 208"/>
          <p:cNvSpPr txBox="1">
            <a:spLocks noGrp="1"/>
          </p:cNvSpPr>
          <p:nvPr>
            <p:ph type="body" idx="1"/>
          </p:nvPr>
        </p:nvSpPr>
        <p:spPr>
          <a:xfrm>
            <a:off x="415599" y="1688433"/>
            <a:ext cx="11360802" cy="4403601"/>
          </a:xfrm>
          <a:prstGeom prst="rect">
            <a:avLst/>
          </a:prstGeom>
        </p:spPr>
        <p:txBody>
          <a:bodyPr/>
          <a:lstStyle/>
          <a:p>
            <a:pPr>
              <a:buSzTx/>
              <a:buNone/>
            </a:pPr>
            <a:endParaRPr/>
          </a:p>
        </p:txBody>
      </p:sp>
      <p:pic>
        <p:nvPicPr>
          <p:cNvPr id="2142" name="Picture 1" descr="Picture 1"/>
          <p:cNvPicPr>
            <a:picLocks noChangeAspect="1"/>
          </p:cNvPicPr>
          <p:nvPr/>
        </p:nvPicPr>
        <p:blipFill>
          <a:blip r:embed="rId3"/>
          <a:stretch>
            <a:fillRect/>
          </a:stretch>
        </p:blipFill>
        <p:spPr>
          <a:xfrm>
            <a:off x="-1" y="1301202"/>
            <a:ext cx="12192001" cy="5161579"/>
          </a:xfrm>
          <a:prstGeom prst="rect">
            <a:avLst/>
          </a:prstGeom>
          <a:ln w="12700">
            <a:miter lim="400000"/>
          </a:ln>
        </p:spPr>
      </p:pic>
      <p:sp>
        <p:nvSpPr>
          <p:cNvPr id="2143" name="Shape 210"/>
          <p:cNvSpPr txBox="1">
            <a:spLocks noGrp="1"/>
          </p:cNvSpPr>
          <p:nvPr>
            <p:ph type="title"/>
          </p:nvPr>
        </p:nvSpPr>
        <p:spPr>
          <a:xfrm>
            <a:off x="415599" y="593366"/>
            <a:ext cx="11360802" cy="943201"/>
          </a:xfrm>
          <a:prstGeom prst="rect">
            <a:avLst/>
          </a:prstGeom>
        </p:spPr>
        <p:txBody>
          <a:bodyPr/>
          <a:lstStyle>
            <a:lvl1pPr defTabSz="1170431">
              <a:defRPr sz="4608"/>
            </a:lvl1pPr>
          </a:lstStyle>
          <a:p>
            <a:r>
              <a:t>Yes.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2"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8" name="UNADJUSTEDNONRAW_thumb_1236.jpg" descr="UNADJUSTEDNONRAW_thumb_1236.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42568" y="660703"/>
            <a:ext cx="3212331" cy="4283108"/>
          </a:xfrm>
          <a:prstGeom prst="rect">
            <a:avLst/>
          </a:prstGeom>
          <a:ln w="12700">
            <a:miter lim="400000"/>
          </a:ln>
          <a:effectLst>
            <a:outerShdw blurRad="139700" dist="84667" dir="2700000" rotWithShape="0">
              <a:srgbClr val="333333">
                <a:alpha val="64999"/>
              </a:srgbClr>
            </a:outerShdw>
          </a:effectLst>
        </p:spPr>
      </p:pic>
      <p:sp>
        <p:nvSpPr>
          <p:cNvPr id="1879" name="TextBox 3"/>
          <p:cNvSpPr txBox="1"/>
          <p:nvPr/>
        </p:nvSpPr>
        <p:spPr>
          <a:xfrm>
            <a:off x="793115" y="750851"/>
            <a:ext cx="2366011"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FFFF"/>
                </a:solidFill>
              </a:defRPr>
            </a:lvl1pPr>
          </a:lstStyle>
          <a:p>
            <a:r>
              <a:t>Nancy Fulda</a:t>
            </a:r>
          </a:p>
        </p:txBody>
      </p:sp>
      <p:sp>
        <p:nvSpPr>
          <p:cNvPr id="1880" name="TextBox 3"/>
          <p:cNvSpPr txBox="1"/>
          <p:nvPr/>
        </p:nvSpPr>
        <p:spPr>
          <a:xfrm>
            <a:off x="793115" y="1157252"/>
            <a:ext cx="2366011"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solidFill>
                  <a:srgbClr val="FFFFFF"/>
                </a:solidFill>
              </a:defRPr>
            </a:lvl1pPr>
          </a:lstStyle>
          <a:p>
            <a:r>
              <a:t>MS 2004</a:t>
            </a:r>
          </a:p>
        </p:txBody>
      </p:sp>
      <p:sp>
        <p:nvSpPr>
          <p:cNvPr id="1881" name="TextBox 3"/>
          <p:cNvSpPr txBox="1"/>
          <p:nvPr/>
        </p:nvSpPr>
        <p:spPr>
          <a:xfrm>
            <a:off x="793115" y="1487452"/>
            <a:ext cx="2366011"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solidFill>
                  <a:srgbClr val="FFFFFF"/>
                </a:solidFill>
              </a:defRPr>
            </a:lvl1pPr>
          </a:lstStyle>
          <a:p>
            <a:r>
              <a:t>PhD 2019</a:t>
            </a:r>
          </a:p>
        </p:txBody>
      </p:sp>
      <p:sp>
        <p:nvSpPr>
          <p:cNvPr id="1882" name="Nathan"/>
          <p:cNvSpPr txBox="1"/>
          <p:nvPr/>
        </p:nvSpPr>
        <p:spPr>
          <a:xfrm>
            <a:off x="4777805" y="4999228"/>
            <a:ext cx="941857"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171717"/>
                </a:solidFill>
              </a:defRPr>
            </a:lvl1pPr>
          </a:lstStyle>
          <a:p>
            <a:r>
              <a:t>Nathan</a:t>
            </a:r>
          </a:p>
        </p:txBody>
      </p:sp>
      <p:grpSp>
        <p:nvGrpSpPr>
          <p:cNvPr id="1885" name="Group"/>
          <p:cNvGrpSpPr/>
          <p:nvPr/>
        </p:nvGrpSpPr>
        <p:grpSpPr>
          <a:xfrm>
            <a:off x="6242992" y="1848104"/>
            <a:ext cx="5564784" cy="4622398"/>
            <a:chOff x="0" y="0"/>
            <a:chExt cx="5564783" cy="4622397"/>
          </a:xfrm>
        </p:grpSpPr>
        <p:pic>
          <p:nvPicPr>
            <p:cNvPr id="1883" name="UNADJUSTEDNONRAW_thumb_de3.jpg" descr="UNADJUSTEDNONRAW_thumb_de3.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8809"/>
              <a:ext cx="5564784" cy="4173589"/>
            </a:xfrm>
            <a:prstGeom prst="rect">
              <a:avLst/>
            </a:prstGeom>
            <a:ln w="12700" cap="flat">
              <a:noFill/>
              <a:miter lim="400000"/>
            </a:ln>
            <a:effectLst>
              <a:outerShdw blurRad="139700" dist="84667" dir="2700000" rotWithShape="0">
                <a:srgbClr val="333333">
                  <a:alpha val="64999"/>
                </a:srgbClr>
              </a:outerShdw>
            </a:effectLst>
          </p:spPr>
        </p:pic>
        <p:sp>
          <p:nvSpPr>
            <p:cNvPr id="1884" name="Joshua and Micah"/>
            <p:cNvSpPr/>
            <p:nvPr/>
          </p:nvSpPr>
          <p:spPr>
            <a:xfrm>
              <a:off x="169972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a:solidFill>
                    <a:srgbClr val="171717"/>
                  </a:solidFill>
                </a:defRPr>
              </a:lvl1pPr>
            </a:lstStyle>
            <a:p>
              <a:r>
                <a:t>Joshua and Micah</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 grpId="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7" name="Shape 215"/>
          <p:cNvSpPr txBox="1">
            <a:spLocks noGrp="1"/>
          </p:cNvSpPr>
          <p:nvPr>
            <p:ph type="title"/>
          </p:nvPr>
        </p:nvSpPr>
        <p:spPr>
          <a:xfrm>
            <a:off x="357733" y="1644733"/>
            <a:ext cx="11360801" cy="3361201"/>
          </a:xfrm>
          <a:prstGeom prst="rect">
            <a:avLst/>
          </a:prstGeom>
        </p:spPr>
        <p:txBody>
          <a:bodyPr/>
          <a:lstStyle/>
          <a:p>
            <a:pPr algn="ctr"/>
            <a:r>
              <a:t>Question 2:</a:t>
            </a:r>
          </a:p>
          <a:p>
            <a:pPr algn="ctr">
              <a:defRPr sz="3200"/>
            </a:pPr>
            <a:r>
              <a:t>Does our approach perform better than other methods?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 name="Shape 220"/>
          <p:cNvSpPr txBox="1">
            <a:spLocks noGrp="1"/>
          </p:cNvSpPr>
          <p:nvPr>
            <p:ph type="title"/>
          </p:nvPr>
        </p:nvSpPr>
        <p:spPr>
          <a:xfrm>
            <a:off x="415599" y="593366"/>
            <a:ext cx="11360802" cy="943201"/>
          </a:xfrm>
          <a:prstGeom prst="rect">
            <a:avLst/>
          </a:prstGeom>
        </p:spPr>
        <p:txBody>
          <a:bodyPr/>
          <a:lstStyle>
            <a:lvl1pPr defTabSz="1170431">
              <a:defRPr sz="4608"/>
            </a:lvl1pPr>
          </a:lstStyle>
          <a:p>
            <a:r>
              <a:t>Yes.</a:t>
            </a:r>
          </a:p>
        </p:txBody>
      </p:sp>
      <p:pic>
        <p:nvPicPr>
          <p:cNvPr id="2150" name="Picture 1" descr="Picture 1"/>
          <p:cNvPicPr>
            <a:picLocks noChangeAspect="1"/>
          </p:cNvPicPr>
          <p:nvPr/>
        </p:nvPicPr>
        <p:blipFill>
          <a:blip r:embed="rId3"/>
          <a:stretch>
            <a:fillRect/>
          </a:stretch>
        </p:blipFill>
        <p:spPr>
          <a:xfrm>
            <a:off x="2129057" y="338666"/>
            <a:ext cx="9647344" cy="628199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Conclusion"/>
          <p:cNvSpPr txBox="1">
            <a:spLocks noGrp="1"/>
          </p:cNvSpPr>
          <p:nvPr>
            <p:ph type="title" idx="4294967295"/>
          </p:nvPr>
        </p:nvSpPr>
        <p:spPr>
          <a:xfrm>
            <a:off x="415599" y="593366"/>
            <a:ext cx="2946801" cy="943201"/>
          </a:xfrm>
          <a:prstGeom prst="rect">
            <a:avLst/>
          </a:prstGeom>
        </p:spPr>
        <p:txBody>
          <a:bodyPr lIns="121899" tIns="121899" rIns="121899" bIns="121899"/>
          <a:lstStyle>
            <a:lvl1pPr defTabSz="670560">
              <a:defRPr sz="4620" b="1">
                <a:solidFill>
                  <a:srgbClr val="535353"/>
                </a:solidFill>
                <a:latin typeface="PT Sans Narrow"/>
                <a:ea typeface="PT Sans Narrow"/>
                <a:cs typeface="PT Sans Narrow"/>
                <a:sym typeface="PT Sans Narrow"/>
              </a:defRPr>
            </a:lvl1pPr>
          </a:lstStyle>
          <a:p>
            <a:r>
              <a:t>Conclusion</a:t>
            </a:r>
          </a:p>
        </p:txBody>
      </p:sp>
      <p:pic>
        <p:nvPicPr>
          <p:cNvPr id="2155" name="Picture 12" descr="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9239" y="1740746"/>
            <a:ext cx="6299201" cy="4205423"/>
          </a:xfrm>
          <a:prstGeom prst="rect">
            <a:avLst/>
          </a:prstGeom>
          <a:ln w="12700">
            <a:miter lim="400000"/>
          </a:ln>
        </p:spPr>
      </p:pic>
      <p:sp>
        <p:nvSpPr>
          <p:cNvPr id="2156" name="Rectangle 2"/>
          <p:cNvSpPr/>
          <p:nvPr/>
        </p:nvSpPr>
        <p:spPr>
          <a:xfrm>
            <a:off x="3783318" y="2407260"/>
            <a:ext cx="4928863" cy="1119711"/>
          </a:xfrm>
          <a:prstGeom prst="rect">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157" name="Rectangle 14"/>
          <p:cNvSpPr txBox="1"/>
          <p:nvPr/>
        </p:nvSpPr>
        <p:spPr>
          <a:xfrm>
            <a:off x="4153090" y="2577263"/>
            <a:ext cx="4544983" cy="697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2000">
                <a:solidFill>
                  <a:srgbClr val="FFFFFF"/>
                </a:solidFill>
                <a:latin typeface="Arial"/>
                <a:ea typeface="Arial"/>
                <a:cs typeface="Arial"/>
                <a:sym typeface="Arial"/>
              </a:defRPr>
            </a:lvl1pPr>
          </a:lstStyle>
          <a:p>
            <a:r>
              <a:t>We can treat a text corpus as a common sense knowledge base.</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 name="Conclusion"/>
          <p:cNvSpPr txBox="1">
            <a:spLocks noGrp="1"/>
          </p:cNvSpPr>
          <p:nvPr>
            <p:ph type="title" idx="4294967295"/>
          </p:nvPr>
        </p:nvSpPr>
        <p:spPr>
          <a:xfrm>
            <a:off x="415599" y="593366"/>
            <a:ext cx="2946801" cy="943201"/>
          </a:xfrm>
          <a:prstGeom prst="rect">
            <a:avLst/>
          </a:prstGeom>
        </p:spPr>
        <p:txBody>
          <a:bodyPr lIns="121899" tIns="121899" rIns="121899" bIns="121899"/>
          <a:lstStyle>
            <a:lvl1pPr defTabSz="670560">
              <a:defRPr sz="4620" b="1">
                <a:solidFill>
                  <a:srgbClr val="535353"/>
                </a:solidFill>
                <a:latin typeface="PT Sans Narrow"/>
                <a:ea typeface="PT Sans Narrow"/>
                <a:cs typeface="PT Sans Narrow"/>
                <a:sym typeface="PT Sans Narrow"/>
              </a:defRPr>
            </a:lvl1pPr>
          </a:lstStyle>
          <a:p>
            <a:r>
              <a:t>Conclusion</a:t>
            </a:r>
          </a:p>
        </p:txBody>
      </p:sp>
      <p:pic>
        <p:nvPicPr>
          <p:cNvPr id="2162" name="Picture 12" descr="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9239" y="1740746"/>
            <a:ext cx="6299201" cy="4205423"/>
          </a:xfrm>
          <a:prstGeom prst="rect">
            <a:avLst/>
          </a:prstGeom>
          <a:ln w="12700">
            <a:miter lim="400000"/>
          </a:ln>
        </p:spPr>
      </p:pic>
      <p:sp>
        <p:nvSpPr>
          <p:cNvPr id="2163" name="Rectangle 2"/>
          <p:cNvSpPr/>
          <p:nvPr/>
        </p:nvSpPr>
        <p:spPr>
          <a:xfrm>
            <a:off x="4160689" y="2262117"/>
            <a:ext cx="4301144" cy="1555141"/>
          </a:xfrm>
          <a:prstGeom prst="rect">
            <a:avLst/>
          </a:prstGeom>
          <a:solidFill>
            <a:srgbClr val="EF6C00"/>
          </a:solidFill>
          <a:ln w="25400">
            <a:solidFill>
              <a:srgbClr val="AE4F00"/>
            </a:solidFill>
          </a:ln>
        </p:spPr>
        <p:txBody>
          <a:bodyPr lIns="60959" tIns="60959" rIns="60959" bIns="60959" anchor="ctr"/>
          <a:lstStyle/>
          <a:p>
            <a:pPr algn="ctr" defTabSz="1219200">
              <a:defRPr>
                <a:solidFill>
                  <a:srgbClr val="FFFFFF"/>
                </a:solidFill>
                <a:latin typeface="Arial"/>
                <a:ea typeface="Arial"/>
                <a:cs typeface="Arial"/>
                <a:sym typeface="Arial"/>
              </a:defRPr>
            </a:pPr>
            <a:endParaRPr/>
          </a:p>
        </p:txBody>
      </p:sp>
      <p:sp>
        <p:nvSpPr>
          <p:cNvPr id="2164" name="Rectangle 14"/>
          <p:cNvSpPr txBox="1"/>
          <p:nvPr/>
        </p:nvSpPr>
        <p:spPr>
          <a:xfrm>
            <a:off x="4581604" y="2485688"/>
            <a:ext cx="3819269" cy="989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2000">
                <a:solidFill>
                  <a:srgbClr val="FFFFFF"/>
                </a:solidFill>
                <a:latin typeface="Arial"/>
                <a:ea typeface="Arial"/>
                <a:cs typeface="Arial"/>
                <a:sym typeface="Arial"/>
              </a:defRPr>
            </a:lvl1pPr>
          </a:lstStyle>
          <a:p>
            <a:r>
              <a:t>This knowledge significantly improves agent performance on linguistic reasoning tasks.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8" name="maxresdefault.jpg" descr="maxresdefault.jpg"/>
          <p:cNvPicPr>
            <a:picLocks noChangeAspect="1"/>
          </p:cNvPicPr>
          <p:nvPr/>
        </p:nvPicPr>
        <p:blipFill>
          <a:blip r:embed="rId3"/>
          <a:stretch>
            <a:fillRect/>
          </a:stretch>
        </p:blipFill>
        <p:spPr>
          <a:xfrm>
            <a:off x="0" y="0"/>
            <a:ext cx="12192000" cy="6858000"/>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2" name="Shape 90" descr="Shape 90"/>
          <p:cNvPicPr>
            <a:picLocks noChangeAspect="1"/>
          </p:cNvPicPr>
          <p:nvPr/>
        </p:nvPicPr>
        <p:blipFill>
          <a:blip r:embed="rId3"/>
          <a:stretch>
            <a:fillRect/>
          </a:stretch>
        </p:blipFill>
        <p:spPr>
          <a:xfrm>
            <a:off x="2005833" y="417933"/>
            <a:ext cx="8180334" cy="6135268"/>
          </a:xfrm>
          <a:prstGeom prst="rect">
            <a:avLst/>
          </a:prstGeom>
          <a:ln w="12700">
            <a:miter lim="400000"/>
          </a:ln>
        </p:spPr>
      </p:pic>
      <p:sp>
        <p:nvSpPr>
          <p:cNvPr id="2173" name="Shape 91"/>
          <p:cNvSpPr txBox="1"/>
          <p:nvPr/>
        </p:nvSpPr>
        <p:spPr>
          <a:xfrm>
            <a:off x="4133933" y="249499"/>
            <a:ext cx="4070801" cy="645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defRPr sz="1600">
                <a:latin typeface="Arial"/>
                <a:ea typeface="Arial"/>
                <a:cs typeface="Arial"/>
                <a:sym typeface="Arial"/>
              </a:defRPr>
            </a:pPr>
            <a:r>
              <a:t>Structured Reduction</a:t>
            </a:r>
          </a:p>
          <a:p>
            <a:pPr algn="ctr" defTabSz="1219200">
              <a:defRPr sz="1200">
                <a:latin typeface="Arial"/>
                <a:ea typeface="Arial"/>
                <a:cs typeface="Arial"/>
                <a:sym typeface="Arial"/>
              </a:defRPr>
            </a:pPr>
            <a:r>
              <a:t>using relationships between rooms and objects</a:t>
            </a:r>
          </a:p>
        </p:txBody>
      </p:sp>
      <p:grpSp>
        <p:nvGrpSpPr>
          <p:cNvPr id="2178" name="Shape 92"/>
          <p:cNvGrpSpPr/>
          <p:nvPr/>
        </p:nvGrpSpPr>
        <p:grpSpPr>
          <a:xfrm>
            <a:off x="5069966" y="1730594"/>
            <a:ext cx="3777601" cy="2209601"/>
            <a:chOff x="0" y="0"/>
            <a:chExt cx="3777599" cy="2209600"/>
          </a:xfrm>
        </p:grpSpPr>
        <p:sp>
          <p:nvSpPr>
            <p:cNvPr id="2174" name="Shape 93"/>
            <p:cNvSpPr/>
            <p:nvPr/>
          </p:nvSpPr>
          <p:spPr>
            <a:xfrm flipH="1">
              <a:off x="1182799" y="-1"/>
              <a:ext cx="2594801" cy="1091202"/>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sp>
          <p:nvSpPr>
            <p:cNvPr id="2175" name="Shape 94"/>
            <p:cNvSpPr/>
            <p:nvPr/>
          </p:nvSpPr>
          <p:spPr>
            <a:xfrm flipH="1">
              <a:off x="871200" y="-1"/>
              <a:ext cx="2906401" cy="1448802"/>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sp>
          <p:nvSpPr>
            <p:cNvPr id="2176" name="Shape 95"/>
            <p:cNvSpPr/>
            <p:nvPr/>
          </p:nvSpPr>
          <p:spPr>
            <a:xfrm flipH="1">
              <a:off x="972000" y="0"/>
              <a:ext cx="2805601" cy="1586000"/>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sp>
          <p:nvSpPr>
            <p:cNvPr id="2177" name="Shape 96"/>
            <p:cNvSpPr/>
            <p:nvPr/>
          </p:nvSpPr>
          <p:spPr>
            <a:xfrm flipH="1">
              <a:off x="0" y="-1"/>
              <a:ext cx="3777601" cy="2209602"/>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grpSp>
      <p:grpSp>
        <p:nvGrpSpPr>
          <p:cNvPr id="2183" name="Shape 97"/>
          <p:cNvGrpSpPr/>
          <p:nvPr/>
        </p:nvGrpSpPr>
        <p:grpSpPr>
          <a:xfrm>
            <a:off x="6509598" y="3830298"/>
            <a:ext cx="1622802" cy="366801"/>
            <a:chOff x="0" y="0"/>
            <a:chExt cx="1622800" cy="366800"/>
          </a:xfrm>
        </p:grpSpPr>
        <p:sp>
          <p:nvSpPr>
            <p:cNvPr id="2179" name="Shape 98"/>
            <p:cNvSpPr/>
            <p:nvPr/>
          </p:nvSpPr>
          <p:spPr>
            <a:xfrm flipH="1" flipV="1">
              <a:off x="1008400" y="-1"/>
              <a:ext cx="614401" cy="192401"/>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sp>
          <p:nvSpPr>
            <p:cNvPr id="2180" name="Shape 99"/>
            <p:cNvSpPr/>
            <p:nvPr/>
          </p:nvSpPr>
          <p:spPr>
            <a:xfrm flipH="1" flipV="1">
              <a:off x="266030" y="73230"/>
              <a:ext cx="1347601" cy="110001"/>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sp>
          <p:nvSpPr>
            <p:cNvPr id="2181" name="Shape 100"/>
            <p:cNvSpPr/>
            <p:nvPr/>
          </p:nvSpPr>
          <p:spPr>
            <a:xfrm flipH="1" flipV="1">
              <a:off x="339200" y="155601"/>
              <a:ext cx="1283601" cy="36799"/>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sp>
          <p:nvSpPr>
            <p:cNvPr id="2182" name="Shape 101"/>
            <p:cNvSpPr/>
            <p:nvPr/>
          </p:nvSpPr>
          <p:spPr>
            <a:xfrm flipH="1">
              <a:off x="-1" y="192399"/>
              <a:ext cx="1622802" cy="174402"/>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grpSp>
      <p:grpSp>
        <p:nvGrpSpPr>
          <p:cNvPr id="2188" name="Shape 102"/>
          <p:cNvGrpSpPr/>
          <p:nvPr/>
        </p:nvGrpSpPr>
        <p:grpSpPr>
          <a:xfrm>
            <a:off x="5299166" y="4224466"/>
            <a:ext cx="1916401" cy="1035968"/>
            <a:chOff x="0" y="0"/>
            <a:chExt cx="1916400" cy="1035966"/>
          </a:xfrm>
        </p:grpSpPr>
        <p:sp>
          <p:nvSpPr>
            <p:cNvPr id="2184" name="Shape 103"/>
            <p:cNvSpPr/>
            <p:nvPr/>
          </p:nvSpPr>
          <p:spPr>
            <a:xfrm flipH="1" flipV="1">
              <a:off x="1311200" y="412366"/>
              <a:ext cx="605201" cy="623601"/>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sp>
          <p:nvSpPr>
            <p:cNvPr id="2185" name="Shape 104"/>
            <p:cNvSpPr/>
            <p:nvPr/>
          </p:nvSpPr>
          <p:spPr>
            <a:xfrm flipH="1" flipV="1">
              <a:off x="0" y="119166"/>
              <a:ext cx="1916401" cy="916801"/>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sp>
          <p:nvSpPr>
            <p:cNvPr id="2186" name="Shape 105"/>
            <p:cNvSpPr/>
            <p:nvPr/>
          </p:nvSpPr>
          <p:spPr>
            <a:xfrm flipH="1" flipV="1">
              <a:off x="880399" y="806766"/>
              <a:ext cx="1036002" cy="229201"/>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sp>
          <p:nvSpPr>
            <p:cNvPr id="2187" name="Shape 106"/>
            <p:cNvSpPr/>
            <p:nvPr/>
          </p:nvSpPr>
          <p:spPr>
            <a:xfrm flipH="1" flipV="1">
              <a:off x="1201199" y="-1"/>
              <a:ext cx="715202" cy="1026801"/>
            </a:xfrm>
            <a:prstGeom prst="line">
              <a:avLst/>
            </a:prstGeom>
            <a:noFill/>
            <a:ln w="12700" cap="flat">
              <a:solidFill>
                <a:srgbClr val="C9DAF8"/>
              </a:solidFill>
              <a:prstDash val="solid"/>
              <a:round/>
            </a:ln>
            <a:effectLst/>
          </p:spPr>
          <p:txBody>
            <a:bodyPr wrap="square" lIns="0" tIns="0" rIns="0" bIns="0" numCol="1" anchor="t">
              <a:noAutofit/>
            </a:bodyPr>
            <a:lstStyle/>
            <a:p>
              <a:pPr defTabSz="1219200">
                <a:defRPr>
                  <a:latin typeface="Arial"/>
                  <a:ea typeface="Arial"/>
                  <a:cs typeface="Arial"/>
                  <a:sym typeface="Aria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1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8" grpId="3" animBg="1" advAuto="0"/>
      <p:bldP spid="2183" grpId="2" animBg="1" advAuto="0"/>
      <p:bldP spid="2188" grpId="1"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Shape 111"/>
          <p:cNvSpPr/>
          <p:nvPr/>
        </p:nvSpPr>
        <p:spPr>
          <a:xfrm>
            <a:off x="8259501" y="29658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193" name="Shape 112"/>
          <p:cNvSpPr/>
          <p:nvPr/>
        </p:nvSpPr>
        <p:spPr>
          <a:xfrm>
            <a:off x="8970701" y="37786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194" name="Shape 113"/>
          <p:cNvSpPr/>
          <p:nvPr/>
        </p:nvSpPr>
        <p:spPr>
          <a:xfrm>
            <a:off x="9072301" y="25594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195" name="Shape 114"/>
          <p:cNvSpPr/>
          <p:nvPr/>
        </p:nvSpPr>
        <p:spPr>
          <a:xfrm>
            <a:off x="8259501" y="42866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196" name="Shape 115"/>
          <p:cNvSpPr/>
          <p:nvPr/>
        </p:nvSpPr>
        <p:spPr>
          <a:xfrm>
            <a:off x="9681901" y="43882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197" name="Shape 116"/>
          <p:cNvSpPr/>
          <p:nvPr/>
        </p:nvSpPr>
        <p:spPr>
          <a:xfrm flipV="1">
            <a:off x="6065456" y="3466426"/>
            <a:ext cx="1758401" cy="431601"/>
          </a:xfrm>
          <a:prstGeom prst="line">
            <a:avLst/>
          </a:prstGeom>
          <a:ln w="38100">
            <a:solidFill>
              <a:srgbClr val="E69138"/>
            </a:solidFill>
          </a:ln>
        </p:spPr>
        <p:txBody>
          <a:bodyPr lIns="0" tIns="0" rIns="0" bIns="0"/>
          <a:lstStyle/>
          <a:p>
            <a:pPr defTabSz="1219200">
              <a:defRPr>
                <a:latin typeface="Arial"/>
                <a:ea typeface="Arial"/>
                <a:cs typeface="Arial"/>
                <a:sym typeface="Arial"/>
              </a:defRPr>
            </a:pPr>
            <a:endParaRPr/>
          </a:p>
        </p:txBody>
      </p:sp>
      <p:sp>
        <p:nvSpPr>
          <p:cNvPr id="2198" name="Shape 117"/>
          <p:cNvSpPr txBox="1"/>
          <p:nvPr/>
        </p:nvSpPr>
        <p:spPr>
          <a:xfrm>
            <a:off x="5456398" y="3957093"/>
            <a:ext cx="6692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milk</a:t>
            </a:r>
          </a:p>
          <a:p>
            <a:pPr defTabSz="1219200">
              <a:defRPr>
                <a:latin typeface="Arial"/>
                <a:ea typeface="Arial"/>
                <a:cs typeface="Arial"/>
                <a:sym typeface="Arial"/>
              </a:defRPr>
            </a:pPr>
            <a:endParaRPr/>
          </a:p>
        </p:txBody>
      </p:sp>
      <p:sp>
        <p:nvSpPr>
          <p:cNvPr id="2199" name="Shape 118"/>
          <p:cNvSpPr/>
          <p:nvPr/>
        </p:nvSpPr>
        <p:spPr>
          <a:xfrm>
            <a:off x="7800818" y="3411269"/>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00" name="Shape 119"/>
          <p:cNvSpPr/>
          <p:nvPr/>
        </p:nvSpPr>
        <p:spPr>
          <a:xfrm>
            <a:off x="5972599" y="3847000"/>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graphicFrame>
        <p:nvGraphicFramePr>
          <p:cNvPr id="2201" name="Shape 120"/>
          <p:cNvGraphicFramePr/>
          <p:nvPr/>
        </p:nvGraphicFramePr>
        <p:xfrm>
          <a:off x="1011066" y="2115399"/>
          <a:ext cx="3039833" cy="3433303"/>
        </p:xfrm>
        <a:graphic>
          <a:graphicData uri="http://schemas.openxmlformats.org/drawingml/2006/table">
            <a:tbl>
              <a:tblPr>
                <a:tableStyleId>{4C3C2611-4C71-4FC5-86AE-919BDF0F9419}</a:tableStyleId>
              </a:tblPr>
              <a:tblGrid>
                <a:gridCol w="3039833">
                  <a:extLst>
                    <a:ext uri="{9D8B030D-6E8A-4147-A177-3AD203B41FA5}">
                      <a16:colId xmlns:a16="http://schemas.microsoft.com/office/drawing/2014/main" val="20000"/>
                    </a:ext>
                  </a:extLst>
                </a:gridCol>
              </a:tblGrid>
              <a:tr h="850319">
                <a:tc>
                  <a:txBody>
                    <a:bodyPr/>
                    <a:lstStyle/>
                    <a:p>
                      <a:pPr algn="l" defTabSz="1219200">
                        <a:lnSpc>
                          <a:spcPct val="115000"/>
                        </a:lnSpc>
                        <a:defRPr sz="1800">
                          <a:solidFill>
                            <a:srgbClr val="352E23"/>
                          </a:solidFill>
                          <a:latin typeface="Arial"/>
                          <a:ea typeface="Arial"/>
                          <a:cs typeface="Arial"/>
                          <a:sym typeface="Arial"/>
                        </a:defRPr>
                      </a:pPr>
                      <a:r>
                        <a:t> toothbrush</a:t>
                      </a:r>
                      <a:r>
                        <a:rPr b="1"/>
                        <a:t>  →  </a:t>
                      </a:r>
                      <a:r>
                        <a:t>bathroom</a:t>
                      </a:r>
                    </a:p>
                  </a:txBody>
                  <a:tcPr marL="91425" marR="91425" marT="91425" marB="91425" horzOverflow="overflow">
                    <a:lnL w="12700">
                      <a:solidFill>
                        <a:srgbClr val="9E9E9E"/>
                      </a:solidFill>
                    </a:lnL>
                    <a:lnR w="12700">
                      <a:solidFill>
                        <a:srgbClr val="9E9E9E"/>
                      </a:solidFill>
                    </a:lnR>
                    <a:lnT w="12700">
                      <a:solidFill>
                        <a:srgbClr val="9E9E9E"/>
                      </a:solidFill>
                    </a:lnT>
                    <a:lnB w="12700">
                      <a:solidFill>
                        <a:srgbClr val="9E9E9E"/>
                      </a:solidFill>
                    </a:lnB>
                    <a:solidFill>
                      <a:srgbClr val="FCE5CD"/>
                    </a:solidFill>
                  </a:tcPr>
                </a:tc>
                <a:extLst>
                  <a:ext uri="{0D108BD9-81ED-4DB2-BD59-A6C34878D82A}">
                    <a16:rowId xmlns:a16="http://schemas.microsoft.com/office/drawing/2014/main" val="10000"/>
                  </a:ext>
                </a:extLst>
              </a:tr>
              <a:tr h="850319">
                <a:tc>
                  <a:txBody>
                    <a:bodyPr/>
                    <a:lstStyle/>
                    <a:p>
                      <a:pPr algn="l" defTabSz="1219200">
                        <a:lnSpc>
                          <a:spcPct val="115000"/>
                        </a:lnSpc>
                        <a:defRPr sz="1800">
                          <a:solidFill>
                            <a:srgbClr val="352E23"/>
                          </a:solidFill>
                          <a:latin typeface="Arial"/>
                          <a:ea typeface="Arial"/>
                          <a:cs typeface="Arial"/>
                          <a:sym typeface="Arial"/>
                        </a:defRPr>
                      </a:pPr>
                      <a:r>
                        <a:t> refrigerator</a:t>
                      </a:r>
                      <a:r>
                        <a:rPr b="1"/>
                        <a:t>  →  </a:t>
                      </a:r>
                      <a:r>
                        <a:t>kitchen</a:t>
                      </a:r>
                    </a:p>
                  </a:txBody>
                  <a:tcPr marL="91425" marR="91425" marT="91425" marB="91425" horzOverflow="overflow">
                    <a:lnL w="12700">
                      <a:solidFill>
                        <a:srgbClr val="9E9E9E"/>
                      </a:solidFill>
                    </a:lnL>
                    <a:lnR w="12700">
                      <a:solidFill>
                        <a:srgbClr val="9E9E9E"/>
                      </a:solidFill>
                    </a:lnR>
                    <a:lnT w="12700">
                      <a:solidFill>
                        <a:srgbClr val="9E9E9E"/>
                      </a:solidFill>
                    </a:lnT>
                    <a:lnB w="12700">
                      <a:solidFill>
                        <a:srgbClr val="9E9E9E"/>
                      </a:solidFill>
                    </a:lnB>
                    <a:solidFill>
                      <a:srgbClr val="F9CB9C"/>
                    </a:solidFill>
                  </a:tcPr>
                </a:tc>
                <a:extLst>
                  <a:ext uri="{0D108BD9-81ED-4DB2-BD59-A6C34878D82A}">
                    <a16:rowId xmlns:a16="http://schemas.microsoft.com/office/drawing/2014/main" val="10001"/>
                  </a:ext>
                </a:extLst>
              </a:tr>
              <a:tr h="577555">
                <a:tc>
                  <a:txBody>
                    <a:bodyPr/>
                    <a:lstStyle/>
                    <a:p>
                      <a:pPr algn="l" defTabSz="1219200">
                        <a:lnSpc>
                          <a:spcPct val="115000"/>
                        </a:lnSpc>
                        <a:defRPr sz="1800">
                          <a:solidFill>
                            <a:srgbClr val="352E23"/>
                          </a:solidFill>
                          <a:latin typeface="Arial"/>
                          <a:ea typeface="Arial"/>
                          <a:cs typeface="Arial"/>
                          <a:sym typeface="Arial"/>
                        </a:defRPr>
                      </a:pPr>
                      <a:r>
                        <a:t> toaster</a:t>
                      </a:r>
                      <a:r>
                        <a:rPr b="1"/>
                        <a:t>  →  </a:t>
                      </a:r>
                      <a:r>
                        <a:t>kitchen</a:t>
                      </a:r>
                    </a:p>
                  </a:txBody>
                  <a:tcPr marL="91425" marR="91425" marT="91425" marB="91425" horzOverflow="overflow">
                    <a:lnL w="12700">
                      <a:solidFill>
                        <a:srgbClr val="9E9E9E"/>
                      </a:solidFill>
                    </a:lnL>
                    <a:lnR w="12700">
                      <a:solidFill>
                        <a:srgbClr val="9E9E9E"/>
                      </a:solidFill>
                    </a:lnR>
                    <a:lnT w="12700">
                      <a:solidFill>
                        <a:srgbClr val="9E9E9E"/>
                      </a:solidFill>
                    </a:lnT>
                    <a:lnB w="12700">
                      <a:solidFill>
                        <a:srgbClr val="9E9E9E"/>
                      </a:solidFill>
                    </a:lnB>
                    <a:solidFill>
                      <a:srgbClr val="FCE5CD"/>
                    </a:solidFill>
                  </a:tcPr>
                </a:tc>
                <a:extLst>
                  <a:ext uri="{0D108BD9-81ED-4DB2-BD59-A6C34878D82A}">
                    <a16:rowId xmlns:a16="http://schemas.microsoft.com/office/drawing/2014/main" val="10002"/>
                  </a:ext>
                </a:extLst>
              </a:tr>
              <a:tr h="577555">
                <a:tc>
                  <a:txBody>
                    <a:bodyPr/>
                    <a:lstStyle/>
                    <a:p>
                      <a:pPr algn="l" defTabSz="1219200">
                        <a:lnSpc>
                          <a:spcPct val="115000"/>
                        </a:lnSpc>
                        <a:defRPr sz="1800">
                          <a:solidFill>
                            <a:srgbClr val="352E23"/>
                          </a:solidFill>
                          <a:latin typeface="Arial"/>
                          <a:ea typeface="Arial"/>
                          <a:cs typeface="Arial"/>
                          <a:sym typeface="Arial"/>
                        </a:defRPr>
                      </a:pPr>
                      <a:r>
                        <a:t> potatoes</a:t>
                      </a:r>
                      <a:r>
                        <a:rPr b="1"/>
                        <a:t>  →  </a:t>
                      </a:r>
                      <a:r>
                        <a:t>cellar</a:t>
                      </a:r>
                    </a:p>
                  </a:txBody>
                  <a:tcPr marL="91425" marR="91425" marT="91425" marB="91425" horzOverflow="overflow">
                    <a:lnL w="12700">
                      <a:solidFill>
                        <a:srgbClr val="9E9E9E"/>
                      </a:solidFill>
                    </a:lnL>
                    <a:lnR w="12700">
                      <a:solidFill>
                        <a:srgbClr val="9E9E9E"/>
                      </a:solidFill>
                    </a:lnR>
                    <a:lnT w="12700">
                      <a:solidFill>
                        <a:srgbClr val="9E9E9E"/>
                      </a:solidFill>
                    </a:lnT>
                    <a:lnB w="12700">
                      <a:solidFill>
                        <a:srgbClr val="9E9E9E"/>
                      </a:solidFill>
                    </a:lnB>
                    <a:solidFill>
                      <a:srgbClr val="F9CB9C"/>
                    </a:solidFill>
                  </a:tcPr>
                </a:tc>
                <a:extLst>
                  <a:ext uri="{0D108BD9-81ED-4DB2-BD59-A6C34878D82A}">
                    <a16:rowId xmlns:a16="http://schemas.microsoft.com/office/drawing/2014/main" val="10003"/>
                  </a:ext>
                </a:extLst>
              </a:tr>
              <a:tr h="577555">
                <a:tc>
                  <a:txBody>
                    <a:bodyPr/>
                    <a:lstStyle/>
                    <a:p>
                      <a:pPr algn="l" defTabSz="1219200">
                        <a:lnSpc>
                          <a:spcPct val="115000"/>
                        </a:lnSpc>
                        <a:defRPr sz="1800">
                          <a:solidFill>
                            <a:srgbClr val="352E23"/>
                          </a:solidFill>
                          <a:latin typeface="Arial"/>
                          <a:ea typeface="Arial"/>
                          <a:cs typeface="Arial"/>
                          <a:sym typeface="Arial"/>
                        </a:defRPr>
                      </a:pPr>
                      <a:r>
                        <a:t> clothes</a:t>
                      </a:r>
                      <a:r>
                        <a:rPr b="1"/>
                        <a:t>  →  </a:t>
                      </a:r>
                      <a:r>
                        <a:t>closet</a:t>
                      </a:r>
                    </a:p>
                  </a:txBody>
                  <a:tcPr marL="91425" marR="91425" marT="91425" marB="91425" horzOverflow="overflow">
                    <a:lnL w="12700">
                      <a:solidFill>
                        <a:srgbClr val="9E9E9E"/>
                      </a:solidFill>
                    </a:lnL>
                    <a:lnR w="12700">
                      <a:solidFill>
                        <a:srgbClr val="9E9E9E"/>
                      </a:solidFill>
                    </a:lnR>
                    <a:lnT w="12700">
                      <a:solidFill>
                        <a:srgbClr val="9E9E9E"/>
                      </a:solidFill>
                    </a:lnT>
                    <a:lnB w="12700">
                      <a:solidFill>
                        <a:srgbClr val="9E9E9E"/>
                      </a:solidFill>
                    </a:lnB>
                    <a:solidFill>
                      <a:srgbClr val="FCE5CD"/>
                    </a:solidFill>
                  </a:tcPr>
                </a:tc>
                <a:extLst>
                  <a:ext uri="{0D108BD9-81ED-4DB2-BD59-A6C34878D82A}">
                    <a16:rowId xmlns:a16="http://schemas.microsoft.com/office/drawing/2014/main" val="10004"/>
                  </a:ext>
                </a:extLst>
              </a:tr>
            </a:tbl>
          </a:graphicData>
        </a:graphic>
      </p:graphicFrame>
      <p:sp>
        <p:nvSpPr>
          <p:cNvPr id="2202" name="Shape 121"/>
          <p:cNvSpPr txBox="1"/>
          <p:nvPr/>
        </p:nvSpPr>
        <p:spPr>
          <a:xfrm>
            <a:off x="633833" y="447399"/>
            <a:ext cx="6964801" cy="700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3200">
                <a:latin typeface="Arial"/>
                <a:ea typeface="Arial"/>
                <a:cs typeface="Arial"/>
                <a:sym typeface="Arial"/>
              </a:defRPr>
            </a:lvl1pPr>
          </a:lstStyle>
          <a:p>
            <a:r>
              <a:t>Where can objects be found?</a:t>
            </a:r>
          </a:p>
        </p:txBody>
      </p:sp>
      <p:sp>
        <p:nvSpPr>
          <p:cNvPr id="2203" name="Shape 122"/>
          <p:cNvSpPr txBox="1"/>
          <p:nvPr/>
        </p:nvSpPr>
        <p:spPr>
          <a:xfrm>
            <a:off x="1478919" y="1511199"/>
            <a:ext cx="447601"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latin typeface="Arial"/>
                <a:ea typeface="Arial"/>
                <a:cs typeface="Arial"/>
                <a:sym typeface="Arial"/>
              </a:defRPr>
            </a:lvl1pPr>
          </a:lstStyle>
          <a:p>
            <a:r>
              <a:t>A</a:t>
            </a:r>
          </a:p>
        </p:txBody>
      </p:sp>
      <p:sp>
        <p:nvSpPr>
          <p:cNvPr id="2204" name="Shape 123"/>
          <p:cNvSpPr txBox="1"/>
          <p:nvPr/>
        </p:nvSpPr>
        <p:spPr>
          <a:xfrm>
            <a:off x="3024386" y="1511199"/>
            <a:ext cx="447601"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latin typeface="Arial"/>
                <a:ea typeface="Arial"/>
                <a:cs typeface="Arial"/>
                <a:sym typeface="Arial"/>
              </a:defRPr>
            </a:lvl1pPr>
          </a:lstStyle>
          <a:p>
            <a:r>
              <a:t>B</a:t>
            </a:r>
          </a:p>
        </p:txBody>
      </p:sp>
      <p:sp>
        <p:nvSpPr>
          <p:cNvPr id="2205" name="Shape 124"/>
          <p:cNvSpPr txBox="1"/>
          <p:nvPr/>
        </p:nvSpPr>
        <p:spPr>
          <a:xfrm>
            <a:off x="5542340" y="3629426"/>
            <a:ext cx="373601"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latin typeface="Arial"/>
                <a:ea typeface="Arial"/>
                <a:cs typeface="Arial"/>
                <a:sym typeface="Arial"/>
              </a:defRPr>
            </a:lvl1pPr>
          </a:lstStyle>
          <a:p>
            <a:r>
              <a:t>C</a:t>
            </a:r>
          </a:p>
        </p:txBody>
      </p:sp>
      <p:sp>
        <p:nvSpPr>
          <p:cNvPr id="2206" name="Shape 125"/>
          <p:cNvSpPr txBox="1"/>
          <p:nvPr/>
        </p:nvSpPr>
        <p:spPr>
          <a:xfrm>
            <a:off x="7849079" y="3074740"/>
            <a:ext cx="373601"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latin typeface="Arial"/>
                <a:ea typeface="Arial"/>
                <a:cs typeface="Arial"/>
                <a:sym typeface="Arial"/>
              </a:defRPr>
            </a:lvl1pPr>
          </a:lstStyle>
          <a:p>
            <a:r>
              <a:t>D</a:t>
            </a:r>
          </a:p>
        </p:txBody>
      </p:sp>
      <p:sp>
        <p:nvSpPr>
          <p:cNvPr id="2207" name="Harvesting Common-sense Knowledge for Robotics from Uncurated Text Corpora by Nancy Fulda, Nathan Tibbets, Zachary Brown and David Wingate, published in the first Conference on Robot Learning (CoRL), 2017."/>
          <p:cNvSpPr txBox="1"/>
          <p:nvPr/>
        </p:nvSpPr>
        <p:spPr>
          <a:xfrm>
            <a:off x="1222702" y="6075172"/>
            <a:ext cx="9600596"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Harvesting Common-sense Knowledge for Robotics from Uncurated Text Corpora </a:t>
            </a:r>
            <a:r>
              <a:rPr sz="1200"/>
              <a:t>by Nancy Fulda, Nathan Tibbets, Zachary Brown and David Wingate, </a:t>
            </a:r>
            <a:r>
              <a:t>published in the first Conference on Robot Learning (CoRL), 2017.</a:t>
            </a:r>
          </a:p>
        </p:txBody>
      </p:sp>
      <p:pic>
        <p:nvPicPr>
          <p:cNvPr id="2208"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fill="hold" grpId="2" nodeType="clickEffect">
                                  <p:stCondLst>
                                    <p:cond delay="0"/>
                                  </p:stCondLst>
                                  <p:iterate>
                                    <p:tmAbs val="0"/>
                                  </p:iterate>
                                  <p:childTnLst>
                                    <p:set>
                                      <p:cBhvr>
                                        <p:cTn id="10" fill="hold"/>
                                        <p:tgtEl>
                                          <p:spTgt spid="2205"/>
                                        </p:tgtEl>
                                        <p:attrNameLst>
                                          <p:attrName>style.visibility</p:attrName>
                                        </p:attrNameLst>
                                      </p:cBhvr>
                                      <p:to>
                                        <p:strVal val="visible"/>
                                      </p:to>
                                    </p:set>
                                    <p:animEffect transition="in" filter="dissolve">
                                      <p:cBhvr>
                                        <p:cTn id="11" dur="1"/>
                                        <p:tgtEl>
                                          <p:spTgt spid="2205"/>
                                        </p:tgtEl>
                                      </p:cBhvr>
                                    </p:animEffect>
                                  </p:childTnLst>
                                </p:cTn>
                              </p:par>
                            </p:childTnLst>
                          </p:cTn>
                        </p:par>
                        <p:par>
                          <p:cTn id="12" fill="hold">
                            <p:stCondLst>
                              <p:cond delay="1"/>
                            </p:stCondLst>
                            <p:childTnLst>
                              <p:par>
                                <p:cTn id="13" presetID="9" presetClass="entr" fill="hold" grpId="3" nodeType="afterEffect">
                                  <p:stCondLst>
                                    <p:cond delay="0"/>
                                  </p:stCondLst>
                                  <p:iterate>
                                    <p:tmAbs val="0"/>
                                  </p:iterate>
                                  <p:childTnLst>
                                    <p:set>
                                      <p:cBhvr>
                                        <p:cTn id="14" fill="hold"/>
                                        <p:tgtEl>
                                          <p:spTgt spid="2200"/>
                                        </p:tgtEl>
                                        <p:attrNameLst>
                                          <p:attrName>style.visibility</p:attrName>
                                        </p:attrNameLst>
                                      </p:cBhvr>
                                      <p:to>
                                        <p:strVal val="visible"/>
                                      </p:to>
                                    </p:set>
                                    <p:animEffect transition="in" filter="dissolve">
                                      <p:cBhvr>
                                        <p:cTn id="15" dur="1"/>
                                        <p:tgtEl>
                                          <p:spTgt spid="2200"/>
                                        </p:tgtEl>
                                      </p:cBhvr>
                                    </p:animEffect>
                                  </p:childTnLst>
                                </p:cTn>
                              </p:par>
                            </p:childTnLst>
                          </p:cTn>
                        </p:par>
                        <p:par>
                          <p:cTn id="16" fill="hold">
                            <p:stCondLst>
                              <p:cond delay="2"/>
                            </p:stCondLst>
                            <p:childTnLst>
                              <p:par>
                                <p:cTn id="17" presetID="1" presetClass="entr" presetSubtype="0" fill="hold" grpId="4" nodeType="afterEffect">
                                  <p:stCondLst>
                                    <p:cond delay="0"/>
                                  </p:stCondLst>
                                  <p:iterate>
                                    <p:tmAbs val="0"/>
                                  </p:iterate>
                                  <p:childTnLst>
                                    <p:set>
                                      <p:cBhvr>
                                        <p:cTn id="18" fill="hold"/>
                                        <p:tgtEl>
                                          <p:spTgt spid="21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19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6" nodeType="afterEffect">
                                  <p:stCondLst>
                                    <p:cond delay="0"/>
                                  </p:stCondLst>
                                  <p:iterate>
                                    <p:tmAbs val="0"/>
                                  </p:iterate>
                                  <p:childTnLst>
                                    <p:set>
                                      <p:cBhvr>
                                        <p:cTn id="25" fill="hold"/>
                                        <p:tgtEl>
                                          <p:spTgt spid="220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219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8" nodeType="afterEffect">
                                  <p:stCondLst>
                                    <p:cond delay="0"/>
                                  </p:stCondLst>
                                  <p:iterate>
                                    <p:tmAbs val="0"/>
                                  </p:iterate>
                                  <p:childTnLst>
                                    <p:set>
                                      <p:cBhvr>
                                        <p:cTn id="32" fill="hold"/>
                                        <p:tgtEl>
                                          <p:spTgt spid="2195"/>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219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0" nodeType="afterEffect">
                                  <p:stCondLst>
                                    <p:cond delay="0"/>
                                  </p:stCondLst>
                                  <p:iterate>
                                    <p:tmAbs val="0"/>
                                  </p:iterate>
                                  <p:childTnLst>
                                    <p:set>
                                      <p:cBhvr>
                                        <p:cTn id="38" fill="hold"/>
                                        <p:tgtEl>
                                          <p:spTgt spid="219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1" nodeType="afterEffect">
                                  <p:stCondLst>
                                    <p:cond delay="0"/>
                                  </p:stCondLst>
                                  <p:iterate>
                                    <p:tmAbs val="0"/>
                                  </p:iterate>
                                  <p:childTnLst>
                                    <p:set>
                                      <p:cBhvr>
                                        <p:cTn id="41" fill="hold"/>
                                        <p:tgtEl>
                                          <p:spTgt spid="2196"/>
                                        </p:tgtEl>
                                        <p:attrNameLst>
                                          <p:attrName>style.visibility</p:attrName>
                                        </p:attrNameLst>
                                      </p:cBhvr>
                                      <p:to>
                                        <p:strVal val="visible"/>
                                      </p:to>
                                    </p:set>
                                  </p:childTnLst>
                                </p:cTn>
                              </p:par>
                            </p:childTnLst>
                          </p:cTn>
                        </p:par>
                        <p:par>
                          <p:cTn id="42" fill="hold">
                            <p:stCondLst>
                              <p:cond delay="0"/>
                            </p:stCondLst>
                            <p:childTnLst>
                              <p:par>
                                <p:cTn id="43" presetID="9" presetClass="exit" fill="hold" grpId="12" nodeType="afterEffect">
                                  <p:stCondLst>
                                    <p:cond delay="0"/>
                                  </p:stCondLst>
                                  <p:iterate>
                                    <p:tmAbs val="0"/>
                                  </p:iterate>
                                  <p:childTnLst>
                                    <p:animEffect transition="out" filter="dissolve">
                                      <p:cBhvr>
                                        <p:cTn id="44" dur="1600" fill="hold"/>
                                        <p:tgtEl>
                                          <p:spTgt spid="2201"/>
                                        </p:tgtEl>
                                      </p:cBhvr>
                                    </p:animEffect>
                                    <p:set>
                                      <p:cBhvr>
                                        <p:cTn id="45" fill="hold">
                                          <p:stCondLst>
                                            <p:cond delay="1599"/>
                                          </p:stCondLst>
                                        </p:cTn>
                                        <p:tgtEl>
                                          <p:spTgt spid="2201"/>
                                        </p:tgtEl>
                                        <p:attrNameLst>
                                          <p:attrName>style.visibility</p:attrName>
                                        </p:attrNameLst>
                                      </p:cBhvr>
                                      <p:to>
                                        <p:strVal val="hidden"/>
                                      </p:to>
                                    </p:set>
                                  </p:childTnLst>
                                </p:cTn>
                              </p:par>
                            </p:childTnLst>
                          </p:cTn>
                        </p:par>
                        <p:par>
                          <p:cTn id="46" fill="hold">
                            <p:stCondLst>
                              <p:cond delay="1600"/>
                            </p:stCondLst>
                            <p:childTnLst>
                              <p:par>
                                <p:cTn id="47" presetID="9" presetClass="exit" fill="hold" grpId="13" nodeType="afterEffect">
                                  <p:stCondLst>
                                    <p:cond delay="0"/>
                                  </p:stCondLst>
                                  <p:iterate>
                                    <p:tmAbs val="0"/>
                                  </p:iterate>
                                  <p:childTnLst>
                                    <p:animEffect transition="out" filter="dissolve">
                                      <p:cBhvr>
                                        <p:cTn id="48" dur="1000" fill="hold"/>
                                        <p:tgtEl>
                                          <p:spTgt spid="2203"/>
                                        </p:tgtEl>
                                      </p:cBhvr>
                                    </p:animEffect>
                                    <p:set>
                                      <p:cBhvr>
                                        <p:cTn id="49" fill="hold">
                                          <p:stCondLst>
                                            <p:cond delay="999"/>
                                          </p:stCondLst>
                                        </p:cTn>
                                        <p:tgtEl>
                                          <p:spTgt spid="2203"/>
                                        </p:tgtEl>
                                        <p:attrNameLst>
                                          <p:attrName>style.visibility</p:attrName>
                                        </p:attrNameLst>
                                      </p:cBhvr>
                                      <p:to>
                                        <p:strVal val="hidden"/>
                                      </p:to>
                                    </p:set>
                                  </p:childTnLst>
                                </p:cTn>
                              </p:par>
                            </p:childTnLst>
                          </p:cTn>
                        </p:par>
                        <p:par>
                          <p:cTn id="50" fill="hold">
                            <p:stCondLst>
                              <p:cond delay="2600"/>
                            </p:stCondLst>
                            <p:childTnLst>
                              <p:par>
                                <p:cTn id="51" presetID="9" presetClass="exit" fill="hold" grpId="14" nodeType="afterEffect">
                                  <p:stCondLst>
                                    <p:cond delay="0"/>
                                  </p:stCondLst>
                                  <p:iterate>
                                    <p:tmAbs val="0"/>
                                  </p:iterate>
                                  <p:childTnLst>
                                    <p:animEffect transition="out" filter="dissolve">
                                      <p:cBhvr>
                                        <p:cTn id="52" dur="1000" fill="hold"/>
                                        <p:tgtEl>
                                          <p:spTgt spid="2204"/>
                                        </p:tgtEl>
                                      </p:cBhvr>
                                    </p:animEffect>
                                    <p:set>
                                      <p:cBhvr>
                                        <p:cTn id="53" fill="hold">
                                          <p:stCondLst>
                                            <p:cond delay="999"/>
                                          </p:stCondLst>
                                        </p:cTn>
                                        <p:tgtEl>
                                          <p:spTgt spid="22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2" grpId="7" animBg="1" advAuto="0"/>
      <p:bldP spid="2193" grpId="9" animBg="1" advAuto="0"/>
      <p:bldP spid="2194" grpId="10" animBg="1" advAuto="0"/>
      <p:bldP spid="2195" grpId="8" animBg="1" advAuto="0"/>
      <p:bldP spid="2196" grpId="11" animBg="1" advAuto="0"/>
      <p:bldP spid="2197" grpId="1" animBg="1" advAuto="0"/>
      <p:bldP spid="2198" grpId="4" animBg="1" advAuto="0"/>
      <p:bldP spid="2199" grpId="5" animBg="1" advAuto="0"/>
      <p:bldP spid="2200" grpId="3" animBg="1" advAuto="0"/>
      <p:bldP spid="2201" grpId="12" animBg="1" advAuto="0"/>
      <p:bldP spid="2203" grpId="13" animBg="1" advAuto="0"/>
      <p:bldP spid="2204" grpId="14" animBg="1" advAuto="0"/>
      <p:bldP spid="2205" grpId="2" animBg="1" advAuto="0"/>
      <p:bldP spid="2206" grpId="6"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 name="Shape 130"/>
          <p:cNvSpPr/>
          <p:nvPr/>
        </p:nvSpPr>
        <p:spPr>
          <a:xfrm>
            <a:off x="8259501" y="29658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13" name="Shape 131"/>
          <p:cNvSpPr/>
          <p:nvPr/>
        </p:nvSpPr>
        <p:spPr>
          <a:xfrm>
            <a:off x="8970701" y="37786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14" name="Shape 132"/>
          <p:cNvSpPr/>
          <p:nvPr/>
        </p:nvSpPr>
        <p:spPr>
          <a:xfrm>
            <a:off x="9072301" y="25594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15" name="Shape 133"/>
          <p:cNvSpPr/>
          <p:nvPr/>
        </p:nvSpPr>
        <p:spPr>
          <a:xfrm>
            <a:off x="8259501" y="42866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16" name="Shape 134"/>
          <p:cNvSpPr/>
          <p:nvPr/>
        </p:nvSpPr>
        <p:spPr>
          <a:xfrm>
            <a:off x="9681901" y="43882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17" name="Shape 135"/>
          <p:cNvSpPr txBox="1"/>
          <p:nvPr/>
        </p:nvSpPr>
        <p:spPr>
          <a:xfrm>
            <a:off x="7834166" y="3847000"/>
            <a:ext cx="9324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bread</a:t>
            </a:r>
          </a:p>
          <a:p>
            <a:pPr defTabSz="1219200">
              <a:defRPr>
                <a:latin typeface="Arial"/>
                <a:ea typeface="Arial"/>
                <a:cs typeface="Arial"/>
                <a:sym typeface="Arial"/>
              </a:defRPr>
            </a:pPr>
            <a:endParaRPr/>
          </a:p>
        </p:txBody>
      </p:sp>
      <p:sp>
        <p:nvSpPr>
          <p:cNvPr id="2218" name="Shape 136"/>
          <p:cNvSpPr txBox="1"/>
          <p:nvPr/>
        </p:nvSpPr>
        <p:spPr>
          <a:xfrm>
            <a:off x="9020101" y="3490498"/>
            <a:ext cx="9324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coffee</a:t>
            </a:r>
          </a:p>
          <a:p>
            <a:pPr defTabSz="1219200">
              <a:defRPr>
                <a:latin typeface="Arial"/>
                <a:ea typeface="Arial"/>
                <a:cs typeface="Arial"/>
                <a:sym typeface="Arial"/>
              </a:defRPr>
            </a:pPr>
            <a:endParaRPr/>
          </a:p>
        </p:txBody>
      </p:sp>
      <p:sp>
        <p:nvSpPr>
          <p:cNvPr id="2219" name="Shape 137"/>
          <p:cNvSpPr txBox="1"/>
          <p:nvPr/>
        </p:nvSpPr>
        <p:spPr>
          <a:xfrm>
            <a:off x="9106567" y="2185831"/>
            <a:ext cx="2094401" cy="1036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unpasteurized</a:t>
            </a:r>
          </a:p>
          <a:p>
            <a:pPr defTabSz="1219200">
              <a:defRPr>
                <a:latin typeface="Arial"/>
                <a:ea typeface="Arial"/>
                <a:cs typeface="Arial"/>
                <a:sym typeface="Arial"/>
              </a:defRPr>
            </a:pPr>
            <a:endParaRPr/>
          </a:p>
        </p:txBody>
      </p:sp>
      <p:sp>
        <p:nvSpPr>
          <p:cNvPr id="2220" name="Shape 138"/>
          <p:cNvSpPr txBox="1"/>
          <p:nvPr/>
        </p:nvSpPr>
        <p:spPr>
          <a:xfrm>
            <a:off x="9784501" y="4201198"/>
            <a:ext cx="2094401" cy="13031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meat</a:t>
            </a:r>
          </a:p>
          <a:p>
            <a:pPr defTabSz="1219200">
              <a:defRPr>
                <a:latin typeface="Arial"/>
                <a:ea typeface="Arial"/>
                <a:cs typeface="Arial"/>
                <a:sym typeface="Arial"/>
              </a:defRPr>
            </a:pPr>
            <a:endParaRPr/>
          </a:p>
          <a:p>
            <a:pPr defTabSz="1219200">
              <a:defRPr>
                <a:latin typeface="Arial"/>
                <a:ea typeface="Arial"/>
                <a:cs typeface="Arial"/>
                <a:sym typeface="Arial"/>
              </a:defRPr>
            </a:pPr>
            <a:endParaRPr/>
          </a:p>
        </p:txBody>
      </p:sp>
      <p:sp>
        <p:nvSpPr>
          <p:cNvPr id="2221" name="Shape 139"/>
          <p:cNvSpPr/>
          <p:nvPr/>
        </p:nvSpPr>
        <p:spPr>
          <a:xfrm flipV="1">
            <a:off x="6065456" y="3466426"/>
            <a:ext cx="1758401" cy="431601"/>
          </a:xfrm>
          <a:prstGeom prst="line">
            <a:avLst/>
          </a:prstGeom>
          <a:ln w="38100">
            <a:solidFill>
              <a:srgbClr val="E69138"/>
            </a:solidFill>
          </a:ln>
        </p:spPr>
        <p:txBody>
          <a:bodyPr lIns="0" tIns="0" rIns="0" bIns="0"/>
          <a:lstStyle/>
          <a:p>
            <a:pPr defTabSz="1219200">
              <a:defRPr>
                <a:latin typeface="Arial"/>
                <a:ea typeface="Arial"/>
                <a:cs typeface="Arial"/>
                <a:sym typeface="Arial"/>
              </a:defRPr>
            </a:pPr>
            <a:endParaRPr/>
          </a:p>
        </p:txBody>
      </p:sp>
      <p:sp>
        <p:nvSpPr>
          <p:cNvPr id="2222" name="Shape 140"/>
          <p:cNvSpPr/>
          <p:nvPr/>
        </p:nvSpPr>
        <p:spPr>
          <a:xfrm>
            <a:off x="7800818" y="3411269"/>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23" name="Shape 141"/>
          <p:cNvSpPr/>
          <p:nvPr/>
        </p:nvSpPr>
        <p:spPr>
          <a:xfrm>
            <a:off x="5972599" y="3847000"/>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24" name="Shape 142"/>
          <p:cNvSpPr txBox="1"/>
          <p:nvPr/>
        </p:nvSpPr>
        <p:spPr>
          <a:xfrm>
            <a:off x="7849079" y="3074740"/>
            <a:ext cx="373601"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latin typeface="Arial"/>
                <a:ea typeface="Arial"/>
                <a:cs typeface="Arial"/>
                <a:sym typeface="Arial"/>
              </a:defRPr>
            </a:lvl1pPr>
          </a:lstStyle>
          <a:p>
            <a:r>
              <a:t>D</a:t>
            </a:r>
          </a:p>
        </p:txBody>
      </p:sp>
      <p:sp>
        <p:nvSpPr>
          <p:cNvPr id="2225" name="Shape 143"/>
          <p:cNvSpPr txBox="1"/>
          <p:nvPr/>
        </p:nvSpPr>
        <p:spPr>
          <a:xfrm>
            <a:off x="5456398" y="3957093"/>
            <a:ext cx="6692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milk</a:t>
            </a:r>
          </a:p>
          <a:p>
            <a:pPr defTabSz="1219200">
              <a:defRPr>
                <a:latin typeface="Arial"/>
                <a:ea typeface="Arial"/>
                <a:cs typeface="Arial"/>
                <a:sym typeface="Arial"/>
              </a:defRPr>
            </a:pPr>
            <a:endParaRPr/>
          </a:p>
        </p:txBody>
      </p:sp>
      <p:sp>
        <p:nvSpPr>
          <p:cNvPr id="2226" name="Shape 144"/>
          <p:cNvSpPr txBox="1"/>
          <p:nvPr/>
        </p:nvSpPr>
        <p:spPr>
          <a:xfrm>
            <a:off x="5542340" y="3629426"/>
            <a:ext cx="373601"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latin typeface="Arial"/>
                <a:ea typeface="Arial"/>
                <a:cs typeface="Arial"/>
                <a:sym typeface="Arial"/>
              </a:defRPr>
            </a:lvl1pPr>
          </a:lstStyle>
          <a:p>
            <a:r>
              <a:t>C</a:t>
            </a:r>
          </a:p>
        </p:txBody>
      </p:sp>
      <p:sp>
        <p:nvSpPr>
          <p:cNvPr id="2227" name="Harvesting Common-sense Knowledge for Robotics from Uncurated Text Corpora by Nancy Fulda, Nathan Tibbets, Zachary Brown and David Wingate, published in the first Conference on Robot Learning (CoRL), 2017."/>
          <p:cNvSpPr txBox="1"/>
          <p:nvPr/>
        </p:nvSpPr>
        <p:spPr>
          <a:xfrm>
            <a:off x="1222702" y="6075172"/>
            <a:ext cx="9600596"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Harvesting Common-sense Knowledge for Robotics from Uncurated Text Corpora </a:t>
            </a:r>
            <a:r>
              <a:rPr sz="1200"/>
              <a:t>by Nancy Fulda, Nathan Tibbets, Zachary Brown and David Wingate, </a:t>
            </a:r>
            <a:r>
              <a:t>published in the first Conference on Robot Learning (CoRL), 2017.</a:t>
            </a:r>
          </a:p>
        </p:txBody>
      </p:sp>
      <p:pic>
        <p:nvPicPr>
          <p:cNvPr id="2228"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2217"/>
                                        </p:tgtEl>
                                        <p:attrNameLst>
                                          <p:attrName>style.visibility</p:attrName>
                                        </p:attrNameLst>
                                      </p:cBhvr>
                                      <p:to>
                                        <p:strVal val="visible"/>
                                      </p:to>
                                    </p:set>
                                    <p:animEffect transition="in" filter="dissolve">
                                      <p:cBhvr>
                                        <p:cTn id="7" dur="400"/>
                                        <p:tgtEl>
                                          <p:spTgt spid="2217"/>
                                        </p:tgtEl>
                                      </p:cBhvr>
                                    </p:animEffect>
                                  </p:childTnLst>
                                </p:cTn>
                              </p:par>
                            </p:childTnLst>
                          </p:cTn>
                        </p:par>
                        <p:par>
                          <p:cTn id="8" fill="hold">
                            <p:stCondLst>
                              <p:cond delay="400"/>
                            </p:stCondLst>
                            <p:childTnLst>
                              <p:par>
                                <p:cTn id="9" presetID="9" presetClass="entr" fill="hold" grpId="2" nodeType="afterEffect">
                                  <p:stCondLst>
                                    <p:cond delay="0"/>
                                  </p:stCondLst>
                                  <p:iterate>
                                    <p:tmAbs val="0"/>
                                  </p:iterate>
                                  <p:childTnLst>
                                    <p:set>
                                      <p:cBhvr>
                                        <p:cTn id="10" fill="hold"/>
                                        <p:tgtEl>
                                          <p:spTgt spid="2218"/>
                                        </p:tgtEl>
                                        <p:attrNameLst>
                                          <p:attrName>style.visibility</p:attrName>
                                        </p:attrNameLst>
                                      </p:cBhvr>
                                      <p:to>
                                        <p:strVal val="visible"/>
                                      </p:to>
                                    </p:set>
                                    <p:animEffect transition="in" filter="dissolve">
                                      <p:cBhvr>
                                        <p:cTn id="11" dur="400"/>
                                        <p:tgtEl>
                                          <p:spTgt spid="2218"/>
                                        </p:tgtEl>
                                      </p:cBhvr>
                                    </p:animEffect>
                                  </p:childTnLst>
                                </p:cTn>
                              </p:par>
                            </p:childTnLst>
                          </p:cTn>
                        </p:par>
                        <p:par>
                          <p:cTn id="12" fill="hold">
                            <p:stCondLst>
                              <p:cond delay="800"/>
                            </p:stCondLst>
                            <p:childTnLst>
                              <p:par>
                                <p:cTn id="13" presetID="9" presetClass="entr" fill="hold" grpId="3" nodeType="afterEffect">
                                  <p:stCondLst>
                                    <p:cond delay="0"/>
                                  </p:stCondLst>
                                  <p:iterate>
                                    <p:tmAbs val="0"/>
                                  </p:iterate>
                                  <p:childTnLst>
                                    <p:set>
                                      <p:cBhvr>
                                        <p:cTn id="14" fill="hold"/>
                                        <p:tgtEl>
                                          <p:spTgt spid="2220"/>
                                        </p:tgtEl>
                                        <p:attrNameLst>
                                          <p:attrName>style.visibility</p:attrName>
                                        </p:attrNameLst>
                                      </p:cBhvr>
                                      <p:to>
                                        <p:strVal val="visible"/>
                                      </p:to>
                                    </p:set>
                                    <p:animEffect transition="in" filter="dissolve">
                                      <p:cBhvr>
                                        <p:cTn id="15" dur="400"/>
                                        <p:tgtEl>
                                          <p:spTgt spid="2220"/>
                                        </p:tgtEl>
                                      </p:cBhvr>
                                    </p:animEffect>
                                  </p:childTnLst>
                                </p:cTn>
                              </p:par>
                            </p:childTnLst>
                          </p:cTn>
                        </p:par>
                        <p:par>
                          <p:cTn id="16" fill="hold">
                            <p:stCondLst>
                              <p:cond delay="1200"/>
                            </p:stCondLst>
                            <p:childTnLst>
                              <p:par>
                                <p:cTn id="17" presetID="9" presetClass="entr" fill="hold" grpId="4" nodeType="afterEffect">
                                  <p:stCondLst>
                                    <p:cond delay="0"/>
                                  </p:stCondLst>
                                  <p:iterate>
                                    <p:tmAbs val="0"/>
                                  </p:iterate>
                                  <p:childTnLst>
                                    <p:set>
                                      <p:cBhvr>
                                        <p:cTn id="18" fill="hold"/>
                                        <p:tgtEl>
                                          <p:spTgt spid="2219"/>
                                        </p:tgtEl>
                                        <p:attrNameLst>
                                          <p:attrName>style.visibility</p:attrName>
                                        </p:attrNameLst>
                                      </p:cBhvr>
                                      <p:to>
                                        <p:strVal val="visible"/>
                                      </p:to>
                                    </p:set>
                                    <p:animEffect transition="in" filter="dissolve">
                                      <p:cBhvr>
                                        <p:cTn id="19" dur="400"/>
                                        <p:tgtEl>
                                          <p:spTgt spid="2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7" grpId="1" animBg="1" advAuto="0"/>
      <p:bldP spid="2218" grpId="2" animBg="1" advAuto="0"/>
      <p:bldP spid="2219" grpId="4" animBg="1" advAuto="0"/>
      <p:bldP spid="2220" grpId="3"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 name="Shape 149"/>
          <p:cNvSpPr txBox="1"/>
          <p:nvPr/>
        </p:nvSpPr>
        <p:spPr>
          <a:xfrm>
            <a:off x="7968673" y="2526068"/>
            <a:ext cx="1351200"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solidFill>
                  <a:srgbClr val="0097A7"/>
                </a:solidFill>
                <a:latin typeface="Arial"/>
                <a:ea typeface="Arial"/>
                <a:cs typeface="Arial"/>
                <a:sym typeface="Arial"/>
              </a:defRPr>
            </a:pPr>
            <a:r>
              <a:t>milk</a:t>
            </a:r>
          </a:p>
          <a:p>
            <a:pPr defTabSz="1219200">
              <a:defRPr>
                <a:latin typeface="Arial"/>
                <a:ea typeface="Arial"/>
                <a:cs typeface="Arial"/>
                <a:sym typeface="Arial"/>
              </a:defRPr>
            </a:pPr>
            <a:endParaRPr>
              <a:solidFill>
                <a:srgbClr val="0097A7"/>
              </a:solidFill>
            </a:endParaRPr>
          </a:p>
        </p:txBody>
      </p:sp>
      <p:sp>
        <p:nvSpPr>
          <p:cNvPr id="2233" name="Shape 150"/>
          <p:cNvSpPr/>
          <p:nvPr/>
        </p:nvSpPr>
        <p:spPr>
          <a:xfrm>
            <a:off x="8259501" y="2965866"/>
            <a:ext cx="100801" cy="100801"/>
          </a:xfrm>
          <a:prstGeom prst="ellipse">
            <a:avLst/>
          </a:prstGeom>
          <a:solidFill>
            <a:srgbClr val="0097A7"/>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34" name="Shape 151"/>
          <p:cNvSpPr/>
          <p:nvPr/>
        </p:nvSpPr>
        <p:spPr>
          <a:xfrm>
            <a:off x="8970701" y="37786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35" name="Shape 152"/>
          <p:cNvSpPr/>
          <p:nvPr/>
        </p:nvSpPr>
        <p:spPr>
          <a:xfrm>
            <a:off x="9072301" y="25594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36" name="Shape 153"/>
          <p:cNvSpPr/>
          <p:nvPr/>
        </p:nvSpPr>
        <p:spPr>
          <a:xfrm>
            <a:off x="8259501" y="42866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37" name="Shape 154"/>
          <p:cNvSpPr/>
          <p:nvPr/>
        </p:nvSpPr>
        <p:spPr>
          <a:xfrm>
            <a:off x="9681901" y="4388266"/>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38" name="Shape 155"/>
          <p:cNvSpPr txBox="1"/>
          <p:nvPr/>
        </p:nvSpPr>
        <p:spPr>
          <a:xfrm>
            <a:off x="7834166" y="3847000"/>
            <a:ext cx="9324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bread</a:t>
            </a:r>
          </a:p>
          <a:p>
            <a:pPr defTabSz="1219200">
              <a:defRPr>
                <a:latin typeface="Arial"/>
                <a:ea typeface="Arial"/>
                <a:cs typeface="Arial"/>
                <a:sym typeface="Arial"/>
              </a:defRPr>
            </a:pPr>
            <a:endParaRPr/>
          </a:p>
        </p:txBody>
      </p:sp>
      <p:sp>
        <p:nvSpPr>
          <p:cNvPr id="2239" name="Shape 156"/>
          <p:cNvSpPr txBox="1"/>
          <p:nvPr/>
        </p:nvSpPr>
        <p:spPr>
          <a:xfrm>
            <a:off x="9020101" y="3490498"/>
            <a:ext cx="9324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coffee</a:t>
            </a:r>
          </a:p>
          <a:p>
            <a:pPr defTabSz="1219200">
              <a:defRPr>
                <a:latin typeface="Arial"/>
                <a:ea typeface="Arial"/>
                <a:cs typeface="Arial"/>
                <a:sym typeface="Arial"/>
              </a:defRPr>
            </a:pPr>
            <a:endParaRPr/>
          </a:p>
        </p:txBody>
      </p:sp>
      <p:sp>
        <p:nvSpPr>
          <p:cNvPr id="2240" name="Shape 157"/>
          <p:cNvSpPr txBox="1"/>
          <p:nvPr/>
        </p:nvSpPr>
        <p:spPr>
          <a:xfrm>
            <a:off x="9106567" y="2185831"/>
            <a:ext cx="2094401" cy="1036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unpasteurized</a:t>
            </a:r>
          </a:p>
          <a:p>
            <a:pPr defTabSz="1219200">
              <a:defRPr>
                <a:latin typeface="Arial"/>
                <a:ea typeface="Arial"/>
                <a:cs typeface="Arial"/>
                <a:sym typeface="Arial"/>
              </a:defRPr>
            </a:pPr>
            <a:endParaRPr/>
          </a:p>
        </p:txBody>
      </p:sp>
      <p:sp>
        <p:nvSpPr>
          <p:cNvPr id="2241" name="Shape 158"/>
          <p:cNvSpPr txBox="1"/>
          <p:nvPr/>
        </p:nvSpPr>
        <p:spPr>
          <a:xfrm>
            <a:off x="9784501" y="4201198"/>
            <a:ext cx="2094401" cy="13031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meat</a:t>
            </a:r>
          </a:p>
          <a:p>
            <a:pPr defTabSz="1219200">
              <a:defRPr>
                <a:latin typeface="Arial"/>
                <a:ea typeface="Arial"/>
                <a:cs typeface="Arial"/>
                <a:sym typeface="Arial"/>
              </a:defRPr>
            </a:pPr>
            <a:endParaRPr/>
          </a:p>
          <a:p>
            <a:pPr defTabSz="1219200">
              <a:defRPr>
                <a:latin typeface="Arial"/>
                <a:ea typeface="Arial"/>
                <a:cs typeface="Arial"/>
                <a:sym typeface="Arial"/>
              </a:defRPr>
            </a:pPr>
            <a:endParaRPr/>
          </a:p>
        </p:txBody>
      </p:sp>
      <p:sp>
        <p:nvSpPr>
          <p:cNvPr id="2242" name="Shape 159"/>
          <p:cNvSpPr txBox="1"/>
          <p:nvPr/>
        </p:nvSpPr>
        <p:spPr>
          <a:xfrm>
            <a:off x="8093082" y="2209674"/>
            <a:ext cx="669201"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b="1">
                <a:solidFill>
                  <a:srgbClr val="0097A7"/>
                </a:solidFill>
                <a:latin typeface="Arial"/>
                <a:ea typeface="Arial"/>
                <a:cs typeface="Arial"/>
                <a:sym typeface="Arial"/>
              </a:defRPr>
            </a:lvl1pPr>
          </a:lstStyle>
          <a:p>
            <a:r>
              <a:t>?</a:t>
            </a:r>
          </a:p>
        </p:txBody>
      </p:sp>
      <p:sp>
        <p:nvSpPr>
          <p:cNvPr id="2243" name="Shape 160"/>
          <p:cNvSpPr/>
          <p:nvPr/>
        </p:nvSpPr>
        <p:spPr>
          <a:xfrm flipV="1">
            <a:off x="6065456" y="3466426"/>
            <a:ext cx="1758401" cy="431601"/>
          </a:xfrm>
          <a:prstGeom prst="line">
            <a:avLst/>
          </a:prstGeom>
          <a:ln w="38100">
            <a:solidFill>
              <a:srgbClr val="E69138"/>
            </a:solidFill>
          </a:ln>
        </p:spPr>
        <p:txBody>
          <a:bodyPr lIns="0" tIns="0" rIns="0" bIns="0"/>
          <a:lstStyle/>
          <a:p>
            <a:pPr defTabSz="1219200">
              <a:defRPr>
                <a:latin typeface="Arial"/>
                <a:ea typeface="Arial"/>
                <a:cs typeface="Arial"/>
                <a:sym typeface="Arial"/>
              </a:defRPr>
            </a:pPr>
            <a:endParaRPr/>
          </a:p>
        </p:txBody>
      </p:sp>
      <p:sp>
        <p:nvSpPr>
          <p:cNvPr id="2244" name="Shape 161"/>
          <p:cNvSpPr/>
          <p:nvPr/>
        </p:nvSpPr>
        <p:spPr>
          <a:xfrm>
            <a:off x="7800818" y="3411269"/>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45" name="Shape 162"/>
          <p:cNvSpPr/>
          <p:nvPr/>
        </p:nvSpPr>
        <p:spPr>
          <a:xfrm>
            <a:off x="5972599" y="3847000"/>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46" name="Shape 163"/>
          <p:cNvSpPr txBox="1"/>
          <p:nvPr/>
        </p:nvSpPr>
        <p:spPr>
          <a:xfrm>
            <a:off x="7849079" y="3074740"/>
            <a:ext cx="373601" cy="589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latin typeface="Arial"/>
                <a:ea typeface="Arial"/>
                <a:cs typeface="Arial"/>
                <a:sym typeface="Arial"/>
              </a:defRPr>
            </a:lvl1pPr>
          </a:lstStyle>
          <a:p>
            <a:r>
              <a:t>D</a:t>
            </a:r>
          </a:p>
        </p:txBody>
      </p:sp>
      <p:sp>
        <p:nvSpPr>
          <p:cNvPr id="2247" name="Shape 164"/>
          <p:cNvSpPr txBox="1"/>
          <p:nvPr/>
        </p:nvSpPr>
        <p:spPr>
          <a:xfrm>
            <a:off x="5456398" y="3957093"/>
            <a:ext cx="6692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milk</a:t>
            </a:r>
          </a:p>
          <a:p>
            <a:pPr defTabSz="1219200">
              <a:defRPr>
                <a:latin typeface="Arial"/>
                <a:ea typeface="Arial"/>
                <a:cs typeface="Arial"/>
                <a:sym typeface="Arial"/>
              </a:defRPr>
            </a:pPr>
            <a:endParaRPr/>
          </a:p>
        </p:txBody>
      </p:sp>
      <p:sp>
        <p:nvSpPr>
          <p:cNvPr id="2248" name="Shape 165"/>
          <p:cNvSpPr txBox="1"/>
          <p:nvPr/>
        </p:nvSpPr>
        <p:spPr>
          <a:xfrm>
            <a:off x="5542340" y="3629426"/>
            <a:ext cx="373601" cy="58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400">
                <a:latin typeface="Arial"/>
                <a:ea typeface="Arial"/>
                <a:cs typeface="Arial"/>
                <a:sym typeface="Arial"/>
              </a:defRPr>
            </a:lvl1pPr>
          </a:lstStyle>
          <a:p>
            <a:r>
              <a:t>C</a:t>
            </a:r>
          </a:p>
        </p:txBody>
      </p:sp>
      <p:grpSp>
        <p:nvGrpSpPr>
          <p:cNvPr id="2251" name="Shape 167"/>
          <p:cNvGrpSpPr/>
          <p:nvPr/>
        </p:nvGrpSpPr>
        <p:grpSpPr>
          <a:xfrm>
            <a:off x="654866" y="497266"/>
            <a:ext cx="3090594" cy="3141498"/>
            <a:chOff x="0" y="0"/>
            <a:chExt cx="3090592" cy="3141496"/>
          </a:xfrm>
        </p:grpSpPr>
        <p:sp>
          <p:nvSpPr>
            <p:cNvPr id="2249" name="Rounded Rectangle"/>
            <p:cNvSpPr/>
            <p:nvPr/>
          </p:nvSpPr>
          <p:spPr>
            <a:xfrm>
              <a:off x="0" y="0"/>
              <a:ext cx="3063597" cy="3141497"/>
            </a:xfrm>
            <a:prstGeom prst="roundRect">
              <a:avLst>
                <a:gd name="adj" fmla="val 16667"/>
              </a:avLst>
            </a:prstGeom>
            <a:solidFill>
              <a:srgbClr val="FCE5CD"/>
            </a:solidFill>
            <a:ln w="12700" cap="flat">
              <a:solidFill>
                <a:srgbClr val="B45F06"/>
              </a:solidFill>
              <a:prstDash val="solid"/>
              <a:round/>
            </a:ln>
            <a:effectLst/>
          </p:spPr>
          <p:txBody>
            <a:bodyPr wrap="square" lIns="0" tIns="0" rIns="0" bIns="0" numCol="1" anchor="ctr">
              <a:noAutofit/>
            </a:bodyPr>
            <a:lstStyle/>
            <a:p>
              <a:pPr defTabSz="1219200">
                <a:defRPr>
                  <a:latin typeface="Arial"/>
                  <a:ea typeface="Arial"/>
                  <a:cs typeface="Arial"/>
                  <a:sym typeface="Arial"/>
                </a:defRPr>
              </a:pPr>
              <a:endParaRPr/>
            </a:p>
          </p:txBody>
        </p:sp>
        <p:sp>
          <p:nvSpPr>
            <p:cNvPr id="2250" name="1 milk…"/>
            <p:cNvSpPr txBox="1"/>
            <p:nvPr/>
          </p:nvSpPr>
          <p:spPr>
            <a:xfrm>
              <a:off x="149552" y="108780"/>
              <a:ext cx="2941041" cy="29239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noAutofit/>
            </a:bodyPr>
            <a:lstStyle/>
            <a:p>
              <a:pPr defTabSz="1219200">
                <a:defRPr>
                  <a:latin typeface="Arial"/>
                  <a:ea typeface="Arial"/>
                  <a:cs typeface="Arial"/>
                  <a:sym typeface="Arial"/>
                </a:defRPr>
              </a:pPr>
              <a:r>
                <a:t>  1	milk</a:t>
              </a:r>
            </a:p>
            <a:p>
              <a:pPr defTabSz="1219200">
                <a:defRPr>
                  <a:latin typeface="Arial"/>
                  <a:ea typeface="Arial"/>
                  <a:cs typeface="Arial"/>
                  <a:sym typeface="Arial"/>
                </a:defRPr>
              </a:pPr>
              <a:r>
                <a:t>  2	coffee</a:t>
              </a:r>
            </a:p>
            <a:p>
              <a:pPr defTabSz="1219200">
                <a:defRPr>
                  <a:latin typeface="Arial"/>
                  <a:ea typeface="Arial"/>
                  <a:cs typeface="Arial"/>
                  <a:sym typeface="Arial"/>
                </a:defRPr>
              </a:pPr>
              <a:r>
                <a:t>  3	bread</a:t>
              </a:r>
            </a:p>
            <a:p>
              <a:pPr defTabSz="1219200">
                <a:defRPr>
                  <a:latin typeface="Arial"/>
                  <a:ea typeface="Arial"/>
                  <a:cs typeface="Arial"/>
                  <a:sym typeface="Arial"/>
                </a:defRPr>
              </a:pPr>
              <a:r>
                <a:t>  4	meat</a:t>
              </a:r>
            </a:p>
            <a:p>
              <a:pPr defTabSz="1219200">
                <a:defRPr>
                  <a:latin typeface="Arial"/>
                  <a:ea typeface="Arial"/>
                  <a:cs typeface="Arial"/>
                  <a:sym typeface="Arial"/>
                </a:defRPr>
              </a:pPr>
              <a:r>
                <a:t>  5	unpasteurized</a:t>
              </a:r>
            </a:p>
            <a:p>
              <a:pPr defTabSz="1219200">
                <a:defRPr sz="1000" b="1">
                  <a:latin typeface="Arial"/>
                  <a:ea typeface="Arial"/>
                  <a:cs typeface="Arial"/>
                  <a:sym typeface="Arial"/>
                </a:defRPr>
              </a:pPr>
              <a:r>
                <a:t>    . </a:t>
              </a:r>
            </a:p>
            <a:p>
              <a:pPr defTabSz="1219200">
                <a:defRPr sz="1000" b="1">
                  <a:latin typeface="Arial"/>
                  <a:ea typeface="Arial"/>
                  <a:cs typeface="Arial"/>
                  <a:sym typeface="Arial"/>
                </a:defRPr>
              </a:pPr>
              <a:r>
                <a:t>    . </a:t>
              </a:r>
            </a:p>
            <a:p>
              <a:pPr defTabSz="1219200">
                <a:defRPr sz="1000" b="1">
                  <a:latin typeface="Arial"/>
                  <a:ea typeface="Arial"/>
                  <a:cs typeface="Arial"/>
                  <a:sym typeface="Arial"/>
                </a:defRPr>
              </a:pPr>
              <a:r>
                <a:t>    .</a:t>
              </a:r>
            </a:p>
            <a:p>
              <a:pPr defTabSz="1219200">
                <a:defRPr>
                  <a:latin typeface="Arial"/>
                  <a:ea typeface="Arial"/>
                  <a:cs typeface="Arial"/>
                  <a:sym typeface="Arial"/>
                </a:defRPr>
              </a:pPr>
              <a:r>
                <a:t>  34	kitchen</a:t>
              </a:r>
            </a:p>
          </p:txBody>
        </p:sp>
      </p:grpSp>
      <p:sp>
        <p:nvSpPr>
          <p:cNvPr id="2252" name="Harvesting Common-sense Knowledge for Robotics from Uncurated Text Corpora by Nancy Fulda, Nathan Tibbets, Zachary Brown and David Wingate, published in the first Conference on Robot Learning (CoRL), 2017."/>
          <p:cNvSpPr txBox="1"/>
          <p:nvPr/>
        </p:nvSpPr>
        <p:spPr>
          <a:xfrm>
            <a:off x="1222702" y="6075172"/>
            <a:ext cx="9600596"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Harvesting Common-sense Knowledge for Robotics from Uncurated Text Corpora </a:t>
            </a:r>
            <a:r>
              <a:rPr sz="1200"/>
              <a:t>by Nancy Fulda, Nathan Tibbets, Zachary Brown and David Wingate, </a:t>
            </a:r>
            <a:r>
              <a:t>published in the first Conference on Robot Learning (CoRL), 2017.</a:t>
            </a:r>
          </a:p>
        </p:txBody>
      </p:sp>
      <p:pic>
        <p:nvPicPr>
          <p:cNvPr id="2253"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1" nodeType="afterEffect">
                                  <p:stCondLst>
                                    <p:cond delay="0"/>
                                  </p:stCondLst>
                                  <p:childTnLst>
                                    <p:animRot by="-21600000">
                                      <p:cBhvr>
                                        <p:cTn id="6" dur="900" fill="hold"/>
                                        <p:tgtEl>
                                          <p:spTgt spid="224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9" presetClass="entr" fill="hold" grpId="2" nodeType="clickEffect">
                                  <p:stCondLst>
                                    <p:cond delay="0"/>
                                  </p:stCondLst>
                                  <p:iterate>
                                    <p:tmAbs val="0"/>
                                  </p:iterate>
                                  <p:childTnLst>
                                    <p:set>
                                      <p:cBhvr>
                                        <p:cTn id="10" fill="hold"/>
                                        <p:tgtEl>
                                          <p:spTgt spid="2251"/>
                                        </p:tgtEl>
                                        <p:attrNameLst>
                                          <p:attrName>style.visibility</p:attrName>
                                        </p:attrNameLst>
                                      </p:cBhvr>
                                      <p:to>
                                        <p:strVal val="visible"/>
                                      </p:to>
                                    </p:set>
                                    <p:animEffect transition="in" filter="dissolve">
                                      <p:cBhvr>
                                        <p:cTn id="11" dur="400"/>
                                        <p:tgtEl>
                                          <p:spTgt spid="2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 grpId="1" animBg="1" advAuto="0"/>
      <p:bldP spid="2251" grpId="2"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 name="Shape 172"/>
          <p:cNvSpPr txBox="1"/>
          <p:nvPr/>
        </p:nvSpPr>
        <p:spPr>
          <a:xfrm>
            <a:off x="3381974" y="2976124"/>
            <a:ext cx="6692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milk</a:t>
            </a:r>
          </a:p>
          <a:p>
            <a:pPr defTabSz="1219200">
              <a:defRPr>
                <a:latin typeface="Arial"/>
                <a:ea typeface="Arial"/>
                <a:cs typeface="Arial"/>
                <a:sym typeface="Arial"/>
              </a:defRPr>
            </a:pPr>
            <a:endParaRPr/>
          </a:p>
        </p:txBody>
      </p:sp>
      <p:sp>
        <p:nvSpPr>
          <p:cNvPr id="2258" name="Shape 173"/>
          <p:cNvSpPr/>
          <p:nvPr/>
        </p:nvSpPr>
        <p:spPr>
          <a:xfrm flipV="1">
            <a:off x="4152597" y="2821017"/>
            <a:ext cx="1758401" cy="431601"/>
          </a:xfrm>
          <a:prstGeom prst="line">
            <a:avLst/>
          </a:prstGeom>
          <a:ln w="38100">
            <a:solidFill>
              <a:srgbClr val="E69138"/>
            </a:solidFill>
          </a:ln>
        </p:spPr>
        <p:txBody>
          <a:bodyPr lIns="0" tIns="0" rIns="0" bIns="0"/>
          <a:lstStyle/>
          <a:p>
            <a:pPr defTabSz="1219200">
              <a:defRPr>
                <a:latin typeface="Arial"/>
                <a:ea typeface="Arial"/>
                <a:cs typeface="Arial"/>
                <a:sym typeface="Arial"/>
              </a:defRPr>
            </a:pPr>
            <a:endParaRPr/>
          </a:p>
        </p:txBody>
      </p:sp>
      <p:sp>
        <p:nvSpPr>
          <p:cNvPr id="2259" name="Shape 174"/>
          <p:cNvSpPr/>
          <p:nvPr/>
        </p:nvSpPr>
        <p:spPr>
          <a:xfrm>
            <a:off x="4059741" y="3201590"/>
            <a:ext cx="100801" cy="100801"/>
          </a:xfrm>
          <a:prstGeom prst="ellipse">
            <a:avLst/>
          </a:prstGeom>
          <a:solidFill>
            <a:srgbClr val="434343"/>
          </a:solidFill>
          <a:ln w="12700">
            <a:solidFill>
              <a:srgbClr val="000000"/>
            </a:solidFill>
          </a:ln>
        </p:spPr>
        <p:txBody>
          <a:bodyPr lIns="0" tIns="0" rIns="0" bIns="0" anchor="ctr"/>
          <a:lstStyle/>
          <a:p>
            <a:pPr defTabSz="1219200">
              <a:defRPr>
                <a:solidFill>
                  <a:srgbClr val="B7B7B7"/>
                </a:solidFill>
                <a:latin typeface="Arial"/>
                <a:ea typeface="Arial"/>
                <a:cs typeface="Arial"/>
                <a:sym typeface="Arial"/>
              </a:defRPr>
            </a:pPr>
            <a:endParaRPr/>
          </a:p>
        </p:txBody>
      </p:sp>
      <p:sp>
        <p:nvSpPr>
          <p:cNvPr id="2260" name="Shape 175"/>
          <p:cNvSpPr/>
          <p:nvPr/>
        </p:nvSpPr>
        <p:spPr>
          <a:xfrm>
            <a:off x="5887959" y="2765860"/>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61" name="Shape 176"/>
          <p:cNvSpPr/>
          <p:nvPr/>
        </p:nvSpPr>
        <p:spPr>
          <a:xfrm>
            <a:off x="8039675" y="3590557"/>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62" name="Shape 177"/>
          <p:cNvSpPr/>
          <p:nvPr/>
        </p:nvSpPr>
        <p:spPr>
          <a:xfrm>
            <a:off x="5911009" y="707857"/>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63" name="Shape 178"/>
          <p:cNvSpPr/>
          <p:nvPr/>
        </p:nvSpPr>
        <p:spPr>
          <a:xfrm>
            <a:off x="6140775" y="5220657"/>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64" name="Shape 179"/>
          <p:cNvSpPr/>
          <p:nvPr/>
        </p:nvSpPr>
        <p:spPr>
          <a:xfrm>
            <a:off x="8953442" y="5220657"/>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65" name="Shape 180"/>
          <p:cNvSpPr txBox="1"/>
          <p:nvPr/>
        </p:nvSpPr>
        <p:spPr>
          <a:xfrm>
            <a:off x="5724974" y="5220657"/>
            <a:ext cx="932401" cy="1036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bread</a:t>
            </a:r>
          </a:p>
          <a:p>
            <a:pPr defTabSz="1219200">
              <a:defRPr>
                <a:latin typeface="Arial"/>
                <a:ea typeface="Arial"/>
                <a:cs typeface="Arial"/>
                <a:sym typeface="Arial"/>
              </a:defRPr>
            </a:pPr>
            <a:endParaRPr/>
          </a:p>
        </p:txBody>
      </p:sp>
      <p:sp>
        <p:nvSpPr>
          <p:cNvPr id="2266" name="Shape 181"/>
          <p:cNvSpPr txBox="1"/>
          <p:nvPr/>
        </p:nvSpPr>
        <p:spPr>
          <a:xfrm>
            <a:off x="8089076" y="3302389"/>
            <a:ext cx="9324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coffee</a:t>
            </a:r>
          </a:p>
          <a:p>
            <a:pPr defTabSz="1219200">
              <a:defRPr>
                <a:latin typeface="Arial"/>
                <a:ea typeface="Arial"/>
                <a:cs typeface="Arial"/>
                <a:sym typeface="Arial"/>
              </a:defRPr>
            </a:pPr>
            <a:endParaRPr/>
          </a:p>
        </p:txBody>
      </p:sp>
      <p:sp>
        <p:nvSpPr>
          <p:cNvPr id="2267" name="Shape 182"/>
          <p:cNvSpPr txBox="1"/>
          <p:nvPr/>
        </p:nvSpPr>
        <p:spPr>
          <a:xfrm>
            <a:off x="5945275" y="334222"/>
            <a:ext cx="2094401" cy="1036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unpasteurized</a:t>
            </a:r>
          </a:p>
          <a:p>
            <a:pPr defTabSz="1219200">
              <a:defRPr>
                <a:latin typeface="Arial"/>
                <a:ea typeface="Arial"/>
                <a:cs typeface="Arial"/>
                <a:sym typeface="Arial"/>
              </a:defRPr>
            </a:pPr>
            <a:endParaRPr>
              <a:solidFill>
                <a:srgbClr val="B7B7B7"/>
              </a:solidFill>
            </a:endParaRPr>
          </a:p>
        </p:txBody>
      </p:sp>
      <p:sp>
        <p:nvSpPr>
          <p:cNvPr id="2268" name="Shape 183"/>
          <p:cNvSpPr txBox="1"/>
          <p:nvPr/>
        </p:nvSpPr>
        <p:spPr>
          <a:xfrm>
            <a:off x="8585142" y="5220656"/>
            <a:ext cx="2094401" cy="13031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latin typeface="Arial"/>
                <a:ea typeface="Arial"/>
                <a:cs typeface="Arial"/>
                <a:sym typeface="Arial"/>
              </a:defRPr>
            </a:pPr>
            <a:r>
              <a:t>meat</a:t>
            </a:r>
          </a:p>
          <a:p>
            <a:pPr defTabSz="1219200">
              <a:defRPr>
                <a:latin typeface="Arial"/>
                <a:ea typeface="Arial"/>
                <a:cs typeface="Arial"/>
                <a:sym typeface="Arial"/>
              </a:defRPr>
            </a:pPr>
            <a:endParaRPr/>
          </a:p>
          <a:p>
            <a:pPr defTabSz="1219200">
              <a:defRPr>
                <a:latin typeface="Arial"/>
                <a:ea typeface="Arial"/>
                <a:cs typeface="Arial"/>
                <a:sym typeface="Arial"/>
              </a:defRPr>
            </a:pPr>
            <a:endParaRPr/>
          </a:p>
        </p:txBody>
      </p:sp>
      <p:grpSp>
        <p:nvGrpSpPr>
          <p:cNvPr id="2271" name="Shape 184"/>
          <p:cNvGrpSpPr/>
          <p:nvPr/>
        </p:nvGrpSpPr>
        <p:grpSpPr>
          <a:xfrm>
            <a:off x="208847" y="275730"/>
            <a:ext cx="3076247" cy="3075292"/>
            <a:chOff x="0" y="0"/>
            <a:chExt cx="3076245" cy="3075290"/>
          </a:xfrm>
        </p:grpSpPr>
        <p:sp>
          <p:nvSpPr>
            <p:cNvPr id="2269" name="Rounded Rectangle"/>
            <p:cNvSpPr/>
            <p:nvPr/>
          </p:nvSpPr>
          <p:spPr>
            <a:xfrm>
              <a:off x="0" y="0"/>
              <a:ext cx="2999032" cy="3075291"/>
            </a:xfrm>
            <a:prstGeom prst="roundRect">
              <a:avLst>
                <a:gd name="adj" fmla="val 16667"/>
              </a:avLst>
            </a:prstGeom>
            <a:solidFill>
              <a:srgbClr val="FCE5CD"/>
            </a:solidFill>
            <a:ln w="12700" cap="flat">
              <a:solidFill>
                <a:srgbClr val="B45F06"/>
              </a:solidFill>
              <a:prstDash val="solid"/>
              <a:round/>
            </a:ln>
            <a:effectLst/>
          </p:spPr>
          <p:txBody>
            <a:bodyPr wrap="square" lIns="0" tIns="0" rIns="0" bIns="0" numCol="1" anchor="ctr">
              <a:noAutofit/>
            </a:bodyPr>
            <a:lstStyle/>
            <a:p>
              <a:pPr defTabSz="1219200">
                <a:defRPr>
                  <a:latin typeface="Arial"/>
                  <a:ea typeface="Arial"/>
                  <a:cs typeface="Arial"/>
                  <a:sym typeface="Arial"/>
                </a:defRPr>
              </a:pPr>
              <a:endParaRPr/>
            </a:p>
          </p:txBody>
        </p:sp>
        <p:sp>
          <p:nvSpPr>
            <p:cNvPr id="2270" name="1 milk…"/>
            <p:cNvSpPr txBox="1"/>
            <p:nvPr/>
          </p:nvSpPr>
          <p:spPr>
            <a:xfrm>
              <a:off x="146400" y="106488"/>
              <a:ext cx="2929846" cy="28623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noAutofit/>
            </a:bodyPr>
            <a:lstStyle/>
            <a:p>
              <a:pPr defTabSz="1219200">
                <a:defRPr>
                  <a:latin typeface="Arial"/>
                  <a:ea typeface="Arial"/>
                  <a:cs typeface="Arial"/>
                  <a:sym typeface="Arial"/>
                </a:defRPr>
              </a:pPr>
              <a:r>
                <a:t>  1	milk</a:t>
              </a:r>
            </a:p>
            <a:p>
              <a:pPr defTabSz="1219200">
                <a:defRPr>
                  <a:latin typeface="Arial"/>
                  <a:ea typeface="Arial"/>
                  <a:cs typeface="Arial"/>
                  <a:sym typeface="Arial"/>
                </a:defRPr>
              </a:pPr>
              <a:r>
                <a:t>  2	coffee</a:t>
              </a:r>
            </a:p>
            <a:p>
              <a:pPr defTabSz="1219200">
                <a:defRPr>
                  <a:latin typeface="Arial"/>
                  <a:ea typeface="Arial"/>
                  <a:cs typeface="Arial"/>
                  <a:sym typeface="Arial"/>
                </a:defRPr>
              </a:pPr>
              <a:r>
                <a:t>  3	bread</a:t>
              </a:r>
            </a:p>
            <a:p>
              <a:pPr defTabSz="1219200">
                <a:defRPr>
                  <a:latin typeface="Arial"/>
                  <a:ea typeface="Arial"/>
                  <a:cs typeface="Arial"/>
                  <a:sym typeface="Arial"/>
                </a:defRPr>
              </a:pPr>
              <a:r>
                <a:t>  4	meat</a:t>
              </a:r>
            </a:p>
            <a:p>
              <a:pPr defTabSz="1219200">
                <a:defRPr>
                  <a:latin typeface="Arial"/>
                  <a:ea typeface="Arial"/>
                  <a:cs typeface="Arial"/>
                  <a:sym typeface="Arial"/>
                </a:defRPr>
              </a:pPr>
              <a:r>
                <a:t>  5	unpasteurized</a:t>
              </a:r>
            </a:p>
            <a:p>
              <a:pPr defTabSz="1219200">
                <a:defRPr sz="1000" b="1">
                  <a:latin typeface="Arial"/>
                  <a:ea typeface="Arial"/>
                  <a:cs typeface="Arial"/>
                  <a:sym typeface="Arial"/>
                </a:defRPr>
              </a:pPr>
              <a:r>
                <a:t>    . </a:t>
              </a:r>
            </a:p>
            <a:p>
              <a:pPr defTabSz="1219200">
                <a:defRPr sz="1000" b="1">
                  <a:latin typeface="Arial"/>
                  <a:ea typeface="Arial"/>
                  <a:cs typeface="Arial"/>
                  <a:sym typeface="Arial"/>
                </a:defRPr>
              </a:pPr>
              <a:r>
                <a:t>    . </a:t>
              </a:r>
            </a:p>
            <a:p>
              <a:pPr defTabSz="1219200">
                <a:defRPr sz="1000" b="1">
                  <a:latin typeface="Arial"/>
                  <a:ea typeface="Arial"/>
                  <a:cs typeface="Arial"/>
                  <a:sym typeface="Arial"/>
                </a:defRPr>
              </a:pPr>
              <a:r>
                <a:t>    .</a:t>
              </a:r>
            </a:p>
            <a:p>
              <a:pPr defTabSz="1219200">
                <a:defRPr>
                  <a:latin typeface="Arial"/>
                  <a:ea typeface="Arial"/>
                  <a:cs typeface="Arial"/>
                  <a:sym typeface="Arial"/>
                </a:defRPr>
              </a:pPr>
              <a:r>
                <a:t>  34	kitchen</a:t>
              </a:r>
            </a:p>
          </p:txBody>
        </p:sp>
      </p:grpSp>
      <p:sp>
        <p:nvSpPr>
          <p:cNvPr id="2272" name="Harvesting Common-sense Knowledge for Robotics from Uncurated Text Corpora by Nancy Fulda, Nathan Tibbets, Zachary Brown and David Wingate, published in the first Conference on Robot Learning (CoRL), 2017."/>
          <p:cNvSpPr txBox="1"/>
          <p:nvPr/>
        </p:nvSpPr>
        <p:spPr>
          <a:xfrm>
            <a:off x="1222702" y="6075172"/>
            <a:ext cx="9600596"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Harvesting Common-sense Knowledge for Robotics from Uncurated Text Corpora </a:t>
            </a:r>
            <a:r>
              <a:rPr sz="1200"/>
              <a:t>by Nancy Fulda, Nathan Tibbets, Zachary Brown and David Wingate, </a:t>
            </a:r>
            <a:r>
              <a:t>published in the first Conference on Robot Learning (CoRL), 2017.</a:t>
            </a:r>
          </a:p>
        </p:txBody>
      </p:sp>
      <p:pic>
        <p:nvPicPr>
          <p:cNvPr id="2273"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 name="Title 1"/>
          <p:cNvSpPr txBox="1">
            <a:spLocks noGrp="1"/>
          </p:cNvSpPr>
          <p:nvPr>
            <p:ph type="title"/>
          </p:nvPr>
        </p:nvSpPr>
        <p:spPr>
          <a:xfrm>
            <a:off x="704850" y="413850"/>
            <a:ext cx="10782300" cy="3352801"/>
          </a:xfrm>
          <a:prstGeom prst="rect">
            <a:avLst/>
          </a:prstGeom>
        </p:spPr>
        <p:txBody>
          <a:bodyPr/>
          <a:lstStyle>
            <a:lvl1pPr>
              <a:defRPr sz="6800" spc="-92"/>
            </a:lvl1pPr>
          </a:lstStyle>
          <a:p>
            <a:r>
              <a:t>So much for me.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7" name="Shape 189"/>
          <p:cNvSpPr txBox="1">
            <a:spLocks noGrp="1"/>
          </p:cNvSpPr>
          <p:nvPr>
            <p:ph type="title"/>
          </p:nvPr>
        </p:nvSpPr>
        <p:spPr>
          <a:xfrm>
            <a:off x="6752300" y="1094999"/>
            <a:ext cx="4543201" cy="1254402"/>
          </a:xfrm>
          <a:prstGeom prst="rect">
            <a:avLst/>
          </a:prstGeom>
        </p:spPr>
        <p:txBody>
          <a:bodyPr/>
          <a:lstStyle/>
          <a:p>
            <a:pPr algn="l">
              <a:defRPr sz="2400">
                <a:solidFill>
                  <a:srgbClr val="9C8A68"/>
                </a:solidFill>
              </a:defRPr>
            </a:pPr>
            <a:r>
              <a:t>Our contribution:</a:t>
            </a:r>
          </a:p>
          <a:p>
            <a:pPr algn="l">
              <a:defRPr sz="4000">
                <a:solidFill>
                  <a:srgbClr val="9C8A68"/>
                </a:solidFill>
              </a:defRPr>
            </a:pPr>
            <a:r>
              <a:t>Directional Scoring </a:t>
            </a:r>
          </a:p>
        </p:txBody>
      </p:sp>
      <p:pic>
        <p:nvPicPr>
          <p:cNvPr id="2278" name="Shape 190" descr="Shape 190"/>
          <p:cNvPicPr>
            <a:picLocks noChangeAspect="1"/>
          </p:cNvPicPr>
          <p:nvPr/>
        </p:nvPicPr>
        <p:blipFill>
          <a:blip r:embed="rId3"/>
          <a:stretch>
            <a:fillRect/>
          </a:stretch>
        </p:blipFill>
        <p:spPr>
          <a:xfrm>
            <a:off x="1230733" y="1094999"/>
            <a:ext cx="4297834" cy="4114935"/>
          </a:xfrm>
          <a:prstGeom prst="rect">
            <a:avLst/>
          </a:prstGeom>
          <a:ln w="12700">
            <a:miter lim="400000"/>
          </a:ln>
        </p:spPr>
      </p:pic>
      <p:pic>
        <p:nvPicPr>
          <p:cNvPr id="2279" name="Shape 192" descr="Shape 192"/>
          <p:cNvPicPr>
            <a:picLocks noChangeAspect="1"/>
          </p:cNvPicPr>
          <p:nvPr/>
        </p:nvPicPr>
        <p:blipFill>
          <a:blip r:embed="rId4"/>
          <a:stretch>
            <a:fillRect/>
          </a:stretch>
        </p:blipFill>
        <p:spPr>
          <a:xfrm>
            <a:off x="7431399" y="2575217"/>
            <a:ext cx="3451502" cy="1400901"/>
          </a:xfrm>
          <a:prstGeom prst="rect">
            <a:avLst/>
          </a:prstGeom>
          <a:ln w="12700">
            <a:miter lim="400000"/>
          </a:ln>
        </p:spPr>
      </p:pic>
      <p:sp>
        <p:nvSpPr>
          <p:cNvPr id="2280" name="Harvesting Common-sense Knowledge for Robotics from Uncurated Text Corpora by Nancy Fulda, Nathan Tibbets, Zachary Brown and David Wingate, published in the first Conference on Robot Learning (CoRL), 2017."/>
          <p:cNvSpPr txBox="1"/>
          <p:nvPr/>
        </p:nvSpPr>
        <p:spPr>
          <a:xfrm>
            <a:off x="1222702" y="6075172"/>
            <a:ext cx="9600596"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Harvesting Common-sense Knowledge for Robotics from Uncurated Text Corpora </a:t>
            </a:r>
            <a:r>
              <a:rPr sz="1200"/>
              <a:t>by Nancy Fulda, Nathan Tibbets, Zachary Brown and David Wingate, </a:t>
            </a:r>
            <a:r>
              <a:t>published in the first Conference on Robot Learning (CoRL), 2017.</a:t>
            </a:r>
          </a:p>
        </p:txBody>
      </p:sp>
      <p:pic>
        <p:nvPicPr>
          <p:cNvPr id="2281" name="adobe_stock_purchase_dragon_img.png" descr="adobe_stock_purchase_dragon_im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5" name="Shape 197"/>
          <p:cNvSpPr txBox="1"/>
          <p:nvPr/>
        </p:nvSpPr>
        <p:spPr>
          <a:xfrm>
            <a:off x="3464270" y="3092838"/>
            <a:ext cx="669201" cy="1036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solidFill>
                  <a:srgbClr val="B7B7B7"/>
                </a:solidFill>
                <a:latin typeface="Arial"/>
                <a:ea typeface="Arial"/>
                <a:cs typeface="Arial"/>
                <a:sym typeface="Arial"/>
              </a:defRPr>
            </a:pPr>
            <a:r>
              <a:t>milk</a:t>
            </a:r>
          </a:p>
          <a:p>
            <a:pPr defTabSz="1219200">
              <a:defRPr>
                <a:latin typeface="Arial"/>
                <a:ea typeface="Arial"/>
                <a:cs typeface="Arial"/>
                <a:sym typeface="Arial"/>
              </a:defRPr>
            </a:pPr>
            <a:endParaRPr/>
          </a:p>
        </p:txBody>
      </p:sp>
      <p:sp>
        <p:nvSpPr>
          <p:cNvPr id="2286" name="Shape 198"/>
          <p:cNvSpPr/>
          <p:nvPr/>
        </p:nvSpPr>
        <p:spPr>
          <a:xfrm flipV="1">
            <a:off x="4234893" y="2937731"/>
            <a:ext cx="1758401" cy="431601"/>
          </a:xfrm>
          <a:prstGeom prst="line">
            <a:avLst/>
          </a:prstGeom>
          <a:ln w="38100">
            <a:solidFill>
              <a:srgbClr val="E69138"/>
            </a:solidFill>
          </a:ln>
        </p:spPr>
        <p:txBody>
          <a:bodyPr lIns="0" tIns="0" rIns="0" bIns="0"/>
          <a:lstStyle/>
          <a:p>
            <a:pPr defTabSz="1219200">
              <a:defRPr>
                <a:latin typeface="Arial"/>
                <a:ea typeface="Arial"/>
                <a:cs typeface="Arial"/>
                <a:sym typeface="Arial"/>
              </a:defRPr>
            </a:pPr>
            <a:endParaRPr/>
          </a:p>
        </p:txBody>
      </p:sp>
      <p:sp>
        <p:nvSpPr>
          <p:cNvPr id="2287" name="Shape 199"/>
          <p:cNvSpPr/>
          <p:nvPr/>
        </p:nvSpPr>
        <p:spPr>
          <a:xfrm>
            <a:off x="4142037" y="3318305"/>
            <a:ext cx="100801" cy="100801"/>
          </a:xfrm>
          <a:prstGeom prst="ellipse">
            <a:avLst/>
          </a:prstGeom>
          <a:solidFill>
            <a:srgbClr val="CCCCCC"/>
          </a:solidFill>
          <a:ln w="12700">
            <a:solidFill>
              <a:srgbClr val="000000"/>
            </a:solidFill>
          </a:ln>
        </p:spPr>
        <p:txBody>
          <a:bodyPr lIns="0" tIns="0" rIns="0" bIns="0" anchor="ctr"/>
          <a:lstStyle/>
          <a:p>
            <a:pPr defTabSz="1219200">
              <a:defRPr>
                <a:solidFill>
                  <a:srgbClr val="B7B7B7"/>
                </a:solidFill>
                <a:latin typeface="Arial"/>
                <a:ea typeface="Arial"/>
                <a:cs typeface="Arial"/>
                <a:sym typeface="Arial"/>
              </a:defRPr>
            </a:pPr>
            <a:endParaRPr/>
          </a:p>
        </p:txBody>
      </p:sp>
      <p:sp>
        <p:nvSpPr>
          <p:cNvPr id="2288" name="Shape 200"/>
          <p:cNvSpPr/>
          <p:nvPr/>
        </p:nvSpPr>
        <p:spPr>
          <a:xfrm>
            <a:off x="5970256" y="2882574"/>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89" name="Shape 201"/>
          <p:cNvSpPr/>
          <p:nvPr/>
        </p:nvSpPr>
        <p:spPr>
          <a:xfrm>
            <a:off x="8121972" y="3707272"/>
            <a:ext cx="100801" cy="100801"/>
          </a:xfrm>
          <a:prstGeom prst="ellipse">
            <a:avLst/>
          </a:prstGeom>
          <a:solidFill>
            <a:srgbClr val="CCCCCC"/>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90" name="Shape 202"/>
          <p:cNvSpPr/>
          <p:nvPr/>
        </p:nvSpPr>
        <p:spPr>
          <a:xfrm>
            <a:off x="5993305" y="824571"/>
            <a:ext cx="100801" cy="100801"/>
          </a:xfrm>
          <a:prstGeom prst="ellipse">
            <a:avLst/>
          </a:prstGeom>
          <a:solidFill>
            <a:srgbClr val="CCCCCC"/>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91" name="Shape 203"/>
          <p:cNvSpPr/>
          <p:nvPr/>
        </p:nvSpPr>
        <p:spPr>
          <a:xfrm>
            <a:off x="6223072" y="5337372"/>
            <a:ext cx="100801" cy="100801"/>
          </a:xfrm>
          <a:prstGeom prst="ellipse">
            <a:avLst/>
          </a:prstGeom>
          <a:solidFill>
            <a:srgbClr val="CCCCCC"/>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92" name="Shape 204"/>
          <p:cNvSpPr/>
          <p:nvPr/>
        </p:nvSpPr>
        <p:spPr>
          <a:xfrm>
            <a:off x="9035738" y="5337372"/>
            <a:ext cx="100801" cy="100801"/>
          </a:xfrm>
          <a:prstGeom prst="ellipse">
            <a:avLst/>
          </a:prstGeom>
          <a:solidFill>
            <a:srgbClr val="CCCCCC"/>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93" name="Shape 205"/>
          <p:cNvSpPr txBox="1"/>
          <p:nvPr/>
        </p:nvSpPr>
        <p:spPr>
          <a:xfrm>
            <a:off x="5807270" y="5337372"/>
            <a:ext cx="9324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solidFill>
                  <a:srgbClr val="B7B7B7"/>
                </a:solidFill>
                <a:latin typeface="Arial"/>
                <a:ea typeface="Arial"/>
                <a:cs typeface="Arial"/>
                <a:sym typeface="Arial"/>
              </a:defRPr>
            </a:pPr>
            <a:r>
              <a:t>bread</a:t>
            </a:r>
          </a:p>
          <a:p>
            <a:pPr defTabSz="1219200">
              <a:defRPr>
                <a:latin typeface="Arial"/>
                <a:ea typeface="Arial"/>
                <a:cs typeface="Arial"/>
                <a:sym typeface="Arial"/>
              </a:defRPr>
            </a:pPr>
            <a:endParaRPr>
              <a:solidFill>
                <a:srgbClr val="B7B7B7"/>
              </a:solidFill>
            </a:endParaRPr>
          </a:p>
        </p:txBody>
      </p:sp>
      <p:sp>
        <p:nvSpPr>
          <p:cNvPr id="2294" name="Shape 206"/>
          <p:cNvSpPr txBox="1"/>
          <p:nvPr/>
        </p:nvSpPr>
        <p:spPr>
          <a:xfrm>
            <a:off x="8171371" y="3419104"/>
            <a:ext cx="9324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solidFill>
                  <a:srgbClr val="B7B7B7"/>
                </a:solidFill>
                <a:latin typeface="Arial"/>
                <a:ea typeface="Arial"/>
                <a:cs typeface="Arial"/>
                <a:sym typeface="Arial"/>
              </a:defRPr>
            </a:pPr>
            <a:r>
              <a:t>coffee</a:t>
            </a:r>
          </a:p>
          <a:p>
            <a:pPr defTabSz="1219200">
              <a:defRPr>
                <a:latin typeface="Arial"/>
                <a:ea typeface="Arial"/>
                <a:cs typeface="Arial"/>
                <a:sym typeface="Arial"/>
              </a:defRPr>
            </a:pPr>
            <a:endParaRPr>
              <a:solidFill>
                <a:srgbClr val="B7B7B7"/>
              </a:solidFill>
            </a:endParaRPr>
          </a:p>
        </p:txBody>
      </p:sp>
      <p:sp>
        <p:nvSpPr>
          <p:cNvPr id="2295" name="Shape 207"/>
          <p:cNvSpPr txBox="1"/>
          <p:nvPr/>
        </p:nvSpPr>
        <p:spPr>
          <a:xfrm>
            <a:off x="6027572" y="450937"/>
            <a:ext cx="2094401" cy="1036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solidFill>
                  <a:srgbClr val="B7B7B7"/>
                </a:solidFill>
                <a:latin typeface="Arial"/>
                <a:ea typeface="Arial"/>
                <a:cs typeface="Arial"/>
                <a:sym typeface="Arial"/>
              </a:defRPr>
            </a:pPr>
            <a:r>
              <a:t>unpasteurized</a:t>
            </a:r>
          </a:p>
          <a:p>
            <a:pPr defTabSz="1219200">
              <a:defRPr>
                <a:latin typeface="Arial"/>
                <a:ea typeface="Arial"/>
                <a:cs typeface="Arial"/>
                <a:sym typeface="Arial"/>
              </a:defRPr>
            </a:pPr>
            <a:endParaRPr>
              <a:solidFill>
                <a:srgbClr val="B7B7B7"/>
              </a:solidFill>
            </a:endParaRPr>
          </a:p>
        </p:txBody>
      </p:sp>
      <p:sp>
        <p:nvSpPr>
          <p:cNvPr id="2296" name="Shape 208"/>
          <p:cNvSpPr txBox="1"/>
          <p:nvPr/>
        </p:nvSpPr>
        <p:spPr>
          <a:xfrm>
            <a:off x="8667438" y="5337370"/>
            <a:ext cx="2094401" cy="13031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a:solidFill>
                  <a:srgbClr val="B7B7B7"/>
                </a:solidFill>
                <a:latin typeface="Arial"/>
                <a:ea typeface="Arial"/>
                <a:cs typeface="Arial"/>
                <a:sym typeface="Arial"/>
              </a:defRPr>
            </a:pPr>
            <a:r>
              <a:t>meat</a:t>
            </a:r>
          </a:p>
          <a:p>
            <a:pPr defTabSz="1219200">
              <a:defRPr>
                <a:latin typeface="Arial"/>
                <a:ea typeface="Arial"/>
                <a:cs typeface="Arial"/>
                <a:sym typeface="Arial"/>
              </a:defRPr>
            </a:pPr>
            <a:endParaRPr>
              <a:solidFill>
                <a:srgbClr val="B7B7B7"/>
              </a:solidFill>
            </a:endParaRPr>
          </a:p>
          <a:p>
            <a:pPr defTabSz="1219200">
              <a:defRPr>
                <a:latin typeface="Arial"/>
                <a:ea typeface="Arial"/>
                <a:cs typeface="Arial"/>
                <a:sym typeface="Arial"/>
              </a:defRPr>
            </a:pPr>
            <a:endParaRPr>
              <a:solidFill>
                <a:srgbClr val="B7B7B7"/>
              </a:solidFill>
            </a:endParaRPr>
          </a:p>
        </p:txBody>
      </p:sp>
      <p:sp>
        <p:nvSpPr>
          <p:cNvPr id="2297" name="Shape 209"/>
          <p:cNvSpPr/>
          <p:nvPr/>
        </p:nvSpPr>
        <p:spPr>
          <a:xfrm>
            <a:off x="10731221" y="3084505"/>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298" name="Shape 210"/>
          <p:cNvSpPr/>
          <p:nvPr/>
        </p:nvSpPr>
        <p:spPr>
          <a:xfrm flipV="1">
            <a:off x="6071056" y="1698842"/>
            <a:ext cx="5105200" cy="1212401"/>
          </a:xfrm>
          <a:prstGeom prst="line">
            <a:avLst/>
          </a:prstGeom>
          <a:ln w="38100">
            <a:solidFill>
              <a:srgbClr val="E69138"/>
            </a:solidFill>
            <a:prstDash val="dot"/>
          </a:ln>
        </p:spPr>
        <p:txBody>
          <a:bodyPr lIns="0" tIns="0" rIns="0" bIns="0"/>
          <a:lstStyle/>
          <a:p>
            <a:pPr defTabSz="1219200">
              <a:defRPr>
                <a:latin typeface="Arial"/>
                <a:ea typeface="Arial"/>
                <a:cs typeface="Arial"/>
                <a:sym typeface="Arial"/>
              </a:defRPr>
            </a:pPr>
            <a:endParaRPr/>
          </a:p>
        </p:txBody>
      </p:sp>
      <p:sp>
        <p:nvSpPr>
          <p:cNvPr id="2299" name="Shape 211"/>
          <p:cNvSpPr/>
          <p:nvPr/>
        </p:nvSpPr>
        <p:spPr>
          <a:xfrm>
            <a:off x="10755121" y="1970430"/>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300" name="Shape 212"/>
          <p:cNvSpPr/>
          <p:nvPr/>
        </p:nvSpPr>
        <p:spPr>
          <a:xfrm>
            <a:off x="9554258" y="1600705"/>
            <a:ext cx="100801" cy="100801"/>
          </a:xfrm>
          <a:prstGeom prst="ellipse">
            <a:avLst/>
          </a:prstGeom>
          <a:solidFill>
            <a:srgbClr val="434343"/>
          </a:solidFill>
          <a:ln w="12700">
            <a:solidFill>
              <a:srgbClr val="000000"/>
            </a:solidFill>
          </a:ln>
        </p:spPr>
        <p:txBody>
          <a:bodyPr lIns="0" tIns="0" rIns="0" bIns="0" anchor="ctr"/>
          <a:lstStyle/>
          <a:p>
            <a:pPr defTabSz="1219200">
              <a:defRPr>
                <a:latin typeface="Arial"/>
                <a:ea typeface="Arial"/>
                <a:cs typeface="Arial"/>
                <a:sym typeface="Arial"/>
              </a:defRPr>
            </a:pPr>
            <a:endParaRPr/>
          </a:p>
        </p:txBody>
      </p:sp>
      <p:sp>
        <p:nvSpPr>
          <p:cNvPr id="2301" name="Shape 213"/>
          <p:cNvSpPr txBox="1"/>
          <p:nvPr/>
        </p:nvSpPr>
        <p:spPr>
          <a:xfrm>
            <a:off x="10410212" y="1980406"/>
            <a:ext cx="2094401" cy="503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a:latin typeface="Arial"/>
                <a:ea typeface="Arial"/>
                <a:cs typeface="Arial"/>
                <a:sym typeface="Arial"/>
              </a:defRPr>
            </a:lvl1pPr>
          </a:lstStyle>
          <a:p>
            <a:r>
              <a:t>kitchen</a:t>
            </a:r>
          </a:p>
        </p:txBody>
      </p:sp>
      <p:sp>
        <p:nvSpPr>
          <p:cNvPr id="2302" name="Shape 214"/>
          <p:cNvSpPr txBox="1"/>
          <p:nvPr/>
        </p:nvSpPr>
        <p:spPr>
          <a:xfrm>
            <a:off x="10498887" y="3044970"/>
            <a:ext cx="1287601" cy="769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a:latin typeface="Arial"/>
                <a:ea typeface="Arial"/>
                <a:cs typeface="Arial"/>
                <a:sym typeface="Arial"/>
              </a:defRPr>
            </a:lvl1pPr>
          </a:lstStyle>
          <a:p>
            <a:r>
              <a:t>pantry</a:t>
            </a:r>
          </a:p>
        </p:txBody>
      </p:sp>
      <p:sp>
        <p:nvSpPr>
          <p:cNvPr id="2303" name="Shape 215"/>
          <p:cNvSpPr txBox="1"/>
          <p:nvPr/>
        </p:nvSpPr>
        <p:spPr>
          <a:xfrm>
            <a:off x="9217557" y="1143905"/>
            <a:ext cx="873201" cy="769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a:latin typeface="Arial"/>
                <a:ea typeface="Arial"/>
                <a:cs typeface="Arial"/>
                <a:sym typeface="Arial"/>
              </a:defRPr>
            </a:lvl1pPr>
          </a:lstStyle>
          <a:p>
            <a:r>
              <a:t>cellar</a:t>
            </a:r>
          </a:p>
        </p:txBody>
      </p:sp>
      <p:grpSp>
        <p:nvGrpSpPr>
          <p:cNvPr id="2306" name="Shape 216"/>
          <p:cNvGrpSpPr/>
          <p:nvPr/>
        </p:nvGrpSpPr>
        <p:grpSpPr>
          <a:xfrm>
            <a:off x="822833" y="-535723"/>
            <a:ext cx="2789243" cy="4593446"/>
            <a:chOff x="0" y="0"/>
            <a:chExt cx="2789242" cy="4593445"/>
          </a:xfrm>
        </p:grpSpPr>
        <p:sp>
          <p:nvSpPr>
            <p:cNvPr id="2304" name="Rounded Rectangle"/>
            <p:cNvSpPr/>
            <p:nvPr/>
          </p:nvSpPr>
          <p:spPr>
            <a:xfrm>
              <a:off x="0" y="828922"/>
              <a:ext cx="2789243" cy="2935602"/>
            </a:xfrm>
            <a:prstGeom prst="roundRect">
              <a:avLst>
                <a:gd name="adj" fmla="val 16667"/>
              </a:avLst>
            </a:prstGeom>
            <a:solidFill>
              <a:srgbClr val="FCE5CD"/>
            </a:solidFill>
            <a:ln w="12700" cap="flat">
              <a:solidFill>
                <a:srgbClr val="B45F06"/>
              </a:solidFill>
              <a:prstDash val="solid"/>
              <a:round/>
            </a:ln>
            <a:effectLst/>
          </p:spPr>
          <p:txBody>
            <a:bodyPr wrap="square" lIns="0" tIns="0" rIns="0" bIns="0" numCol="1" anchor="ctr">
              <a:noAutofit/>
            </a:bodyPr>
            <a:lstStyle/>
            <a:p>
              <a:pPr defTabSz="1219200">
                <a:defRPr>
                  <a:latin typeface="Arial"/>
                  <a:ea typeface="Arial"/>
                  <a:cs typeface="Arial"/>
                  <a:sym typeface="Arial"/>
                </a:defRPr>
              </a:pPr>
              <a:endParaRPr/>
            </a:p>
          </p:txBody>
        </p:sp>
        <p:sp>
          <p:nvSpPr>
            <p:cNvPr id="2305" name="1 kitchen…"/>
            <p:cNvSpPr txBox="1"/>
            <p:nvPr/>
          </p:nvSpPr>
          <p:spPr>
            <a:xfrm>
              <a:off x="136159" y="0"/>
              <a:ext cx="2516925" cy="45934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ctr">
              <a:noAutofit/>
            </a:bodyPr>
            <a:lstStyle/>
            <a:p>
              <a:pPr defTabSz="1219200">
                <a:defRPr b="1">
                  <a:latin typeface="Arial"/>
                  <a:ea typeface="Arial"/>
                  <a:cs typeface="Arial"/>
                  <a:sym typeface="Arial"/>
                </a:defRPr>
              </a:pPr>
              <a:r>
                <a:t>  1	kitchen</a:t>
              </a:r>
            </a:p>
            <a:p>
              <a:pPr defTabSz="1219200">
                <a:defRPr b="1">
                  <a:latin typeface="Arial"/>
                  <a:ea typeface="Arial"/>
                  <a:cs typeface="Arial"/>
                  <a:sym typeface="Arial"/>
                </a:defRPr>
              </a:pPr>
              <a:r>
                <a:t>  2	cellar</a:t>
              </a:r>
            </a:p>
            <a:p>
              <a:pPr defTabSz="1219200">
                <a:defRPr>
                  <a:latin typeface="Arial"/>
                  <a:ea typeface="Arial"/>
                  <a:cs typeface="Arial"/>
                  <a:sym typeface="Arial"/>
                </a:defRPr>
              </a:pPr>
              <a:r>
                <a:t>  3	milk</a:t>
              </a:r>
            </a:p>
            <a:p>
              <a:pPr defTabSz="1219200">
                <a:defRPr>
                  <a:latin typeface="Arial"/>
                  <a:ea typeface="Arial"/>
                  <a:cs typeface="Arial"/>
                  <a:sym typeface="Arial"/>
                </a:defRPr>
              </a:pPr>
              <a:r>
                <a:t>  4	coffee</a:t>
              </a:r>
            </a:p>
            <a:p>
              <a:pPr defTabSz="1219200">
                <a:defRPr>
                  <a:latin typeface="Arial"/>
                  <a:ea typeface="Arial"/>
                  <a:cs typeface="Arial"/>
                  <a:sym typeface="Arial"/>
                </a:defRPr>
              </a:pPr>
              <a:r>
                <a:t>  5	bedroom</a:t>
              </a:r>
            </a:p>
            <a:p>
              <a:pPr defTabSz="1219200">
                <a:defRPr>
                  <a:latin typeface="Arial"/>
                  <a:ea typeface="Arial"/>
                  <a:cs typeface="Arial"/>
                  <a:sym typeface="Arial"/>
                </a:defRPr>
              </a:pPr>
              <a:r>
                <a:t>  6	bathroom</a:t>
              </a:r>
            </a:p>
            <a:p>
              <a:pPr defTabSz="1219200">
                <a:defRPr>
                  <a:latin typeface="Arial"/>
                  <a:ea typeface="Arial"/>
                  <a:cs typeface="Arial"/>
                  <a:sym typeface="Arial"/>
                </a:defRPr>
              </a:pPr>
              <a:r>
                <a:t>  </a:t>
              </a:r>
              <a:r>
                <a:rPr b="1"/>
                <a:t>7	pantry</a:t>
              </a:r>
            </a:p>
          </p:txBody>
        </p:sp>
      </p:grpSp>
      <p:sp>
        <p:nvSpPr>
          <p:cNvPr id="2307" name="Harvesting Common-sense Knowledge for Robotics from Uncurated Text Corpora by Nancy Fulda, Nathan Tibbets, Zachary Brown and David Wingate, published in the first Conference on Robot Learning (CoRL), 2017."/>
          <p:cNvSpPr txBox="1"/>
          <p:nvPr/>
        </p:nvSpPr>
        <p:spPr>
          <a:xfrm>
            <a:off x="1222702" y="6075172"/>
            <a:ext cx="9600596"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Harvesting Common-sense Knowledge for Robotics from Uncurated Text Corpora </a:t>
            </a:r>
            <a:r>
              <a:rPr sz="1200"/>
              <a:t>by Nancy Fulda, Nathan Tibbets, Zachary Brown and David Wingate, </a:t>
            </a:r>
            <a:r>
              <a:t>published in the first Conference on Robot Learning (CoRL), 2017.</a:t>
            </a:r>
          </a:p>
        </p:txBody>
      </p:sp>
      <p:pic>
        <p:nvPicPr>
          <p:cNvPr id="2308"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298"/>
                                        </p:tgtEl>
                                        <p:attrNameLst>
                                          <p:attrName>style.visibility</p:attrName>
                                        </p:attrNameLst>
                                      </p:cBhvr>
                                      <p:to>
                                        <p:strVal val="visible"/>
                                      </p:to>
                                    </p:set>
                                    <p:animEffect transition="in" filter="dissolve">
                                      <p:cBhvr>
                                        <p:cTn id="7" dur="600"/>
                                        <p:tgtEl>
                                          <p:spTgt spid="22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299"/>
                                        </p:tgtEl>
                                        <p:attrNameLst>
                                          <p:attrName>style.visibility</p:attrName>
                                        </p:attrNameLst>
                                      </p:cBhvr>
                                      <p:to>
                                        <p:strVal val="visible"/>
                                      </p:to>
                                    </p:set>
                                    <p:animEffect transition="in" filter="dissolve">
                                      <p:cBhvr>
                                        <p:cTn id="12" dur="600"/>
                                        <p:tgtEl>
                                          <p:spTgt spid="2299"/>
                                        </p:tgtEl>
                                      </p:cBhvr>
                                    </p:animEffect>
                                  </p:childTnLst>
                                </p:cTn>
                              </p:par>
                            </p:childTnLst>
                          </p:cTn>
                        </p:par>
                        <p:par>
                          <p:cTn id="13" fill="hold">
                            <p:stCondLst>
                              <p:cond delay="600"/>
                            </p:stCondLst>
                            <p:childTnLst>
                              <p:par>
                                <p:cTn id="14" presetID="9" presetClass="entr" fill="hold" grpId="3" nodeType="afterEffect">
                                  <p:stCondLst>
                                    <p:cond delay="0"/>
                                  </p:stCondLst>
                                  <p:iterate>
                                    <p:tmAbs val="0"/>
                                  </p:iterate>
                                  <p:childTnLst>
                                    <p:set>
                                      <p:cBhvr>
                                        <p:cTn id="15" fill="hold"/>
                                        <p:tgtEl>
                                          <p:spTgt spid="2301"/>
                                        </p:tgtEl>
                                        <p:attrNameLst>
                                          <p:attrName>style.visibility</p:attrName>
                                        </p:attrNameLst>
                                      </p:cBhvr>
                                      <p:to>
                                        <p:strVal val="visible"/>
                                      </p:to>
                                    </p:set>
                                    <p:animEffect transition="in" filter="dissolve">
                                      <p:cBhvr>
                                        <p:cTn id="16" dur="600"/>
                                        <p:tgtEl>
                                          <p:spTgt spid="2301"/>
                                        </p:tgtEl>
                                      </p:cBhvr>
                                    </p:animEffect>
                                  </p:childTnLst>
                                </p:cTn>
                              </p:par>
                            </p:childTnLst>
                          </p:cTn>
                        </p:par>
                        <p:par>
                          <p:cTn id="17" fill="hold">
                            <p:stCondLst>
                              <p:cond delay="1200"/>
                            </p:stCondLst>
                            <p:childTnLst>
                              <p:par>
                                <p:cTn id="18" presetID="9" presetClass="entr" fill="hold" grpId="4" nodeType="afterEffect">
                                  <p:stCondLst>
                                    <p:cond delay="0"/>
                                  </p:stCondLst>
                                  <p:iterate>
                                    <p:tmAbs val="0"/>
                                  </p:iterate>
                                  <p:childTnLst>
                                    <p:set>
                                      <p:cBhvr>
                                        <p:cTn id="19" fill="hold"/>
                                        <p:tgtEl>
                                          <p:spTgt spid="2300"/>
                                        </p:tgtEl>
                                        <p:attrNameLst>
                                          <p:attrName>style.visibility</p:attrName>
                                        </p:attrNameLst>
                                      </p:cBhvr>
                                      <p:to>
                                        <p:strVal val="visible"/>
                                      </p:to>
                                    </p:set>
                                    <p:animEffect transition="in" filter="dissolve">
                                      <p:cBhvr>
                                        <p:cTn id="20" dur="600"/>
                                        <p:tgtEl>
                                          <p:spTgt spid="2300"/>
                                        </p:tgtEl>
                                      </p:cBhvr>
                                    </p:animEffect>
                                  </p:childTnLst>
                                </p:cTn>
                              </p:par>
                            </p:childTnLst>
                          </p:cTn>
                        </p:par>
                        <p:par>
                          <p:cTn id="21" fill="hold">
                            <p:stCondLst>
                              <p:cond delay="1800"/>
                            </p:stCondLst>
                            <p:childTnLst>
                              <p:par>
                                <p:cTn id="22" presetID="9" presetClass="entr" fill="hold" grpId="5" nodeType="afterEffect">
                                  <p:stCondLst>
                                    <p:cond delay="0"/>
                                  </p:stCondLst>
                                  <p:iterate>
                                    <p:tmAbs val="0"/>
                                  </p:iterate>
                                  <p:childTnLst>
                                    <p:set>
                                      <p:cBhvr>
                                        <p:cTn id="23" fill="hold"/>
                                        <p:tgtEl>
                                          <p:spTgt spid="2303"/>
                                        </p:tgtEl>
                                        <p:attrNameLst>
                                          <p:attrName>style.visibility</p:attrName>
                                        </p:attrNameLst>
                                      </p:cBhvr>
                                      <p:to>
                                        <p:strVal val="visible"/>
                                      </p:to>
                                    </p:set>
                                    <p:animEffect transition="in" filter="dissolve">
                                      <p:cBhvr>
                                        <p:cTn id="24" dur="600"/>
                                        <p:tgtEl>
                                          <p:spTgt spid="2303"/>
                                        </p:tgtEl>
                                      </p:cBhvr>
                                    </p:animEffect>
                                  </p:childTnLst>
                                </p:cTn>
                              </p:par>
                            </p:childTnLst>
                          </p:cTn>
                        </p:par>
                        <p:par>
                          <p:cTn id="25" fill="hold">
                            <p:stCondLst>
                              <p:cond delay="2400"/>
                            </p:stCondLst>
                            <p:childTnLst>
                              <p:par>
                                <p:cTn id="26" presetID="9" presetClass="entr" fill="hold" grpId="6" nodeType="afterEffect">
                                  <p:stCondLst>
                                    <p:cond delay="0"/>
                                  </p:stCondLst>
                                  <p:iterate>
                                    <p:tmAbs val="0"/>
                                  </p:iterate>
                                  <p:childTnLst>
                                    <p:set>
                                      <p:cBhvr>
                                        <p:cTn id="27" fill="hold"/>
                                        <p:tgtEl>
                                          <p:spTgt spid="2297"/>
                                        </p:tgtEl>
                                        <p:attrNameLst>
                                          <p:attrName>style.visibility</p:attrName>
                                        </p:attrNameLst>
                                      </p:cBhvr>
                                      <p:to>
                                        <p:strVal val="visible"/>
                                      </p:to>
                                    </p:set>
                                    <p:animEffect transition="in" filter="dissolve">
                                      <p:cBhvr>
                                        <p:cTn id="28" dur="600"/>
                                        <p:tgtEl>
                                          <p:spTgt spid="2297"/>
                                        </p:tgtEl>
                                      </p:cBhvr>
                                    </p:animEffect>
                                  </p:childTnLst>
                                </p:cTn>
                              </p:par>
                            </p:childTnLst>
                          </p:cTn>
                        </p:par>
                        <p:par>
                          <p:cTn id="29" fill="hold">
                            <p:stCondLst>
                              <p:cond delay="3000"/>
                            </p:stCondLst>
                            <p:childTnLst>
                              <p:par>
                                <p:cTn id="30" presetID="9" presetClass="entr" fill="hold" grpId="7" nodeType="afterEffect">
                                  <p:stCondLst>
                                    <p:cond delay="0"/>
                                  </p:stCondLst>
                                  <p:iterate>
                                    <p:tmAbs val="0"/>
                                  </p:iterate>
                                  <p:childTnLst>
                                    <p:set>
                                      <p:cBhvr>
                                        <p:cTn id="31" fill="hold"/>
                                        <p:tgtEl>
                                          <p:spTgt spid="2302"/>
                                        </p:tgtEl>
                                        <p:attrNameLst>
                                          <p:attrName>style.visibility</p:attrName>
                                        </p:attrNameLst>
                                      </p:cBhvr>
                                      <p:to>
                                        <p:strVal val="visible"/>
                                      </p:to>
                                    </p:set>
                                    <p:animEffect transition="in" filter="dissolve">
                                      <p:cBhvr>
                                        <p:cTn id="32" dur="600"/>
                                        <p:tgtEl>
                                          <p:spTgt spid="230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fill="hold" grpId="8" nodeType="clickEffect">
                                  <p:stCondLst>
                                    <p:cond delay="0"/>
                                  </p:stCondLst>
                                  <p:iterate>
                                    <p:tmAbs val="0"/>
                                  </p:iterate>
                                  <p:childTnLst>
                                    <p:set>
                                      <p:cBhvr>
                                        <p:cTn id="36" fill="hold"/>
                                        <p:tgtEl>
                                          <p:spTgt spid="2306"/>
                                        </p:tgtEl>
                                        <p:attrNameLst>
                                          <p:attrName>style.visibility</p:attrName>
                                        </p:attrNameLst>
                                      </p:cBhvr>
                                      <p:to>
                                        <p:strVal val="visible"/>
                                      </p:to>
                                    </p:set>
                                    <p:animEffect transition="in" filter="dissolve">
                                      <p:cBhvr>
                                        <p:cTn id="37" dur="800"/>
                                        <p:tgtEl>
                                          <p:spTgt spid="2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7" grpId="6" animBg="1" advAuto="0"/>
      <p:bldP spid="2298" grpId="1" animBg="1" advAuto="0"/>
      <p:bldP spid="2299" grpId="2" animBg="1" advAuto="0"/>
      <p:bldP spid="2300" grpId="4" animBg="1" advAuto="0"/>
      <p:bldP spid="2301" grpId="3" animBg="1" advAuto="0"/>
      <p:bldP spid="2302" grpId="7" animBg="1" advAuto="0"/>
      <p:bldP spid="2303" grpId="5" animBg="1" advAuto="0"/>
      <p:bldP spid="2306" grpId="8"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2" name="Shape 221"/>
          <p:cNvSpPr/>
          <p:nvPr/>
        </p:nvSpPr>
        <p:spPr>
          <a:xfrm>
            <a:off x="1797766" y="4312699"/>
            <a:ext cx="5638401" cy="2196401"/>
          </a:xfrm>
          <a:prstGeom prst="rect">
            <a:avLst/>
          </a:prstGeom>
          <a:solidFill>
            <a:srgbClr val="C9DAF8"/>
          </a:solidFill>
          <a:ln w="12700">
            <a:solidFill>
              <a:srgbClr val="595959"/>
            </a:solidFill>
          </a:ln>
        </p:spPr>
        <p:txBody>
          <a:bodyPr lIns="0" tIns="0" rIns="0" bIns="0" anchor="ctr"/>
          <a:lstStyle/>
          <a:p>
            <a:pPr defTabSz="1219200">
              <a:defRPr>
                <a:latin typeface="Arial"/>
                <a:ea typeface="Arial"/>
                <a:cs typeface="Arial"/>
                <a:sym typeface="Arial"/>
              </a:defRPr>
            </a:pPr>
            <a:endParaRPr/>
          </a:p>
        </p:txBody>
      </p:sp>
      <p:sp>
        <p:nvSpPr>
          <p:cNvPr id="2313" name="Shape 222"/>
          <p:cNvSpPr/>
          <p:nvPr/>
        </p:nvSpPr>
        <p:spPr>
          <a:xfrm>
            <a:off x="4391699" y="2747499"/>
            <a:ext cx="7169602" cy="1220802"/>
          </a:xfrm>
          <a:prstGeom prst="rect">
            <a:avLst/>
          </a:prstGeom>
          <a:solidFill>
            <a:srgbClr val="D9EAD3"/>
          </a:solidFill>
          <a:ln w="12700">
            <a:solidFill>
              <a:srgbClr val="595959"/>
            </a:solidFill>
          </a:ln>
        </p:spPr>
        <p:txBody>
          <a:bodyPr lIns="0" tIns="0" rIns="0" bIns="0" anchor="ctr"/>
          <a:lstStyle/>
          <a:p>
            <a:pPr defTabSz="1219200">
              <a:defRPr>
                <a:latin typeface="Arial"/>
                <a:ea typeface="Arial"/>
                <a:cs typeface="Arial"/>
                <a:sym typeface="Arial"/>
              </a:defRPr>
            </a:pPr>
            <a:endParaRPr/>
          </a:p>
        </p:txBody>
      </p:sp>
      <p:sp>
        <p:nvSpPr>
          <p:cNvPr id="2314" name="Shape 223"/>
          <p:cNvSpPr/>
          <p:nvPr/>
        </p:nvSpPr>
        <p:spPr>
          <a:xfrm>
            <a:off x="1201099" y="1319533"/>
            <a:ext cx="5922802" cy="1127601"/>
          </a:xfrm>
          <a:prstGeom prst="rect">
            <a:avLst/>
          </a:prstGeom>
          <a:solidFill>
            <a:srgbClr val="FCE5CD"/>
          </a:solidFill>
          <a:ln w="12700">
            <a:solidFill>
              <a:srgbClr val="595959"/>
            </a:solidFill>
          </a:ln>
        </p:spPr>
        <p:txBody>
          <a:bodyPr lIns="0" tIns="0" rIns="0" bIns="0" anchor="ctr"/>
          <a:lstStyle/>
          <a:p>
            <a:pPr defTabSz="1219200">
              <a:defRPr>
                <a:latin typeface="Arial"/>
                <a:ea typeface="Arial"/>
                <a:cs typeface="Arial"/>
                <a:sym typeface="Arial"/>
              </a:defRPr>
            </a:pPr>
            <a:endParaRPr/>
          </a:p>
        </p:txBody>
      </p:sp>
      <p:sp>
        <p:nvSpPr>
          <p:cNvPr id="2315" name="Shape 224"/>
          <p:cNvSpPr txBox="1">
            <a:spLocks noGrp="1"/>
          </p:cNvSpPr>
          <p:nvPr>
            <p:ph type="body" sz="quarter" idx="1"/>
          </p:nvPr>
        </p:nvSpPr>
        <p:spPr>
          <a:xfrm>
            <a:off x="1451633" y="1330166"/>
            <a:ext cx="7900401" cy="823601"/>
          </a:xfrm>
          <a:prstGeom prst="rect">
            <a:avLst/>
          </a:prstGeom>
        </p:spPr>
        <p:txBody>
          <a:bodyPr/>
          <a:lstStyle>
            <a:lvl1pPr algn="l">
              <a:defRPr sz="2600"/>
            </a:lvl1pPr>
          </a:lstStyle>
          <a:p>
            <a:r>
              <a:t>Planning: How do I get to Hawaii?</a:t>
            </a:r>
          </a:p>
        </p:txBody>
      </p:sp>
      <p:sp>
        <p:nvSpPr>
          <p:cNvPr id="2316" name="Shape 225"/>
          <p:cNvSpPr txBox="1"/>
          <p:nvPr/>
        </p:nvSpPr>
        <p:spPr>
          <a:xfrm>
            <a:off x="1451633" y="1787099"/>
            <a:ext cx="5281201" cy="626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600">
                <a:solidFill>
                  <a:srgbClr val="595959"/>
                </a:solidFill>
                <a:latin typeface="Arial"/>
                <a:ea typeface="Arial"/>
                <a:cs typeface="Arial"/>
                <a:sym typeface="Arial"/>
              </a:defRPr>
            </a:lvl1pPr>
          </a:lstStyle>
          <a:p>
            <a:r>
              <a:t>1. airplane, 2. truck, 3. speedboat</a:t>
            </a:r>
          </a:p>
        </p:txBody>
      </p:sp>
      <p:sp>
        <p:nvSpPr>
          <p:cNvPr id="2317" name="Shape 226"/>
          <p:cNvSpPr txBox="1"/>
          <p:nvPr/>
        </p:nvSpPr>
        <p:spPr>
          <a:xfrm>
            <a:off x="2066633" y="4389366"/>
            <a:ext cx="9541600" cy="82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ormAutofit/>
          </a:bodyPr>
          <a:lstStyle>
            <a:lvl1pPr defTabSz="1219200">
              <a:defRPr sz="2600">
                <a:solidFill>
                  <a:srgbClr val="595959"/>
                </a:solidFill>
                <a:latin typeface="Arial"/>
                <a:ea typeface="Arial"/>
                <a:cs typeface="Arial"/>
                <a:sym typeface="Arial"/>
              </a:defRPr>
            </a:lvl1pPr>
          </a:lstStyle>
          <a:p>
            <a:r>
              <a:t>Classification: Is this item trash?</a:t>
            </a:r>
          </a:p>
        </p:txBody>
      </p:sp>
      <p:sp>
        <p:nvSpPr>
          <p:cNvPr id="2318" name="Shape 227"/>
          <p:cNvSpPr txBox="1"/>
          <p:nvPr/>
        </p:nvSpPr>
        <p:spPr>
          <a:xfrm>
            <a:off x="2066633" y="4907733"/>
            <a:ext cx="5281201" cy="1414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marL="563879" indent="-462279" defTabSz="1219200">
              <a:buClr>
                <a:srgbClr val="595959"/>
              </a:buClr>
              <a:buSzPct val="100000"/>
              <a:buAutoNum type="arabicPeriod"/>
              <a:defRPr sz="2600">
                <a:solidFill>
                  <a:srgbClr val="595959"/>
                </a:solidFill>
                <a:latin typeface="Arial"/>
                <a:ea typeface="Arial"/>
                <a:cs typeface="Arial"/>
                <a:sym typeface="Arial"/>
              </a:defRPr>
            </a:pPr>
            <a:r>
              <a:t>dust → yes</a:t>
            </a:r>
          </a:p>
          <a:p>
            <a:pPr marL="563879" indent="-462279" defTabSz="1219200">
              <a:buClr>
                <a:srgbClr val="595959"/>
              </a:buClr>
              <a:buSzPct val="100000"/>
              <a:buAutoNum type="arabicPeriod"/>
              <a:defRPr sz="2600">
                <a:solidFill>
                  <a:srgbClr val="595959"/>
                </a:solidFill>
                <a:latin typeface="Arial"/>
                <a:ea typeface="Arial"/>
                <a:cs typeface="Arial"/>
                <a:sym typeface="Arial"/>
              </a:defRPr>
            </a:pPr>
            <a:r>
              <a:t>shavings → yes</a:t>
            </a:r>
          </a:p>
          <a:p>
            <a:pPr marL="563879" indent="-462279" defTabSz="1219200">
              <a:buClr>
                <a:srgbClr val="595959"/>
              </a:buClr>
              <a:buSzPct val="100000"/>
              <a:buAutoNum type="arabicPeriod"/>
              <a:defRPr sz="2600">
                <a:solidFill>
                  <a:srgbClr val="595959"/>
                </a:solidFill>
                <a:latin typeface="Arial"/>
                <a:ea typeface="Arial"/>
                <a:cs typeface="Arial"/>
                <a:sym typeface="Arial"/>
              </a:defRPr>
            </a:pPr>
            <a:r>
              <a:t>apple → no</a:t>
            </a:r>
          </a:p>
        </p:txBody>
      </p:sp>
      <p:sp>
        <p:nvSpPr>
          <p:cNvPr id="2319" name="Shape 228"/>
          <p:cNvSpPr txBox="1"/>
          <p:nvPr/>
        </p:nvSpPr>
        <p:spPr>
          <a:xfrm>
            <a:off x="4642199" y="2826866"/>
            <a:ext cx="7900401" cy="82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ormAutofit/>
          </a:bodyPr>
          <a:lstStyle>
            <a:lvl1pPr defTabSz="1219200">
              <a:defRPr sz="2600">
                <a:solidFill>
                  <a:srgbClr val="595959"/>
                </a:solidFill>
                <a:latin typeface="Arial"/>
                <a:ea typeface="Arial"/>
                <a:cs typeface="Arial"/>
                <a:sym typeface="Arial"/>
              </a:defRPr>
            </a:lvl1pPr>
          </a:lstStyle>
          <a:p>
            <a:r>
              <a:t>Reasoning: Where does a cushion belong?</a:t>
            </a:r>
          </a:p>
        </p:txBody>
      </p:sp>
      <p:sp>
        <p:nvSpPr>
          <p:cNvPr id="2320" name="Shape 229"/>
          <p:cNvSpPr txBox="1"/>
          <p:nvPr/>
        </p:nvSpPr>
        <p:spPr>
          <a:xfrm>
            <a:off x="4642199" y="3283799"/>
            <a:ext cx="5281202" cy="626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2600">
                <a:solidFill>
                  <a:srgbClr val="595959"/>
                </a:solidFill>
                <a:latin typeface="Arial"/>
                <a:ea typeface="Arial"/>
                <a:cs typeface="Arial"/>
                <a:sym typeface="Arial"/>
              </a:defRPr>
            </a:lvl1pPr>
          </a:lstStyle>
          <a:p>
            <a:r>
              <a:t>1. tent, 2. fireplace, 3. patio</a:t>
            </a:r>
          </a:p>
        </p:txBody>
      </p:sp>
      <p:sp>
        <p:nvSpPr>
          <p:cNvPr id="2321" name="Shape 230"/>
          <p:cNvSpPr txBox="1"/>
          <p:nvPr/>
        </p:nvSpPr>
        <p:spPr>
          <a:xfrm>
            <a:off x="633833" y="447399"/>
            <a:ext cx="9244764" cy="700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defTabSz="1219200">
              <a:defRPr sz="3200">
                <a:latin typeface="Arial"/>
                <a:ea typeface="Arial"/>
                <a:cs typeface="Arial"/>
                <a:sym typeface="Arial"/>
              </a:defRPr>
            </a:lvl1pPr>
          </a:lstStyle>
          <a:p>
            <a:r>
              <a:t>Reasoning tasks faced by autonomous systems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314"/>
                                        </p:tgtEl>
                                        <p:attrNameLst>
                                          <p:attrName>style.visibility</p:attrName>
                                        </p:attrNameLst>
                                      </p:cBhvr>
                                      <p:to>
                                        <p:strVal val="visible"/>
                                      </p:to>
                                    </p:set>
                                    <p:animEffect transition="in" filter="dissolve">
                                      <p:cBhvr>
                                        <p:cTn id="7" dur="1"/>
                                        <p:tgtEl>
                                          <p:spTgt spid="2314"/>
                                        </p:tgtEl>
                                      </p:cBhvr>
                                    </p:animEffect>
                                  </p:childTnLst>
                                </p:cTn>
                              </p:par>
                            </p:childTnLst>
                          </p:cTn>
                        </p:par>
                        <p:par>
                          <p:cTn id="8" fill="hold">
                            <p:stCondLst>
                              <p:cond delay="1"/>
                            </p:stCondLst>
                            <p:childTnLst>
                              <p:par>
                                <p:cTn id="9" presetID="9" presetClass="entr" fill="hold" grpId="2" nodeType="afterEffect">
                                  <p:stCondLst>
                                    <p:cond delay="0"/>
                                  </p:stCondLst>
                                  <p:iterate>
                                    <p:tmAbs val="0"/>
                                  </p:iterate>
                                  <p:childTnLst>
                                    <p:set>
                                      <p:cBhvr>
                                        <p:cTn id="10" fill="hold"/>
                                        <p:tgtEl>
                                          <p:spTgt spid="2315"/>
                                        </p:tgtEl>
                                        <p:attrNameLst>
                                          <p:attrName>style.visibility</p:attrName>
                                        </p:attrNameLst>
                                      </p:cBhvr>
                                      <p:to>
                                        <p:strVal val="visible"/>
                                      </p:to>
                                    </p:set>
                                    <p:animEffect transition="in" filter="dissolve">
                                      <p:cBhvr>
                                        <p:cTn id="11" dur="1"/>
                                        <p:tgtEl>
                                          <p:spTgt spid="231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fill="hold" grpId="3" nodeType="clickEffect">
                                  <p:stCondLst>
                                    <p:cond delay="0"/>
                                  </p:stCondLst>
                                  <p:iterate>
                                    <p:tmAbs val="0"/>
                                  </p:iterate>
                                  <p:childTnLst>
                                    <p:set>
                                      <p:cBhvr>
                                        <p:cTn id="15" fill="hold"/>
                                        <p:tgtEl>
                                          <p:spTgt spid="2316"/>
                                        </p:tgtEl>
                                        <p:attrNameLst>
                                          <p:attrName>style.visibility</p:attrName>
                                        </p:attrNameLst>
                                      </p:cBhvr>
                                      <p:to>
                                        <p:strVal val="visible"/>
                                      </p:to>
                                    </p:set>
                                    <p:animEffect transition="in" filter="dissolve">
                                      <p:cBhvr>
                                        <p:cTn id="16" dur="400"/>
                                        <p:tgtEl>
                                          <p:spTgt spid="23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grpId="4" nodeType="clickEffect">
                                  <p:stCondLst>
                                    <p:cond delay="0"/>
                                  </p:stCondLst>
                                  <p:iterate>
                                    <p:tmAbs val="0"/>
                                  </p:iterate>
                                  <p:childTnLst>
                                    <p:set>
                                      <p:cBhvr>
                                        <p:cTn id="20" fill="hold"/>
                                        <p:tgtEl>
                                          <p:spTgt spid="2313"/>
                                        </p:tgtEl>
                                        <p:attrNameLst>
                                          <p:attrName>style.visibility</p:attrName>
                                        </p:attrNameLst>
                                      </p:cBhvr>
                                      <p:to>
                                        <p:strVal val="visible"/>
                                      </p:to>
                                    </p:set>
                                    <p:animEffect transition="in" filter="dissolve">
                                      <p:cBhvr>
                                        <p:cTn id="21" dur="1"/>
                                        <p:tgtEl>
                                          <p:spTgt spid="2313"/>
                                        </p:tgtEl>
                                      </p:cBhvr>
                                    </p:animEffect>
                                  </p:childTnLst>
                                </p:cTn>
                              </p:par>
                            </p:childTnLst>
                          </p:cTn>
                        </p:par>
                        <p:par>
                          <p:cTn id="22" fill="hold">
                            <p:stCondLst>
                              <p:cond delay="1"/>
                            </p:stCondLst>
                            <p:childTnLst>
                              <p:par>
                                <p:cTn id="23" presetID="9" presetClass="entr" fill="hold" grpId="5" nodeType="afterEffect">
                                  <p:stCondLst>
                                    <p:cond delay="0"/>
                                  </p:stCondLst>
                                  <p:iterate>
                                    <p:tmAbs val="0"/>
                                  </p:iterate>
                                  <p:childTnLst>
                                    <p:set>
                                      <p:cBhvr>
                                        <p:cTn id="24" fill="hold"/>
                                        <p:tgtEl>
                                          <p:spTgt spid="2319"/>
                                        </p:tgtEl>
                                        <p:attrNameLst>
                                          <p:attrName>style.visibility</p:attrName>
                                        </p:attrNameLst>
                                      </p:cBhvr>
                                      <p:to>
                                        <p:strVal val="visible"/>
                                      </p:to>
                                    </p:set>
                                    <p:animEffect transition="in" filter="dissolve">
                                      <p:cBhvr>
                                        <p:cTn id="25" dur="1"/>
                                        <p:tgtEl>
                                          <p:spTgt spid="23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6" nodeType="clickEffect">
                                  <p:stCondLst>
                                    <p:cond delay="0"/>
                                  </p:stCondLst>
                                  <p:iterate>
                                    <p:tmAbs val="0"/>
                                  </p:iterate>
                                  <p:childTnLst>
                                    <p:set>
                                      <p:cBhvr>
                                        <p:cTn id="29" fill="hold"/>
                                        <p:tgtEl>
                                          <p:spTgt spid="2320"/>
                                        </p:tgtEl>
                                        <p:attrNameLst>
                                          <p:attrName>style.visibility</p:attrName>
                                        </p:attrNameLst>
                                      </p:cBhvr>
                                      <p:to>
                                        <p:strVal val="visible"/>
                                      </p:to>
                                    </p:set>
                                    <p:animEffect transition="in" filter="dissolve">
                                      <p:cBhvr>
                                        <p:cTn id="30" dur="400"/>
                                        <p:tgtEl>
                                          <p:spTgt spid="23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fill="hold" grpId="7" nodeType="clickEffect">
                                  <p:stCondLst>
                                    <p:cond delay="0"/>
                                  </p:stCondLst>
                                  <p:iterate>
                                    <p:tmAbs val="0"/>
                                  </p:iterate>
                                  <p:childTnLst>
                                    <p:set>
                                      <p:cBhvr>
                                        <p:cTn id="34" fill="hold"/>
                                        <p:tgtEl>
                                          <p:spTgt spid="2312"/>
                                        </p:tgtEl>
                                        <p:attrNameLst>
                                          <p:attrName>style.visibility</p:attrName>
                                        </p:attrNameLst>
                                      </p:cBhvr>
                                      <p:to>
                                        <p:strVal val="visible"/>
                                      </p:to>
                                    </p:set>
                                    <p:animEffect transition="in" filter="dissolve">
                                      <p:cBhvr>
                                        <p:cTn id="35" dur="1"/>
                                        <p:tgtEl>
                                          <p:spTgt spid="2312"/>
                                        </p:tgtEl>
                                      </p:cBhvr>
                                    </p:animEffect>
                                  </p:childTnLst>
                                </p:cTn>
                              </p:par>
                            </p:childTnLst>
                          </p:cTn>
                        </p:par>
                        <p:par>
                          <p:cTn id="36" fill="hold">
                            <p:stCondLst>
                              <p:cond delay="1"/>
                            </p:stCondLst>
                            <p:childTnLst>
                              <p:par>
                                <p:cTn id="37" presetID="9" presetClass="entr" fill="hold" grpId="8" nodeType="afterEffect">
                                  <p:stCondLst>
                                    <p:cond delay="0"/>
                                  </p:stCondLst>
                                  <p:iterate>
                                    <p:tmAbs val="0"/>
                                  </p:iterate>
                                  <p:childTnLst>
                                    <p:set>
                                      <p:cBhvr>
                                        <p:cTn id="38" fill="hold"/>
                                        <p:tgtEl>
                                          <p:spTgt spid="2317"/>
                                        </p:tgtEl>
                                        <p:attrNameLst>
                                          <p:attrName>style.visibility</p:attrName>
                                        </p:attrNameLst>
                                      </p:cBhvr>
                                      <p:to>
                                        <p:strVal val="visible"/>
                                      </p:to>
                                    </p:set>
                                    <p:animEffect transition="in" filter="dissolve">
                                      <p:cBhvr>
                                        <p:cTn id="39" dur="1"/>
                                        <p:tgtEl>
                                          <p:spTgt spid="231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fill="hold" grpId="9" nodeType="clickEffect">
                                  <p:stCondLst>
                                    <p:cond delay="0"/>
                                  </p:stCondLst>
                                  <p:iterate>
                                    <p:tmAbs val="0"/>
                                  </p:iterate>
                                  <p:childTnLst>
                                    <p:set>
                                      <p:cBhvr>
                                        <p:cTn id="43" fill="hold"/>
                                        <p:tgtEl>
                                          <p:spTgt spid="2318"/>
                                        </p:tgtEl>
                                        <p:attrNameLst>
                                          <p:attrName>style.visibility</p:attrName>
                                        </p:attrNameLst>
                                      </p:cBhvr>
                                      <p:to>
                                        <p:strVal val="visible"/>
                                      </p:to>
                                    </p:set>
                                    <p:animEffect transition="in" filter="dissolve">
                                      <p:cBhvr>
                                        <p:cTn id="44" dur="400"/>
                                        <p:tgtEl>
                                          <p:spTgt spid="2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2" grpId="7" animBg="1" advAuto="0"/>
      <p:bldP spid="2313" grpId="4" animBg="1" advAuto="0"/>
      <p:bldP spid="2314" grpId="1" animBg="1" advAuto="0"/>
      <p:bldP spid="2315" grpId="2" animBg="1" advAuto="0"/>
      <p:bldP spid="2316" grpId="3" animBg="1" advAuto="0"/>
      <p:bldP spid="2317" grpId="8" animBg="1" advAuto="0"/>
      <p:bldP spid="2318" grpId="9" animBg="1" advAuto="0"/>
      <p:bldP spid="2319" grpId="5" animBg="1" advAuto="0"/>
      <p:bldP spid="2320" grpId="6"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5" name="Shape 203"/>
          <p:cNvSpPr txBox="1">
            <a:spLocks noGrp="1"/>
          </p:cNvSpPr>
          <p:nvPr>
            <p:ph type="title"/>
          </p:nvPr>
        </p:nvSpPr>
        <p:spPr>
          <a:xfrm>
            <a:off x="357733" y="1644733"/>
            <a:ext cx="11360801" cy="3361201"/>
          </a:xfrm>
          <a:prstGeom prst="rect">
            <a:avLst/>
          </a:prstGeom>
        </p:spPr>
        <p:txBody>
          <a:bodyPr/>
          <a:lstStyle>
            <a:lvl1pPr algn="ctr"/>
          </a:lstStyle>
          <a:p>
            <a:r>
              <a:t>Ok, but what’s next?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7" name="Screen Shot 2020-01-24 at 10.12.03 AM.png" descr="Screen Shot 2020-01-24 at 10.12.03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9915" y="2538633"/>
            <a:ext cx="3897082" cy="2916111"/>
          </a:xfrm>
          <a:prstGeom prst="rect">
            <a:avLst/>
          </a:prstGeom>
          <a:ln w="12700">
            <a:miter lim="400000"/>
          </a:ln>
        </p:spPr>
      </p:pic>
      <p:sp>
        <p:nvSpPr>
          <p:cNvPr id="2328" name="image from deepsense.ai"/>
          <p:cNvSpPr txBox="1"/>
          <p:nvPr/>
        </p:nvSpPr>
        <p:spPr>
          <a:xfrm>
            <a:off x="8280031" y="5445815"/>
            <a:ext cx="1267143" cy="211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sz="900">
                <a:solidFill>
                  <a:srgbClr val="5E5E5E"/>
                </a:solidFill>
                <a:latin typeface="Hoefler Text"/>
                <a:ea typeface="Hoefler Text"/>
                <a:cs typeface="Hoefler Text"/>
                <a:sym typeface="Hoefler Text"/>
              </a:defRPr>
            </a:lvl1pPr>
          </a:lstStyle>
          <a:p>
            <a:r>
              <a:t>image from deepsense.ai</a:t>
            </a:r>
          </a:p>
        </p:txBody>
      </p:sp>
      <p:pic>
        <p:nvPicPr>
          <p:cNvPr id="2329" name="1*Qc6_lRzMDeMkWKbuU-aJQQ.gif" descr="1*Qc6_lRzMDeMkWKbuU-aJQQ.gif"/>
          <p:cNvPicPr>
            <a:picLocks/>
          </p:cNvPicPr>
          <p:nvPr/>
        </p:nvPicPr>
        <p:blipFill>
          <a:blip r:embed="rId4"/>
          <a:stretch>
            <a:fillRect/>
          </a:stretch>
        </p:blipFill>
        <p:spPr>
          <a:xfrm>
            <a:off x="2991551" y="1167008"/>
            <a:ext cx="2121454" cy="1988863"/>
          </a:xfrm>
          <a:prstGeom prst="rect">
            <a:avLst/>
          </a:prstGeom>
          <a:ln w="12700">
            <a:miter lim="400000"/>
          </a:ln>
        </p:spPr>
      </p:pic>
      <p:sp>
        <p:nvSpPr>
          <p:cNvPr id="2330" name="image from becominghuman.ai"/>
          <p:cNvSpPr txBox="1"/>
          <p:nvPr/>
        </p:nvSpPr>
        <p:spPr>
          <a:xfrm>
            <a:off x="3548579" y="3132823"/>
            <a:ext cx="1582040" cy="211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sz="900">
                <a:solidFill>
                  <a:srgbClr val="5E5E5E"/>
                </a:solidFill>
                <a:latin typeface="Hoefler Text"/>
                <a:ea typeface="Hoefler Text"/>
                <a:cs typeface="Hoefler Text"/>
                <a:sym typeface="Hoefler Text"/>
              </a:defRPr>
            </a:lvl1pPr>
          </a:lstStyle>
          <a:p>
            <a:r>
              <a:t>image from becominghuman.ai</a:t>
            </a:r>
          </a:p>
        </p:txBody>
      </p:sp>
      <p:sp>
        <p:nvSpPr>
          <p:cNvPr id="2331" name="Getting it Right the Fourth Time: Goal-driven Behavior Using Vector Space Models…"/>
          <p:cNvSpPr txBox="1"/>
          <p:nvPr/>
        </p:nvSpPr>
        <p:spPr>
          <a:xfrm>
            <a:off x="1145846" y="5992621"/>
            <a:ext cx="7156040"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Getting it Right the Fourth Time: Goal-driven Behavior Using Vector Space Models</a:t>
            </a:r>
          </a:p>
          <a:p>
            <a:pPr>
              <a:defRPr sz="1200"/>
            </a:pPr>
            <a:r>
              <a:t>by Nancy Fulda, Benjamin Murdoch and Daniel Ricks, in the proceedings of the IEEE 18th World Symposium on Applied Machine Intelligence and Informatics (SAMI), 2020</a:t>
            </a:r>
          </a:p>
        </p:txBody>
      </p:sp>
      <p:pic>
        <p:nvPicPr>
          <p:cNvPr id="2332" name="adobe_stock_purchase_dragon_img.png" descr="adobe_stock_purchase_dragon_im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6" name="Screen Shot 2020-01-24 at 10.11.32 AM.png" descr="Screen Shot 2020-01-24 at 10.11.32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93277" y="1171169"/>
            <a:ext cx="2118003" cy="1982179"/>
          </a:xfrm>
          <a:prstGeom prst="rect">
            <a:avLst/>
          </a:prstGeom>
          <a:ln w="12700">
            <a:miter lim="400000"/>
          </a:ln>
        </p:spPr>
      </p:pic>
      <p:sp>
        <p:nvSpPr>
          <p:cNvPr id="2337" name="image from deepsense.ai"/>
          <p:cNvSpPr txBox="1"/>
          <p:nvPr/>
        </p:nvSpPr>
        <p:spPr>
          <a:xfrm>
            <a:off x="8280031" y="5445815"/>
            <a:ext cx="1267143" cy="211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sz="900">
                <a:solidFill>
                  <a:srgbClr val="5E5E5E"/>
                </a:solidFill>
                <a:latin typeface="Hoefler Text"/>
                <a:ea typeface="Hoefler Text"/>
                <a:cs typeface="Hoefler Text"/>
                <a:sym typeface="Hoefler Text"/>
              </a:defRPr>
            </a:lvl1pPr>
          </a:lstStyle>
          <a:p>
            <a:r>
              <a:t>image from deepsense.ai</a:t>
            </a:r>
          </a:p>
        </p:txBody>
      </p:sp>
      <p:sp>
        <p:nvSpPr>
          <p:cNvPr id="2338" name="image from becominghuman.ai"/>
          <p:cNvSpPr txBox="1"/>
          <p:nvPr/>
        </p:nvSpPr>
        <p:spPr>
          <a:xfrm>
            <a:off x="3548579" y="3132823"/>
            <a:ext cx="1582040" cy="211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sz="900">
                <a:solidFill>
                  <a:srgbClr val="5E5E5E"/>
                </a:solidFill>
                <a:latin typeface="Hoefler Text"/>
                <a:ea typeface="Hoefler Text"/>
                <a:cs typeface="Hoefler Text"/>
                <a:sym typeface="Hoefler Text"/>
              </a:defRPr>
            </a:lvl1pPr>
          </a:lstStyle>
          <a:p>
            <a:r>
              <a:t>image from becominghuman.ai</a:t>
            </a:r>
          </a:p>
        </p:txBody>
      </p:sp>
      <p:pic>
        <p:nvPicPr>
          <p:cNvPr id="2339" name="ChudyStefanKolano.gif" descr="ChudyStefanKolano.gif"/>
          <p:cNvPicPr>
            <a:picLocks/>
          </p:cNvPicPr>
          <p:nvPr/>
        </p:nvPicPr>
        <p:blipFill>
          <a:blip r:embed="rId4"/>
          <a:stretch>
            <a:fillRect/>
          </a:stretch>
        </p:blipFill>
        <p:spPr>
          <a:xfrm>
            <a:off x="5643475" y="2544799"/>
            <a:ext cx="3897081" cy="2922811"/>
          </a:xfrm>
          <a:prstGeom prst="rect">
            <a:avLst/>
          </a:prstGeom>
          <a:ln w="12700">
            <a:miter lim="400000"/>
          </a:ln>
        </p:spPr>
      </p:pic>
      <p:sp>
        <p:nvSpPr>
          <p:cNvPr id="2340" name="Getting it Right the Fourth Time: Goal-driven Behavior Using Vector Space Models…"/>
          <p:cNvSpPr txBox="1"/>
          <p:nvPr/>
        </p:nvSpPr>
        <p:spPr>
          <a:xfrm>
            <a:off x="1145846" y="5992621"/>
            <a:ext cx="7156040"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Getting it Right the Fourth Time: Goal-driven Behavior Using Vector Space Models</a:t>
            </a:r>
          </a:p>
          <a:p>
            <a:pPr>
              <a:defRPr sz="1200"/>
            </a:pPr>
            <a:r>
              <a:t>by Nancy Fulda, Benjamin Murdoch and Daniel Ricks, in the proceedings of the IEEE 18th World Symposium on Applied Machine Intelligence and Informatics (SAMI), 2020</a:t>
            </a:r>
          </a:p>
        </p:txBody>
      </p:sp>
      <p:pic>
        <p:nvPicPr>
          <p:cNvPr id="2341" name="adobe_stock_purchase_dragon_img.png" descr="adobe_stock_purchase_dragon_im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45" name="Screen Shot 2020-01-24 at 10.12.03 AM.png" descr="Screen Shot 2020-01-24 at 10.12.03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1996" y="1765178"/>
            <a:ext cx="4760785" cy="3562404"/>
          </a:xfrm>
          <a:prstGeom prst="rect">
            <a:avLst/>
          </a:prstGeom>
          <a:ln w="12700">
            <a:miter lim="400000"/>
          </a:ln>
        </p:spPr>
      </p:pic>
      <p:sp>
        <p:nvSpPr>
          <p:cNvPr id="2346" name="image from deepsense.ai"/>
          <p:cNvSpPr txBox="1"/>
          <p:nvPr/>
        </p:nvSpPr>
        <p:spPr>
          <a:xfrm>
            <a:off x="7763483" y="5338280"/>
            <a:ext cx="1267144" cy="21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sz="900">
                <a:solidFill>
                  <a:srgbClr val="5E5E5E"/>
                </a:solidFill>
                <a:latin typeface="Hoefler Text"/>
                <a:ea typeface="Hoefler Text"/>
                <a:cs typeface="Hoefler Text"/>
                <a:sym typeface="Hoefler Text"/>
              </a:defRPr>
            </a:lvl1pPr>
          </a:lstStyle>
          <a:p>
            <a:r>
              <a:t>image from deepsense.ai</a:t>
            </a:r>
          </a:p>
        </p:txBody>
      </p:sp>
      <p:pic>
        <p:nvPicPr>
          <p:cNvPr id="2347" name="sad-girl-stick-figure-a-boy-stick-figure.png" descr="sad-girl-stick-figure-a-boy-stick-figure.png"/>
          <p:cNvPicPr>
            <a:picLocks noChangeAspect="1"/>
          </p:cNvPicPr>
          <p:nvPr/>
        </p:nvPicPr>
        <p:blipFill>
          <a:blip r:embed="rId4"/>
          <a:stretch>
            <a:fillRect/>
          </a:stretch>
        </p:blipFill>
        <p:spPr>
          <a:xfrm>
            <a:off x="3004021" y="2961651"/>
            <a:ext cx="2118472" cy="2910071"/>
          </a:xfrm>
          <a:prstGeom prst="rect">
            <a:avLst/>
          </a:prstGeom>
          <a:ln w="12700">
            <a:miter lim="400000"/>
          </a:ln>
          <a:effectLst>
            <a:outerShdw blurRad="25400" dist="38100" dir="2700000" rotWithShape="0">
              <a:srgbClr val="000000">
                <a:alpha val="50000"/>
              </a:srgbClr>
            </a:outerShdw>
          </a:effectLst>
        </p:spPr>
      </p:pic>
      <p:sp>
        <p:nvSpPr>
          <p:cNvPr id="2348" name="One step at…"/>
          <p:cNvSpPr/>
          <p:nvPr/>
        </p:nvSpPr>
        <p:spPr>
          <a:xfrm>
            <a:off x="4822647" y="3004496"/>
            <a:ext cx="1991519" cy="1126729"/>
          </a:xfrm>
          <a:custGeom>
            <a:avLst/>
            <a:gdLst/>
            <a:ahLst/>
            <a:cxnLst>
              <a:cxn ang="0">
                <a:pos x="wd2" y="hd2"/>
              </a:cxn>
              <a:cxn ang="5400000">
                <a:pos x="wd2" y="hd2"/>
              </a:cxn>
              <a:cxn ang="10800000">
                <a:pos x="wd2" y="hd2"/>
              </a:cxn>
              <a:cxn ang="16200000">
                <a:pos x="wd2" y="hd2"/>
              </a:cxn>
            </a:cxnLst>
            <a:rect l="0" t="0" r="r" b="b"/>
            <a:pathLst>
              <a:path w="21600" h="21600" extrusionOk="0">
                <a:moveTo>
                  <a:pt x="3314" y="0"/>
                </a:moveTo>
                <a:cubicBezTo>
                  <a:pt x="2949" y="0"/>
                  <a:pt x="2652" y="525"/>
                  <a:pt x="2652" y="1172"/>
                </a:cubicBezTo>
                <a:lnTo>
                  <a:pt x="2652" y="9366"/>
                </a:lnTo>
                <a:lnTo>
                  <a:pt x="0" y="11709"/>
                </a:lnTo>
                <a:lnTo>
                  <a:pt x="2652" y="14053"/>
                </a:lnTo>
                <a:lnTo>
                  <a:pt x="2652" y="20428"/>
                </a:lnTo>
                <a:cubicBezTo>
                  <a:pt x="2652" y="21075"/>
                  <a:pt x="2949" y="21600"/>
                  <a:pt x="3314" y="21600"/>
                </a:cubicBezTo>
                <a:lnTo>
                  <a:pt x="20937" y="21600"/>
                </a:lnTo>
                <a:cubicBezTo>
                  <a:pt x="21303" y="21600"/>
                  <a:pt x="21600" y="21075"/>
                  <a:pt x="21600" y="20428"/>
                </a:cubicBezTo>
                <a:lnTo>
                  <a:pt x="21600" y="1172"/>
                </a:lnTo>
                <a:cubicBezTo>
                  <a:pt x="21600" y="525"/>
                  <a:pt x="21303" y="0"/>
                  <a:pt x="20937" y="0"/>
                </a:cubicBezTo>
                <a:lnTo>
                  <a:pt x="3314" y="0"/>
                </a:lnTo>
                <a:close/>
              </a:path>
            </a:pathLst>
          </a:custGeom>
          <a:solidFill>
            <a:srgbClr val="DBFFFF"/>
          </a:solidFill>
          <a:ln w="3175">
            <a:miter lim="400000"/>
          </a:ln>
          <a:effectLst>
            <a:outerShdw blurRad="25400" dist="38100" dir="27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lstStyle/>
          <a:p>
            <a:pPr algn="ctr" defTabSz="410765">
              <a:defRPr sz="2000">
                <a:solidFill>
                  <a:srgbClr val="354851"/>
                </a:solidFill>
                <a:latin typeface="Futura"/>
                <a:ea typeface="Futura"/>
                <a:cs typeface="Futura"/>
                <a:sym typeface="Futura"/>
              </a:defRPr>
            </a:pPr>
            <a:r>
              <a:t>One step at</a:t>
            </a:r>
          </a:p>
          <a:p>
            <a:pPr algn="ctr" defTabSz="410765">
              <a:defRPr sz="2000">
                <a:solidFill>
                  <a:srgbClr val="354851"/>
                </a:solidFill>
                <a:latin typeface="Futura"/>
                <a:ea typeface="Futura"/>
                <a:cs typeface="Futura"/>
                <a:sym typeface="Futura"/>
              </a:defRPr>
            </a:pPr>
            <a:r>
              <a:t>a time!</a:t>
            </a:r>
          </a:p>
        </p:txBody>
      </p:sp>
      <p:sp>
        <p:nvSpPr>
          <p:cNvPr id="2349" name="Getting it Right the Fourth Time: Goal-driven Behavior Using Vector Space Models…"/>
          <p:cNvSpPr txBox="1"/>
          <p:nvPr/>
        </p:nvSpPr>
        <p:spPr>
          <a:xfrm>
            <a:off x="1145846" y="5992621"/>
            <a:ext cx="7156040"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Getting it Right the Fourth Time: Goal-driven Behavior Using Vector Space Models</a:t>
            </a:r>
          </a:p>
          <a:p>
            <a:pPr>
              <a:defRPr sz="1200"/>
            </a:pPr>
            <a:r>
              <a:t>by Nancy Fulda, Benjamin Murdoch and Daniel Ricks, in the proceedings of the IEEE 18th World Symposium on Applied Machine Intelligence and Informatics (SAMI), 2020</a:t>
            </a:r>
          </a:p>
        </p:txBody>
      </p:sp>
      <p:pic>
        <p:nvPicPr>
          <p:cNvPr id="2350" name="adobe_stock_purchase_dragon_img.png" descr="adobe_stock_purchase_dragon_im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600">
        <p:dissolve/>
      </p:transition>
    </mc:Choice>
    <mc:Fallback xmlns:a14="http://schemas.microsoft.com/office/drawing/2010/main" xmlns:m="http://schemas.openxmlformats.org/officeDocument/2006/math" xmlns="">
      <p:transition spd="fast">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onsumable rewards"/>
          <p:cNvSpPr txBox="1"/>
          <p:nvPr/>
        </p:nvSpPr>
        <p:spPr>
          <a:xfrm>
            <a:off x="3018905" y="860850"/>
            <a:ext cx="6085304" cy="54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410765">
              <a:defRPr sz="3200">
                <a:solidFill>
                  <a:srgbClr val="535353"/>
                </a:solidFill>
                <a:latin typeface="Gill Sans Light"/>
                <a:ea typeface="Gill Sans Light"/>
                <a:cs typeface="Gill Sans Light"/>
                <a:sym typeface="Gill Sans Light"/>
              </a:defRPr>
            </a:lvl1pPr>
          </a:lstStyle>
          <a:p>
            <a:r>
              <a:t>Consumable rewards</a:t>
            </a:r>
          </a:p>
        </p:txBody>
      </p:sp>
      <p:grpSp>
        <p:nvGrpSpPr>
          <p:cNvPr id="2357" name="Group 3"/>
          <p:cNvGrpSpPr/>
          <p:nvPr/>
        </p:nvGrpSpPr>
        <p:grpSpPr>
          <a:xfrm>
            <a:off x="4509704" y="1819742"/>
            <a:ext cx="3103705" cy="2838219"/>
            <a:chOff x="0" y="0"/>
            <a:chExt cx="3103704" cy="2838217"/>
          </a:xfrm>
        </p:grpSpPr>
        <p:pic>
          <p:nvPicPr>
            <p:cNvPr id="2355" name="Picture 1" descr="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3103705" cy="2393867"/>
            </a:xfrm>
            <a:prstGeom prst="rect">
              <a:avLst/>
            </a:prstGeom>
            <a:ln w="12700" cap="flat">
              <a:noFill/>
              <a:miter lim="400000"/>
            </a:ln>
            <a:effectLst/>
          </p:spPr>
        </p:pic>
        <p:sp>
          <p:nvSpPr>
            <p:cNvPr id="2356" name="TextBox 2"/>
            <p:cNvSpPr txBox="1"/>
            <p:nvPr/>
          </p:nvSpPr>
          <p:spPr>
            <a:xfrm>
              <a:off x="0" y="2411180"/>
              <a:ext cx="3099241" cy="427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1200">
                  <a:solidFill>
                    <a:srgbClr val="878787"/>
                  </a:solidFill>
                  <a:latin typeface="Gill Sans Light"/>
                  <a:ea typeface="Gill Sans Light"/>
                  <a:cs typeface="Gill Sans Light"/>
                  <a:sym typeface="Gill Sans Light"/>
                </a:defRPr>
              </a:pPr>
              <a:r>
                <a:t>Faberge pearl Imperial egg</a:t>
              </a:r>
            </a:p>
            <a:p>
              <a:pPr algn="ctr" defTabSz="410765">
                <a:defRPr sz="1200">
                  <a:solidFill>
                    <a:srgbClr val="878787"/>
                  </a:solidFill>
                  <a:latin typeface="Gill Sans Light"/>
                  <a:ea typeface="Gill Sans Light"/>
                  <a:cs typeface="Gill Sans Light"/>
                  <a:sym typeface="Gill Sans Light"/>
                </a:defRPr>
              </a:pPr>
              <a:r>
                <a:t>Promotional photo February 2015</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 grpId="1"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1" name="Picture 1" descr="Picture 1"/>
          <p:cNvPicPr>
            <a:picLocks noChangeAspect="1"/>
          </p:cNvPicPr>
          <p:nvPr/>
        </p:nvPicPr>
        <p:blipFill>
          <a:blip r:embed="rId3" cstate="screen">
            <a:extLst>
              <a:ext uri="{28A0092B-C50C-407E-A947-70E740481C1C}">
                <a14:useLocalDpi xmlns:a14="http://schemas.microsoft.com/office/drawing/2010/main"/>
              </a:ext>
            </a:extLst>
          </a:blip>
          <a:srcRect t="11784" b="11339"/>
          <a:stretch>
            <a:fillRect/>
          </a:stretch>
        </p:blipFill>
        <p:spPr>
          <a:xfrm>
            <a:off x="3132937" y="574050"/>
            <a:ext cx="5670035" cy="5647079"/>
          </a:xfrm>
          <a:prstGeom prst="rect">
            <a:avLst/>
          </a:prstGeom>
          <a:ln w="12700">
            <a:miter lim="400000"/>
          </a:ln>
        </p:spPr>
      </p:pic>
      <p:pic>
        <p:nvPicPr>
          <p:cNvPr id="2362" name="Picture 2" descr="Picture 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617782" y="2994202"/>
            <a:ext cx="700343" cy="806774"/>
          </a:xfrm>
          <a:prstGeom prst="rect">
            <a:avLst/>
          </a:prstGeom>
          <a:ln w="12700">
            <a:miter lim="400000"/>
          </a:ln>
        </p:spPr>
      </p:pic>
      <p:sp>
        <p:nvSpPr>
          <p:cNvPr id="2363" name="Right Arrow 3"/>
          <p:cNvSpPr/>
          <p:nvPr/>
        </p:nvSpPr>
        <p:spPr>
          <a:xfrm>
            <a:off x="3693914" y="5258310"/>
            <a:ext cx="528128" cy="321470"/>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64" name="Right Arrow 4"/>
          <p:cNvSpPr/>
          <p:nvPr/>
        </p:nvSpPr>
        <p:spPr>
          <a:xfrm>
            <a:off x="4696590" y="5258310"/>
            <a:ext cx="528128" cy="321470"/>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65" name="Right Arrow 5"/>
          <p:cNvSpPr/>
          <p:nvPr/>
        </p:nvSpPr>
        <p:spPr>
          <a:xfrm rot="16200000">
            <a:off x="5703889" y="5258310"/>
            <a:ext cx="528128" cy="321470"/>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66" name="Right Arrow 6"/>
          <p:cNvSpPr/>
          <p:nvPr/>
        </p:nvSpPr>
        <p:spPr>
          <a:xfrm rot="16200000">
            <a:off x="5703889" y="4215126"/>
            <a:ext cx="528128" cy="321470"/>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0" name="Picture 1" descr="Picture 1"/>
          <p:cNvPicPr>
            <a:picLocks noChangeAspect="1"/>
          </p:cNvPicPr>
          <p:nvPr/>
        </p:nvPicPr>
        <p:blipFill>
          <a:blip r:embed="rId2" cstate="screen">
            <a:extLst>
              <a:ext uri="{28A0092B-C50C-407E-A947-70E740481C1C}">
                <a14:useLocalDpi xmlns:a14="http://schemas.microsoft.com/office/drawing/2010/main"/>
              </a:ext>
            </a:extLst>
          </a:blip>
          <a:srcRect t="11784" b="11339"/>
          <a:stretch>
            <a:fillRect/>
          </a:stretch>
        </p:blipFill>
        <p:spPr>
          <a:xfrm>
            <a:off x="3132937" y="574050"/>
            <a:ext cx="5670035" cy="5647079"/>
          </a:xfrm>
          <a:prstGeom prst="rect">
            <a:avLst/>
          </a:prstGeom>
          <a:ln w="12700">
            <a:miter lim="400000"/>
          </a:ln>
        </p:spPr>
      </p:pic>
      <p:pic>
        <p:nvPicPr>
          <p:cNvPr id="2371" name="Picture 2" descr="Picture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617782" y="2994202"/>
            <a:ext cx="700343" cy="806774"/>
          </a:xfrm>
          <a:prstGeom prst="rect">
            <a:avLst/>
          </a:prstGeom>
          <a:ln w="12700">
            <a:miter lim="400000"/>
          </a:ln>
        </p:spPr>
      </p:pic>
      <p:sp>
        <p:nvSpPr>
          <p:cNvPr id="2372" name="Right Arrow 3"/>
          <p:cNvSpPr/>
          <p:nvPr/>
        </p:nvSpPr>
        <p:spPr>
          <a:xfrm>
            <a:off x="3693914"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73" name="Right Arrow 4"/>
          <p:cNvSpPr/>
          <p:nvPr/>
        </p:nvSpPr>
        <p:spPr>
          <a:xfrm>
            <a:off x="4696590"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74" name="Right Arrow 5"/>
          <p:cNvSpPr/>
          <p:nvPr/>
        </p:nvSpPr>
        <p:spPr>
          <a:xfrm rot="16200000">
            <a:off x="5703889"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75" name="Right Arrow 6"/>
          <p:cNvSpPr/>
          <p:nvPr/>
        </p:nvSpPr>
        <p:spPr>
          <a:xfrm rot="16200000">
            <a:off x="5703889" y="4215126"/>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9" name="Title 1"/>
          <p:cNvSpPr txBox="1">
            <a:spLocks noGrp="1"/>
          </p:cNvSpPr>
          <p:nvPr>
            <p:ph type="title"/>
          </p:nvPr>
        </p:nvSpPr>
        <p:spPr>
          <a:xfrm>
            <a:off x="603504" y="523579"/>
            <a:ext cx="10782301" cy="3352801"/>
          </a:xfrm>
          <a:prstGeom prst="rect">
            <a:avLst/>
          </a:prstGeom>
        </p:spPr>
        <p:txBody>
          <a:bodyPr/>
          <a:lstStyle>
            <a:lvl1pPr>
              <a:defRPr sz="6800" spc="-92"/>
            </a:lvl1pPr>
          </a:lstStyle>
          <a:p>
            <a:r>
              <a:t>How about you?</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7" name="Picture 1" descr="Picture 1"/>
          <p:cNvPicPr>
            <a:picLocks noChangeAspect="1"/>
          </p:cNvPicPr>
          <p:nvPr/>
        </p:nvPicPr>
        <p:blipFill>
          <a:blip r:embed="rId2" cstate="screen">
            <a:extLst>
              <a:ext uri="{28A0092B-C50C-407E-A947-70E740481C1C}">
                <a14:useLocalDpi xmlns:a14="http://schemas.microsoft.com/office/drawing/2010/main"/>
              </a:ext>
            </a:extLst>
          </a:blip>
          <a:srcRect t="11784" b="11339"/>
          <a:stretch>
            <a:fillRect/>
          </a:stretch>
        </p:blipFill>
        <p:spPr>
          <a:xfrm>
            <a:off x="3132937" y="574050"/>
            <a:ext cx="5670035" cy="5647079"/>
          </a:xfrm>
          <a:prstGeom prst="rect">
            <a:avLst/>
          </a:prstGeom>
          <a:ln w="12700">
            <a:miter lim="400000"/>
          </a:ln>
        </p:spPr>
      </p:pic>
      <p:sp>
        <p:nvSpPr>
          <p:cNvPr id="2378" name="Right Arrow 3"/>
          <p:cNvSpPr/>
          <p:nvPr/>
        </p:nvSpPr>
        <p:spPr>
          <a:xfrm>
            <a:off x="3693914"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79" name="Right Arrow 4"/>
          <p:cNvSpPr/>
          <p:nvPr/>
        </p:nvSpPr>
        <p:spPr>
          <a:xfrm>
            <a:off x="4696590"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80" name="Right Arrow 5"/>
          <p:cNvSpPr/>
          <p:nvPr/>
        </p:nvSpPr>
        <p:spPr>
          <a:xfrm rot="16200000">
            <a:off x="5703889"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81" name="Right Arrow 6"/>
          <p:cNvSpPr/>
          <p:nvPr/>
        </p:nvSpPr>
        <p:spPr>
          <a:xfrm rot="16200000">
            <a:off x="5703889" y="4215126"/>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3" name="Picture 1" descr="Picture 1"/>
          <p:cNvPicPr>
            <a:picLocks noChangeAspect="1"/>
          </p:cNvPicPr>
          <p:nvPr/>
        </p:nvPicPr>
        <p:blipFill>
          <a:blip r:embed="rId3" cstate="screen">
            <a:extLst>
              <a:ext uri="{28A0092B-C50C-407E-A947-70E740481C1C}">
                <a14:useLocalDpi xmlns:a14="http://schemas.microsoft.com/office/drawing/2010/main"/>
              </a:ext>
            </a:extLst>
          </a:blip>
          <a:srcRect t="11784" b="11339"/>
          <a:stretch>
            <a:fillRect/>
          </a:stretch>
        </p:blipFill>
        <p:spPr>
          <a:xfrm>
            <a:off x="3132937" y="574050"/>
            <a:ext cx="5670035" cy="5647079"/>
          </a:xfrm>
          <a:prstGeom prst="rect">
            <a:avLst/>
          </a:prstGeom>
          <a:ln w="12700">
            <a:miter lim="400000"/>
          </a:ln>
        </p:spPr>
      </p:pic>
      <p:sp>
        <p:nvSpPr>
          <p:cNvPr id="2384" name="Right Arrow 3"/>
          <p:cNvSpPr/>
          <p:nvPr/>
        </p:nvSpPr>
        <p:spPr>
          <a:xfrm>
            <a:off x="3693914"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85" name="Right Arrow 4"/>
          <p:cNvSpPr/>
          <p:nvPr/>
        </p:nvSpPr>
        <p:spPr>
          <a:xfrm>
            <a:off x="4696590"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86" name="Right Arrow 5"/>
          <p:cNvSpPr/>
          <p:nvPr/>
        </p:nvSpPr>
        <p:spPr>
          <a:xfrm rot="16200000">
            <a:off x="5703889"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87" name="Right Arrow 6"/>
          <p:cNvSpPr/>
          <p:nvPr/>
        </p:nvSpPr>
        <p:spPr>
          <a:xfrm rot="16200000">
            <a:off x="5703889" y="4215126"/>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88" name="Right Arrow 10"/>
          <p:cNvSpPr/>
          <p:nvPr/>
        </p:nvSpPr>
        <p:spPr>
          <a:xfrm>
            <a:off x="5703889" y="3236854"/>
            <a:ext cx="528128" cy="321470"/>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89" name="Right Arrow 11"/>
          <p:cNvSpPr/>
          <p:nvPr/>
        </p:nvSpPr>
        <p:spPr>
          <a:xfrm rot="5400000">
            <a:off x="6725303" y="3236854"/>
            <a:ext cx="528128" cy="321470"/>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90" name="Right Arrow 12"/>
          <p:cNvSpPr/>
          <p:nvPr/>
        </p:nvSpPr>
        <p:spPr>
          <a:xfrm rot="10800000">
            <a:off x="6725303" y="4215126"/>
            <a:ext cx="528128" cy="321469"/>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4" name="Picture 1" descr="Picture 1"/>
          <p:cNvPicPr>
            <a:picLocks noChangeAspect="1"/>
          </p:cNvPicPr>
          <p:nvPr/>
        </p:nvPicPr>
        <p:blipFill>
          <a:blip r:embed="rId2" cstate="screen">
            <a:extLst>
              <a:ext uri="{28A0092B-C50C-407E-A947-70E740481C1C}">
                <a14:useLocalDpi xmlns:a14="http://schemas.microsoft.com/office/drawing/2010/main"/>
              </a:ext>
            </a:extLst>
          </a:blip>
          <a:srcRect t="11784" b="11339"/>
          <a:stretch>
            <a:fillRect/>
          </a:stretch>
        </p:blipFill>
        <p:spPr>
          <a:xfrm>
            <a:off x="3132937" y="574050"/>
            <a:ext cx="5670035" cy="5647079"/>
          </a:xfrm>
          <a:prstGeom prst="rect">
            <a:avLst/>
          </a:prstGeom>
          <a:ln w="12700">
            <a:miter lim="400000"/>
          </a:ln>
        </p:spPr>
      </p:pic>
      <p:sp>
        <p:nvSpPr>
          <p:cNvPr id="2395" name="Right Arrow 3"/>
          <p:cNvSpPr/>
          <p:nvPr/>
        </p:nvSpPr>
        <p:spPr>
          <a:xfrm>
            <a:off x="3693914"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96" name="Right Arrow 4"/>
          <p:cNvSpPr/>
          <p:nvPr/>
        </p:nvSpPr>
        <p:spPr>
          <a:xfrm>
            <a:off x="4696590"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97" name="Right Arrow 5"/>
          <p:cNvSpPr/>
          <p:nvPr/>
        </p:nvSpPr>
        <p:spPr>
          <a:xfrm rot="16200000">
            <a:off x="5703889" y="5258310"/>
            <a:ext cx="528128" cy="321470"/>
          </a:xfrm>
          <a:prstGeom prst="rightArrow">
            <a:avLst>
              <a:gd name="adj1" fmla="val 50000"/>
              <a:gd name="adj2" fmla="val 50000"/>
            </a:avLst>
          </a:prstGeom>
          <a:solidFill>
            <a:srgbClr val="00B050"/>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98" name="Right Arrow 6"/>
          <p:cNvSpPr/>
          <p:nvPr/>
        </p:nvSpPr>
        <p:spPr>
          <a:xfrm rot="16200000">
            <a:off x="5703889" y="4215126"/>
            <a:ext cx="528128" cy="321470"/>
          </a:xfrm>
          <a:prstGeom prst="rightArrow">
            <a:avLst>
              <a:gd name="adj1" fmla="val 50000"/>
              <a:gd name="adj2" fmla="val 50000"/>
            </a:avLst>
          </a:prstGeom>
          <a:solidFill>
            <a:srgbClr val="A37114"/>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399" name="Right Arrow 10"/>
          <p:cNvSpPr/>
          <p:nvPr/>
        </p:nvSpPr>
        <p:spPr>
          <a:xfrm>
            <a:off x="5703889" y="3236854"/>
            <a:ext cx="528128" cy="321470"/>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400" name="Right Arrow 11"/>
          <p:cNvSpPr/>
          <p:nvPr/>
        </p:nvSpPr>
        <p:spPr>
          <a:xfrm rot="5400000">
            <a:off x="6725303" y="3236854"/>
            <a:ext cx="528128" cy="321470"/>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401" name="Right Arrow 12"/>
          <p:cNvSpPr/>
          <p:nvPr/>
        </p:nvSpPr>
        <p:spPr>
          <a:xfrm rot="10800000">
            <a:off x="6725303" y="4215126"/>
            <a:ext cx="528128" cy="321469"/>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3" name="Picture 1" descr="Picture 1"/>
          <p:cNvPicPr>
            <a:picLocks noChangeAspect="1"/>
          </p:cNvPicPr>
          <p:nvPr/>
        </p:nvPicPr>
        <p:blipFill>
          <a:blip r:embed="rId3" cstate="screen">
            <a:extLst>
              <a:ext uri="{28A0092B-C50C-407E-A947-70E740481C1C}">
                <a14:useLocalDpi xmlns:a14="http://schemas.microsoft.com/office/drawing/2010/main"/>
              </a:ext>
            </a:extLst>
          </a:blip>
          <a:srcRect t="11784" b="11339"/>
          <a:stretch>
            <a:fillRect/>
          </a:stretch>
        </p:blipFill>
        <p:spPr>
          <a:xfrm>
            <a:off x="3132937" y="574050"/>
            <a:ext cx="5670035" cy="5647079"/>
          </a:xfrm>
          <a:prstGeom prst="rect">
            <a:avLst/>
          </a:prstGeom>
          <a:ln w="12700">
            <a:miter lim="400000"/>
          </a:ln>
        </p:spPr>
      </p:pic>
      <p:sp>
        <p:nvSpPr>
          <p:cNvPr id="2404" name="Right Arrow 3"/>
          <p:cNvSpPr/>
          <p:nvPr/>
        </p:nvSpPr>
        <p:spPr>
          <a:xfrm>
            <a:off x="3693914" y="5258310"/>
            <a:ext cx="528128" cy="321470"/>
          </a:xfrm>
          <a:prstGeom prst="rightArrow">
            <a:avLst>
              <a:gd name="adj1" fmla="val 50000"/>
              <a:gd name="adj2" fmla="val 50000"/>
            </a:avLst>
          </a:prstGeom>
          <a:solidFill>
            <a:srgbClr val="A37114"/>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405" name="Right Arrow 4"/>
          <p:cNvSpPr/>
          <p:nvPr/>
        </p:nvSpPr>
        <p:spPr>
          <a:xfrm>
            <a:off x="4696590" y="5258310"/>
            <a:ext cx="528128" cy="321470"/>
          </a:xfrm>
          <a:prstGeom prst="rightArrow">
            <a:avLst>
              <a:gd name="adj1" fmla="val 50000"/>
              <a:gd name="adj2" fmla="val 50000"/>
            </a:avLst>
          </a:prstGeom>
          <a:solidFill>
            <a:srgbClr val="A37114"/>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406" name="Right Arrow 5"/>
          <p:cNvSpPr/>
          <p:nvPr/>
        </p:nvSpPr>
        <p:spPr>
          <a:xfrm rot="16200000">
            <a:off x="5703889" y="5258310"/>
            <a:ext cx="528128" cy="321470"/>
          </a:xfrm>
          <a:prstGeom prst="rightArrow">
            <a:avLst>
              <a:gd name="adj1" fmla="val 50000"/>
              <a:gd name="adj2" fmla="val 50000"/>
            </a:avLst>
          </a:prstGeom>
          <a:solidFill>
            <a:srgbClr val="A37114"/>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407" name="Right Arrow 6"/>
          <p:cNvSpPr/>
          <p:nvPr/>
        </p:nvSpPr>
        <p:spPr>
          <a:xfrm rot="16200000">
            <a:off x="5703889" y="4215126"/>
            <a:ext cx="528128" cy="321470"/>
          </a:xfrm>
          <a:prstGeom prst="rightArrow">
            <a:avLst>
              <a:gd name="adj1" fmla="val 50000"/>
              <a:gd name="adj2" fmla="val 50000"/>
            </a:avLst>
          </a:prstGeom>
          <a:solidFill>
            <a:srgbClr val="A37114"/>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408" name="Right Arrow 10"/>
          <p:cNvSpPr/>
          <p:nvPr/>
        </p:nvSpPr>
        <p:spPr>
          <a:xfrm>
            <a:off x="5703889" y="3236854"/>
            <a:ext cx="528128" cy="321470"/>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409" name="Right Arrow 11"/>
          <p:cNvSpPr/>
          <p:nvPr/>
        </p:nvSpPr>
        <p:spPr>
          <a:xfrm rot="5400000">
            <a:off x="6725303" y="3236854"/>
            <a:ext cx="528128" cy="321470"/>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
        <p:nvSpPr>
          <p:cNvPr id="2410" name="Right Arrow 12"/>
          <p:cNvSpPr/>
          <p:nvPr/>
        </p:nvSpPr>
        <p:spPr>
          <a:xfrm rot="10800000">
            <a:off x="6725303" y="4215126"/>
            <a:ext cx="528128" cy="321469"/>
          </a:xfrm>
          <a:prstGeom prst="rightArrow">
            <a:avLst>
              <a:gd name="adj1" fmla="val 50000"/>
              <a:gd name="adj2" fmla="val 50000"/>
            </a:avLst>
          </a:prstGeom>
          <a:solidFill>
            <a:srgbClr val="808785"/>
          </a:solidFill>
          <a:ln w="12700">
            <a:miter lim="400000"/>
          </a:ln>
        </p:spPr>
        <p:txBody>
          <a:bodyPr lIns="35718" tIns="35718" rIns="35718" bIns="35718" anchor="ctr"/>
          <a:lstStyle/>
          <a:p>
            <a:pPr algn="ctr" defTabSz="410765">
              <a:defRPr sz="2400">
                <a:solidFill>
                  <a:srgbClr val="FFFFFF"/>
                </a:solidFill>
                <a:latin typeface="Gill Sans Light"/>
                <a:ea typeface="Gill Sans Light"/>
                <a:cs typeface="Gill Sans Light"/>
                <a:sym typeface="Gill Sans Light"/>
              </a:defRPr>
            </a:pPr>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4" name="Group 62"/>
          <p:cNvGrpSpPr/>
          <p:nvPr/>
        </p:nvGrpSpPr>
        <p:grpSpPr>
          <a:xfrm>
            <a:off x="1947736" y="654418"/>
            <a:ext cx="2157017" cy="2432212"/>
            <a:chOff x="0" y="0"/>
            <a:chExt cx="2157015" cy="2432210"/>
          </a:xfrm>
        </p:grpSpPr>
        <p:grpSp>
          <p:nvGrpSpPr>
            <p:cNvPr id="2420" name="Group 8"/>
            <p:cNvGrpSpPr/>
            <p:nvPr/>
          </p:nvGrpSpPr>
          <p:grpSpPr>
            <a:xfrm>
              <a:off x="220794" y="-1"/>
              <a:ext cx="1732042" cy="1710675"/>
              <a:chOff x="0" y="0"/>
              <a:chExt cx="1732040" cy="1710673"/>
            </a:xfrm>
          </p:grpSpPr>
          <p:pic>
            <p:nvPicPr>
              <p:cNvPr id="2414" name="Picture 2" descr="Picture 2"/>
              <p:cNvPicPr>
                <a:picLocks noChangeAspect="1"/>
              </p:cNvPicPr>
              <p:nvPr/>
            </p:nvPicPr>
            <p:blipFill>
              <a:blip r:embed="rId3" cstate="screen">
                <a:extLst>
                  <a:ext uri="{28A0092B-C50C-407E-A947-70E740481C1C}">
                    <a14:useLocalDpi xmlns:a14="http://schemas.microsoft.com/office/drawing/2010/main"/>
                  </a:ext>
                </a:extLst>
              </a:blip>
              <a:srcRect t="11784" b="11339"/>
              <a:stretch>
                <a:fillRect/>
              </a:stretch>
            </p:blipFill>
            <p:spPr>
              <a:xfrm>
                <a:off x="0" y="-1"/>
                <a:ext cx="1732041" cy="1710675"/>
              </a:xfrm>
              <a:prstGeom prst="rect">
                <a:avLst/>
              </a:prstGeom>
              <a:ln w="12700" cap="flat">
                <a:noFill/>
                <a:miter lim="400000"/>
              </a:ln>
              <a:effectLst/>
            </p:spPr>
          </p:pic>
          <p:pic>
            <p:nvPicPr>
              <p:cNvPr id="2415" name="Picture 3" descr="Picture 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59052" y="733138"/>
                <a:ext cx="213937" cy="244397"/>
              </a:xfrm>
              <a:prstGeom prst="rect">
                <a:avLst/>
              </a:prstGeom>
              <a:ln w="12700" cap="flat">
                <a:noFill/>
                <a:miter lim="400000"/>
              </a:ln>
              <a:effectLst/>
            </p:spPr>
          </p:pic>
          <p:sp>
            <p:nvSpPr>
              <p:cNvPr id="2416" name="Right Arrow 4"/>
              <p:cNvSpPr/>
              <p:nvPr/>
            </p:nvSpPr>
            <p:spPr>
              <a:xfrm>
                <a:off x="17136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17" name="Right Arrow 5"/>
              <p:cNvSpPr/>
              <p:nvPr/>
            </p:nvSpPr>
            <p:spPr>
              <a:xfrm>
                <a:off x="47765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18" name="Right Arrow 6"/>
              <p:cNvSpPr/>
              <p:nvPr/>
            </p:nvSpPr>
            <p:spPr>
              <a:xfrm rot="16200000">
                <a:off x="786027" y="1418597"/>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19" name="Right Arrow 7"/>
              <p:cNvSpPr/>
              <p:nvPr/>
            </p:nvSpPr>
            <p:spPr>
              <a:xfrm rot="16200000">
                <a:off x="786027" y="1102584"/>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grpSp>
        <p:sp>
          <p:nvSpPr>
            <p:cNvPr id="2421" name="TextBox 9"/>
            <p:cNvSpPr/>
            <p:nvPr/>
          </p:nvSpPr>
          <p:spPr>
            <a:xfrm>
              <a:off x="0" y="1895579"/>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1</a:t>
              </a:r>
            </a:p>
          </p:txBody>
        </p:sp>
        <p:sp>
          <p:nvSpPr>
            <p:cNvPr id="2422" name="TextBox 10"/>
            <p:cNvSpPr/>
            <p:nvPr/>
          </p:nvSpPr>
          <p:spPr>
            <a:xfrm>
              <a:off x="0" y="2163895"/>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  </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2</a:t>
              </a:r>
            </a:p>
          </p:txBody>
        </p:sp>
        <p:sp>
          <p:nvSpPr>
            <p:cNvPr id="2423" name="TextBox 11"/>
            <p:cNvSpPr/>
            <p:nvPr/>
          </p:nvSpPr>
          <p:spPr>
            <a:xfrm>
              <a:off x="0" y="2432210"/>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  </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3</a:t>
              </a:r>
            </a:p>
          </p:txBody>
        </p:sp>
      </p:grpSp>
      <p:grpSp>
        <p:nvGrpSpPr>
          <p:cNvPr id="2435" name="Group 63"/>
          <p:cNvGrpSpPr/>
          <p:nvPr/>
        </p:nvGrpSpPr>
        <p:grpSpPr>
          <a:xfrm>
            <a:off x="4549044" y="654418"/>
            <a:ext cx="2157016" cy="2432212"/>
            <a:chOff x="0" y="0"/>
            <a:chExt cx="2157015" cy="2432210"/>
          </a:xfrm>
        </p:grpSpPr>
        <p:grpSp>
          <p:nvGrpSpPr>
            <p:cNvPr id="2431" name="Group 12"/>
            <p:cNvGrpSpPr/>
            <p:nvPr/>
          </p:nvGrpSpPr>
          <p:grpSpPr>
            <a:xfrm>
              <a:off x="220794" y="-1"/>
              <a:ext cx="1732042" cy="1710675"/>
              <a:chOff x="0" y="0"/>
              <a:chExt cx="1732040" cy="1710673"/>
            </a:xfrm>
          </p:grpSpPr>
          <p:pic>
            <p:nvPicPr>
              <p:cNvPr id="2425" name="Picture 13" descr="Picture 13"/>
              <p:cNvPicPr>
                <a:picLocks noChangeAspect="1"/>
              </p:cNvPicPr>
              <p:nvPr/>
            </p:nvPicPr>
            <p:blipFill>
              <a:blip r:embed="rId3" cstate="screen">
                <a:extLst>
                  <a:ext uri="{28A0092B-C50C-407E-A947-70E740481C1C}">
                    <a14:useLocalDpi xmlns:a14="http://schemas.microsoft.com/office/drawing/2010/main"/>
                  </a:ext>
                </a:extLst>
              </a:blip>
              <a:srcRect t="11784" b="11339"/>
              <a:stretch>
                <a:fillRect/>
              </a:stretch>
            </p:blipFill>
            <p:spPr>
              <a:xfrm>
                <a:off x="0" y="-1"/>
                <a:ext cx="1732041" cy="1710675"/>
              </a:xfrm>
              <a:prstGeom prst="rect">
                <a:avLst/>
              </a:prstGeom>
              <a:ln w="12700" cap="flat">
                <a:noFill/>
                <a:miter lim="400000"/>
              </a:ln>
              <a:effectLst/>
            </p:spPr>
          </p:pic>
          <p:pic>
            <p:nvPicPr>
              <p:cNvPr id="2426" name="Picture 14" descr="Picture 1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59052" y="733138"/>
                <a:ext cx="213937" cy="244397"/>
              </a:xfrm>
              <a:prstGeom prst="rect">
                <a:avLst/>
              </a:prstGeom>
              <a:ln w="12700" cap="flat">
                <a:noFill/>
                <a:miter lim="400000"/>
              </a:ln>
              <a:effectLst/>
            </p:spPr>
          </p:pic>
          <p:sp>
            <p:nvSpPr>
              <p:cNvPr id="2427" name="Right Arrow 15"/>
              <p:cNvSpPr/>
              <p:nvPr/>
            </p:nvSpPr>
            <p:spPr>
              <a:xfrm>
                <a:off x="17136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28" name="Right Arrow 16"/>
              <p:cNvSpPr/>
              <p:nvPr/>
            </p:nvSpPr>
            <p:spPr>
              <a:xfrm>
                <a:off x="47765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29" name="Right Arrow 17"/>
              <p:cNvSpPr/>
              <p:nvPr/>
            </p:nvSpPr>
            <p:spPr>
              <a:xfrm rot="16200000">
                <a:off x="786027" y="1418597"/>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30" name="Right Arrow 18"/>
              <p:cNvSpPr/>
              <p:nvPr/>
            </p:nvSpPr>
            <p:spPr>
              <a:xfrm rot="16200000">
                <a:off x="786027" y="1102584"/>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grpSp>
        <p:sp>
          <p:nvSpPr>
            <p:cNvPr id="2432" name="TextBox 19"/>
            <p:cNvSpPr/>
            <p:nvPr/>
          </p:nvSpPr>
          <p:spPr>
            <a:xfrm>
              <a:off x="0" y="1895579"/>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1</a:t>
              </a:r>
            </a:p>
          </p:txBody>
        </p:sp>
        <p:sp>
          <p:nvSpPr>
            <p:cNvPr id="2433" name="TextBox 20"/>
            <p:cNvSpPr/>
            <p:nvPr/>
          </p:nvSpPr>
          <p:spPr>
            <a:xfrm>
              <a:off x="0" y="2163895"/>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2</a:t>
              </a:r>
            </a:p>
          </p:txBody>
        </p:sp>
        <p:sp>
          <p:nvSpPr>
            <p:cNvPr id="2434" name="TextBox 21"/>
            <p:cNvSpPr/>
            <p:nvPr/>
          </p:nvSpPr>
          <p:spPr>
            <a:xfrm>
              <a:off x="0" y="2432210"/>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  </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3</a:t>
              </a:r>
            </a:p>
          </p:txBody>
        </p:sp>
      </p:grpSp>
      <p:grpSp>
        <p:nvGrpSpPr>
          <p:cNvPr id="2446" name="Group 64"/>
          <p:cNvGrpSpPr/>
          <p:nvPr/>
        </p:nvGrpSpPr>
        <p:grpSpPr>
          <a:xfrm>
            <a:off x="7244317" y="658375"/>
            <a:ext cx="2157016" cy="2432211"/>
            <a:chOff x="0" y="0"/>
            <a:chExt cx="2157015" cy="2432210"/>
          </a:xfrm>
        </p:grpSpPr>
        <p:grpSp>
          <p:nvGrpSpPr>
            <p:cNvPr id="2442" name="Group 22"/>
            <p:cNvGrpSpPr/>
            <p:nvPr/>
          </p:nvGrpSpPr>
          <p:grpSpPr>
            <a:xfrm>
              <a:off x="220794" y="-1"/>
              <a:ext cx="1732042" cy="1710675"/>
              <a:chOff x="0" y="0"/>
              <a:chExt cx="1732040" cy="1710673"/>
            </a:xfrm>
          </p:grpSpPr>
          <p:pic>
            <p:nvPicPr>
              <p:cNvPr id="2436" name="Picture 23" descr="Picture 23"/>
              <p:cNvPicPr>
                <a:picLocks noChangeAspect="1"/>
              </p:cNvPicPr>
              <p:nvPr/>
            </p:nvPicPr>
            <p:blipFill>
              <a:blip r:embed="rId3" cstate="screen">
                <a:extLst>
                  <a:ext uri="{28A0092B-C50C-407E-A947-70E740481C1C}">
                    <a14:useLocalDpi xmlns:a14="http://schemas.microsoft.com/office/drawing/2010/main"/>
                  </a:ext>
                </a:extLst>
              </a:blip>
              <a:srcRect t="11784" b="11339"/>
              <a:stretch>
                <a:fillRect/>
              </a:stretch>
            </p:blipFill>
            <p:spPr>
              <a:xfrm>
                <a:off x="0" y="-1"/>
                <a:ext cx="1732041" cy="1710675"/>
              </a:xfrm>
              <a:prstGeom prst="rect">
                <a:avLst/>
              </a:prstGeom>
              <a:ln w="12700" cap="flat">
                <a:noFill/>
                <a:miter lim="400000"/>
              </a:ln>
              <a:effectLst/>
            </p:spPr>
          </p:pic>
          <p:pic>
            <p:nvPicPr>
              <p:cNvPr id="2437" name="Picture 24" descr="Picture 2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59052" y="733138"/>
                <a:ext cx="213937" cy="244397"/>
              </a:xfrm>
              <a:prstGeom prst="rect">
                <a:avLst/>
              </a:prstGeom>
              <a:ln w="12700" cap="flat">
                <a:noFill/>
                <a:miter lim="400000"/>
              </a:ln>
              <a:effectLst/>
            </p:spPr>
          </p:pic>
          <p:sp>
            <p:nvSpPr>
              <p:cNvPr id="2438" name="Right Arrow 25"/>
              <p:cNvSpPr/>
              <p:nvPr/>
            </p:nvSpPr>
            <p:spPr>
              <a:xfrm>
                <a:off x="17136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39" name="Right Arrow 26"/>
              <p:cNvSpPr/>
              <p:nvPr/>
            </p:nvSpPr>
            <p:spPr>
              <a:xfrm>
                <a:off x="47765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40" name="Right Arrow 27"/>
              <p:cNvSpPr/>
              <p:nvPr/>
            </p:nvSpPr>
            <p:spPr>
              <a:xfrm rot="16200000">
                <a:off x="786027" y="1418597"/>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41" name="Right Arrow 28"/>
              <p:cNvSpPr/>
              <p:nvPr/>
            </p:nvSpPr>
            <p:spPr>
              <a:xfrm rot="16200000">
                <a:off x="786027" y="1102584"/>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grpSp>
        <p:sp>
          <p:nvSpPr>
            <p:cNvPr id="2443" name="TextBox 29"/>
            <p:cNvSpPr/>
            <p:nvPr/>
          </p:nvSpPr>
          <p:spPr>
            <a:xfrm>
              <a:off x="0" y="1895579"/>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1</a:t>
              </a:r>
            </a:p>
          </p:txBody>
        </p:sp>
        <p:sp>
          <p:nvSpPr>
            <p:cNvPr id="2444" name="TextBox 30"/>
            <p:cNvSpPr/>
            <p:nvPr/>
          </p:nvSpPr>
          <p:spPr>
            <a:xfrm>
              <a:off x="0" y="2163895"/>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2</a:t>
              </a:r>
            </a:p>
          </p:txBody>
        </p:sp>
        <p:sp>
          <p:nvSpPr>
            <p:cNvPr id="2445" name="TextBox 31"/>
            <p:cNvSpPr/>
            <p:nvPr/>
          </p:nvSpPr>
          <p:spPr>
            <a:xfrm>
              <a:off x="0" y="2432210"/>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3</a:t>
              </a:r>
            </a:p>
          </p:txBody>
        </p:sp>
      </p:grpSp>
      <p:grpSp>
        <p:nvGrpSpPr>
          <p:cNvPr id="2457" name="Group 65"/>
          <p:cNvGrpSpPr/>
          <p:nvPr/>
        </p:nvGrpSpPr>
        <p:grpSpPr>
          <a:xfrm>
            <a:off x="1950011" y="3688353"/>
            <a:ext cx="2157016" cy="2432212"/>
            <a:chOff x="0" y="0"/>
            <a:chExt cx="2157015" cy="2432210"/>
          </a:xfrm>
        </p:grpSpPr>
        <p:grpSp>
          <p:nvGrpSpPr>
            <p:cNvPr id="2453" name="Group 32"/>
            <p:cNvGrpSpPr/>
            <p:nvPr/>
          </p:nvGrpSpPr>
          <p:grpSpPr>
            <a:xfrm>
              <a:off x="220794" y="-1"/>
              <a:ext cx="1732042" cy="1710675"/>
              <a:chOff x="0" y="0"/>
              <a:chExt cx="1732040" cy="1710673"/>
            </a:xfrm>
          </p:grpSpPr>
          <p:pic>
            <p:nvPicPr>
              <p:cNvPr id="2447" name="Picture 33" descr="Picture 33"/>
              <p:cNvPicPr>
                <a:picLocks noChangeAspect="1"/>
              </p:cNvPicPr>
              <p:nvPr/>
            </p:nvPicPr>
            <p:blipFill>
              <a:blip r:embed="rId3" cstate="screen">
                <a:extLst>
                  <a:ext uri="{28A0092B-C50C-407E-A947-70E740481C1C}">
                    <a14:useLocalDpi xmlns:a14="http://schemas.microsoft.com/office/drawing/2010/main"/>
                  </a:ext>
                </a:extLst>
              </a:blip>
              <a:srcRect t="11784" b="11339"/>
              <a:stretch>
                <a:fillRect/>
              </a:stretch>
            </p:blipFill>
            <p:spPr>
              <a:xfrm>
                <a:off x="0" y="-1"/>
                <a:ext cx="1732041" cy="1710675"/>
              </a:xfrm>
              <a:prstGeom prst="rect">
                <a:avLst/>
              </a:prstGeom>
              <a:ln w="12700" cap="flat">
                <a:noFill/>
                <a:miter lim="400000"/>
              </a:ln>
              <a:effectLst/>
            </p:spPr>
          </p:pic>
          <p:pic>
            <p:nvPicPr>
              <p:cNvPr id="2448" name="Picture 34" descr="Picture 3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59052" y="733138"/>
                <a:ext cx="213937" cy="244397"/>
              </a:xfrm>
              <a:prstGeom prst="rect">
                <a:avLst/>
              </a:prstGeom>
              <a:ln w="12700" cap="flat">
                <a:noFill/>
                <a:miter lim="400000"/>
              </a:ln>
              <a:effectLst/>
            </p:spPr>
          </p:pic>
          <p:sp>
            <p:nvSpPr>
              <p:cNvPr id="2449" name="Right Arrow 35"/>
              <p:cNvSpPr/>
              <p:nvPr/>
            </p:nvSpPr>
            <p:spPr>
              <a:xfrm>
                <a:off x="17136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50" name="Right Arrow 36"/>
              <p:cNvSpPr/>
              <p:nvPr/>
            </p:nvSpPr>
            <p:spPr>
              <a:xfrm>
                <a:off x="47765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51" name="Right Arrow 37"/>
              <p:cNvSpPr/>
              <p:nvPr/>
            </p:nvSpPr>
            <p:spPr>
              <a:xfrm rot="16200000">
                <a:off x="786027" y="1418597"/>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52" name="Right Arrow 38"/>
              <p:cNvSpPr/>
              <p:nvPr/>
            </p:nvSpPr>
            <p:spPr>
              <a:xfrm rot="16200000">
                <a:off x="786027" y="1102584"/>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grpSp>
        <p:sp>
          <p:nvSpPr>
            <p:cNvPr id="2454" name="TextBox 39"/>
            <p:cNvSpPr/>
            <p:nvPr/>
          </p:nvSpPr>
          <p:spPr>
            <a:xfrm>
              <a:off x="0" y="1895579"/>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  </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1</a:t>
              </a:r>
            </a:p>
          </p:txBody>
        </p:sp>
        <p:sp>
          <p:nvSpPr>
            <p:cNvPr id="2455" name="TextBox 40"/>
            <p:cNvSpPr/>
            <p:nvPr/>
          </p:nvSpPr>
          <p:spPr>
            <a:xfrm>
              <a:off x="0" y="2163895"/>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2</a:t>
              </a:r>
            </a:p>
          </p:txBody>
        </p:sp>
        <p:sp>
          <p:nvSpPr>
            <p:cNvPr id="2456" name="TextBox 41"/>
            <p:cNvSpPr/>
            <p:nvPr/>
          </p:nvSpPr>
          <p:spPr>
            <a:xfrm>
              <a:off x="0" y="2432210"/>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3</a:t>
              </a:r>
            </a:p>
          </p:txBody>
        </p:sp>
      </p:grpSp>
      <p:grpSp>
        <p:nvGrpSpPr>
          <p:cNvPr id="2468" name="Group 66"/>
          <p:cNvGrpSpPr/>
          <p:nvPr/>
        </p:nvGrpSpPr>
        <p:grpSpPr>
          <a:xfrm>
            <a:off x="4755122" y="3688353"/>
            <a:ext cx="2157016" cy="2432212"/>
            <a:chOff x="0" y="0"/>
            <a:chExt cx="2157015" cy="2432210"/>
          </a:xfrm>
        </p:grpSpPr>
        <p:grpSp>
          <p:nvGrpSpPr>
            <p:cNvPr id="2464" name="Group 42"/>
            <p:cNvGrpSpPr/>
            <p:nvPr/>
          </p:nvGrpSpPr>
          <p:grpSpPr>
            <a:xfrm>
              <a:off x="220794" y="-1"/>
              <a:ext cx="1732042" cy="1710675"/>
              <a:chOff x="0" y="0"/>
              <a:chExt cx="1732040" cy="1710673"/>
            </a:xfrm>
          </p:grpSpPr>
          <p:pic>
            <p:nvPicPr>
              <p:cNvPr id="2458" name="Picture 43" descr="Picture 43"/>
              <p:cNvPicPr>
                <a:picLocks noChangeAspect="1"/>
              </p:cNvPicPr>
              <p:nvPr/>
            </p:nvPicPr>
            <p:blipFill>
              <a:blip r:embed="rId3" cstate="screen">
                <a:extLst>
                  <a:ext uri="{28A0092B-C50C-407E-A947-70E740481C1C}">
                    <a14:useLocalDpi xmlns:a14="http://schemas.microsoft.com/office/drawing/2010/main"/>
                  </a:ext>
                </a:extLst>
              </a:blip>
              <a:srcRect t="11784" b="11339"/>
              <a:stretch>
                <a:fillRect/>
              </a:stretch>
            </p:blipFill>
            <p:spPr>
              <a:xfrm>
                <a:off x="0" y="-1"/>
                <a:ext cx="1732041" cy="1710675"/>
              </a:xfrm>
              <a:prstGeom prst="rect">
                <a:avLst/>
              </a:prstGeom>
              <a:ln w="12700" cap="flat">
                <a:noFill/>
                <a:miter lim="400000"/>
              </a:ln>
              <a:effectLst/>
            </p:spPr>
          </p:pic>
          <p:pic>
            <p:nvPicPr>
              <p:cNvPr id="2459" name="Picture 44" descr="Picture 4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59052" y="733138"/>
                <a:ext cx="213937" cy="244397"/>
              </a:xfrm>
              <a:prstGeom prst="rect">
                <a:avLst/>
              </a:prstGeom>
              <a:ln w="12700" cap="flat">
                <a:noFill/>
                <a:miter lim="400000"/>
              </a:ln>
              <a:effectLst/>
            </p:spPr>
          </p:pic>
          <p:sp>
            <p:nvSpPr>
              <p:cNvPr id="2460" name="Right Arrow 45"/>
              <p:cNvSpPr/>
              <p:nvPr/>
            </p:nvSpPr>
            <p:spPr>
              <a:xfrm>
                <a:off x="17136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61" name="Right Arrow 46"/>
              <p:cNvSpPr/>
              <p:nvPr/>
            </p:nvSpPr>
            <p:spPr>
              <a:xfrm>
                <a:off x="47765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62" name="Right Arrow 47"/>
              <p:cNvSpPr/>
              <p:nvPr/>
            </p:nvSpPr>
            <p:spPr>
              <a:xfrm rot="16200000">
                <a:off x="786027" y="1418597"/>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63" name="Right Arrow 48"/>
              <p:cNvSpPr/>
              <p:nvPr/>
            </p:nvSpPr>
            <p:spPr>
              <a:xfrm rot="16200000">
                <a:off x="786027" y="1102584"/>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grpSp>
        <p:sp>
          <p:nvSpPr>
            <p:cNvPr id="2465" name="TextBox 49"/>
            <p:cNvSpPr/>
            <p:nvPr/>
          </p:nvSpPr>
          <p:spPr>
            <a:xfrm>
              <a:off x="0" y="1895579"/>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  </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1</a:t>
              </a:r>
            </a:p>
          </p:txBody>
        </p:sp>
        <p:sp>
          <p:nvSpPr>
            <p:cNvPr id="2466" name="TextBox 50"/>
            <p:cNvSpPr/>
            <p:nvPr/>
          </p:nvSpPr>
          <p:spPr>
            <a:xfrm>
              <a:off x="0" y="2163895"/>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2</a:t>
              </a:r>
            </a:p>
          </p:txBody>
        </p:sp>
        <p:sp>
          <p:nvSpPr>
            <p:cNvPr id="2467" name="TextBox 51"/>
            <p:cNvSpPr/>
            <p:nvPr/>
          </p:nvSpPr>
          <p:spPr>
            <a:xfrm>
              <a:off x="0" y="2432210"/>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  </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3</a:t>
              </a:r>
            </a:p>
          </p:txBody>
        </p:sp>
      </p:grpSp>
      <p:grpSp>
        <p:nvGrpSpPr>
          <p:cNvPr id="2479" name="Group 67"/>
          <p:cNvGrpSpPr/>
          <p:nvPr/>
        </p:nvGrpSpPr>
        <p:grpSpPr>
          <a:xfrm>
            <a:off x="7386305" y="3688353"/>
            <a:ext cx="2157016" cy="2432212"/>
            <a:chOff x="0" y="0"/>
            <a:chExt cx="2157015" cy="2432210"/>
          </a:xfrm>
        </p:grpSpPr>
        <p:grpSp>
          <p:nvGrpSpPr>
            <p:cNvPr id="2475" name="Group 52"/>
            <p:cNvGrpSpPr/>
            <p:nvPr/>
          </p:nvGrpSpPr>
          <p:grpSpPr>
            <a:xfrm>
              <a:off x="220794" y="-1"/>
              <a:ext cx="1732042" cy="1710675"/>
              <a:chOff x="0" y="0"/>
              <a:chExt cx="1732040" cy="1710673"/>
            </a:xfrm>
          </p:grpSpPr>
          <p:pic>
            <p:nvPicPr>
              <p:cNvPr id="2469" name="Picture 53" descr="Picture 53"/>
              <p:cNvPicPr>
                <a:picLocks noChangeAspect="1"/>
              </p:cNvPicPr>
              <p:nvPr/>
            </p:nvPicPr>
            <p:blipFill>
              <a:blip r:embed="rId3" cstate="screen">
                <a:extLst>
                  <a:ext uri="{28A0092B-C50C-407E-A947-70E740481C1C}">
                    <a14:useLocalDpi xmlns:a14="http://schemas.microsoft.com/office/drawing/2010/main"/>
                  </a:ext>
                </a:extLst>
              </a:blip>
              <a:srcRect t="11784" b="11339"/>
              <a:stretch>
                <a:fillRect/>
              </a:stretch>
            </p:blipFill>
            <p:spPr>
              <a:xfrm>
                <a:off x="0" y="-1"/>
                <a:ext cx="1732041" cy="1710675"/>
              </a:xfrm>
              <a:prstGeom prst="rect">
                <a:avLst/>
              </a:prstGeom>
              <a:ln w="12700" cap="flat">
                <a:noFill/>
                <a:miter lim="400000"/>
              </a:ln>
              <a:effectLst/>
            </p:spPr>
          </p:pic>
          <p:pic>
            <p:nvPicPr>
              <p:cNvPr id="2470" name="Picture 54" descr="Picture 5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59052" y="733138"/>
                <a:ext cx="213937" cy="244397"/>
              </a:xfrm>
              <a:prstGeom prst="rect">
                <a:avLst/>
              </a:prstGeom>
              <a:ln w="12700" cap="flat">
                <a:noFill/>
                <a:miter lim="400000"/>
              </a:ln>
              <a:effectLst/>
            </p:spPr>
          </p:pic>
          <p:sp>
            <p:nvSpPr>
              <p:cNvPr id="2471" name="Right Arrow 55"/>
              <p:cNvSpPr/>
              <p:nvPr/>
            </p:nvSpPr>
            <p:spPr>
              <a:xfrm>
                <a:off x="17136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72" name="Right Arrow 56"/>
              <p:cNvSpPr/>
              <p:nvPr/>
            </p:nvSpPr>
            <p:spPr>
              <a:xfrm>
                <a:off x="477653" y="1419005"/>
                <a:ext cx="161329" cy="97384"/>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73" name="Right Arrow 57"/>
              <p:cNvSpPr/>
              <p:nvPr/>
            </p:nvSpPr>
            <p:spPr>
              <a:xfrm rot="16200000">
                <a:off x="786027" y="1418597"/>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sp>
            <p:nvSpPr>
              <p:cNvPr id="2474" name="Right Arrow 58"/>
              <p:cNvSpPr/>
              <p:nvPr/>
            </p:nvSpPr>
            <p:spPr>
              <a:xfrm rot="16200000">
                <a:off x="786027" y="1102584"/>
                <a:ext cx="159987" cy="98201"/>
              </a:xfrm>
              <a:prstGeom prst="rightArrow">
                <a:avLst>
                  <a:gd name="adj1" fmla="val 50000"/>
                  <a:gd name="adj2" fmla="val 50000"/>
                </a:avLst>
              </a:prstGeom>
              <a:solidFill>
                <a:srgbClr val="808785"/>
              </a:solidFill>
              <a:ln w="12700" cap="flat">
                <a:noFill/>
                <a:miter lim="400000"/>
              </a:ln>
              <a:effectLst/>
            </p:spPr>
            <p:txBody>
              <a:bodyPr wrap="square" lIns="35718" tIns="35718" rIns="35718" bIns="35718" numCol="1" anchor="ctr">
                <a:noAutofit/>
              </a:bodyPr>
              <a:lstStyle/>
              <a:p>
                <a:pPr algn="ctr" defTabSz="410765">
                  <a:defRPr sz="2400">
                    <a:solidFill>
                      <a:srgbClr val="FFFFFF"/>
                    </a:solidFill>
                    <a:latin typeface="Gill Sans Light"/>
                    <a:ea typeface="Gill Sans Light"/>
                    <a:cs typeface="Gill Sans Light"/>
                    <a:sym typeface="Gill Sans Light"/>
                  </a:defRPr>
                </a:pPr>
                <a:endParaRPr/>
              </a:p>
            </p:txBody>
          </p:sp>
        </p:grpSp>
        <p:sp>
          <p:nvSpPr>
            <p:cNvPr id="2476" name="TextBox 59"/>
            <p:cNvSpPr/>
            <p:nvPr/>
          </p:nvSpPr>
          <p:spPr>
            <a:xfrm>
              <a:off x="0" y="1895579"/>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  </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1</a:t>
              </a:r>
            </a:p>
          </p:txBody>
        </p:sp>
        <p:sp>
          <p:nvSpPr>
            <p:cNvPr id="2477" name="TextBox 60"/>
            <p:cNvSpPr/>
            <p:nvPr/>
          </p:nvSpPr>
          <p:spPr>
            <a:xfrm>
              <a:off x="0" y="2163895"/>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  </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2</a:t>
              </a:r>
            </a:p>
          </p:txBody>
        </p:sp>
        <p:sp>
          <p:nvSpPr>
            <p:cNvPr id="2478" name="TextBox 61"/>
            <p:cNvSpPr/>
            <p:nvPr/>
          </p:nvSpPr>
          <p:spPr>
            <a:xfrm>
              <a:off x="0" y="2432210"/>
              <a:ext cx="21570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410765">
                <a:defRPr sz="2200" b="1">
                  <a:solidFill>
                    <a:srgbClr val="00B050"/>
                  </a:solidFill>
                  <a:latin typeface="+mj-lt"/>
                  <a:ea typeface="+mj-ea"/>
                  <a:cs typeface="+mj-cs"/>
                  <a:sym typeface="Helvetica"/>
                </a:defRPr>
              </a:pPr>
              <a:r>
                <a:t>  </a:t>
              </a:r>
              <a:r>
                <a:rPr sz="1200" b="0">
                  <a:solidFill>
                    <a:srgbClr val="878787"/>
                  </a:solidFill>
                  <a:latin typeface="+mn-lt"/>
                  <a:ea typeface="+mn-ea"/>
                  <a:cs typeface="+mn-cs"/>
                  <a:sym typeface="Calibri"/>
                </a:rPr>
                <a:t>  </a:t>
              </a:r>
              <a:r>
                <a:rPr sz="1400" b="0">
                  <a:solidFill>
                    <a:srgbClr val="5A5A5A"/>
                  </a:solidFill>
                  <a:latin typeface="Gill Sans Light"/>
                  <a:ea typeface="Gill Sans Light"/>
                  <a:cs typeface="Gill Sans Light"/>
                  <a:sym typeface="Gill Sans Light"/>
                </a:rPr>
                <a:t>achieved goal 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45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250"/>
                                  </p:stCondLst>
                                  <p:iterate>
                                    <p:tmAbs val="0"/>
                                  </p:iterate>
                                  <p:childTnLst>
                                    <p:set>
                                      <p:cBhvr>
                                        <p:cTn id="17" fill="hold"/>
                                        <p:tgtEl>
                                          <p:spTgt spid="2468"/>
                                        </p:tgtEl>
                                        <p:attrNameLst>
                                          <p:attrName>style.visibility</p:attrName>
                                        </p:attrNameLst>
                                      </p:cBhvr>
                                      <p:to>
                                        <p:strVal val="visible"/>
                                      </p:to>
                                    </p:set>
                                  </p:childTnLst>
                                </p:cTn>
                              </p:par>
                            </p:childTnLst>
                          </p:cTn>
                        </p:par>
                        <p:par>
                          <p:cTn id="18" fill="hold">
                            <p:stCondLst>
                              <p:cond delay="250"/>
                            </p:stCondLst>
                            <p:childTnLst>
                              <p:par>
                                <p:cTn id="19" presetID="1" presetClass="entr" presetSubtype="0" fill="hold" grpId="5" nodeType="afterEffect">
                                  <p:stCondLst>
                                    <p:cond delay="250"/>
                                  </p:stCondLst>
                                  <p:iterate>
                                    <p:tmAbs val="0"/>
                                  </p:iterate>
                                  <p:childTnLst>
                                    <p:set>
                                      <p:cBhvr>
                                        <p:cTn id="20" fill="hold"/>
                                        <p:tgtEl>
                                          <p:spTgt spid="2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5" grpId="1" animBg="1" advAuto="0"/>
      <p:bldP spid="2446" grpId="2" animBg="1" advAuto="0"/>
      <p:bldP spid="2457" grpId="3" animBg="1" advAuto="0"/>
      <p:bldP spid="2468" grpId="4" animBg="1" advAuto="0"/>
      <p:bldP spid="2479" grpId="5"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3" name="Picture 2" descr="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3576" y="2143125"/>
            <a:ext cx="2901672" cy="2508047"/>
          </a:xfrm>
          <a:prstGeom prst="rect">
            <a:avLst/>
          </a:prstGeom>
          <a:ln w="12700">
            <a:miter lim="400000"/>
          </a:ln>
        </p:spPr>
      </p:pic>
      <p:sp>
        <p:nvSpPr>
          <p:cNvPr id="2484" name="TextBox 3"/>
          <p:cNvSpPr txBox="1"/>
          <p:nvPr/>
        </p:nvSpPr>
        <p:spPr>
          <a:xfrm>
            <a:off x="3659468" y="2765808"/>
            <a:ext cx="998850" cy="427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410765">
              <a:defRPr sz="2400">
                <a:solidFill>
                  <a:srgbClr val="535353"/>
                </a:solidFill>
                <a:latin typeface="Gill Sans Light"/>
                <a:ea typeface="Gill Sans Light"/>
                <a:cs typeface="Gill Sans Light"/>
                <a:sym typeface="Gill Sans Light"/>
              </a:defRPr>
            </a:lvl1pPr>
          </a:lstStyle>
          <a:p>
            <a:r>
              <a:t>max</a:t>
            </a:r>
          </a:p>
        </p:txBody>
      </p:sp>
      <p:sp>
        <p:nvSpPr>
          <p:cNvPr id="2485" name="TextBox 4"/>
          <p:cNvSpPr txBox="1"/>
          <p:nvPr/>
        </p:nvSpPr>
        <p:spPr>
          <a:xfrm>
            <a:off x="7425247" y="3561826"/>
            <a:ext cx="998850" cy="427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410765">
              <a:defRPr sz="2400">
                <a:solidFill>
                  <a:srgbClr val="535353"/>
                </a:solidFill>
                <a:latin typeface="Gill Sans Light"/>
                <a:ea typeface="Gill Sans Light"/>
                <a:cs typeface="Gill Sans Light"/>
                <a:sym typeface="Gill Sans Light"/>
              </a:defRPr>
            </a:lvl1pPr>
          </a:lstStyle>
          <a:p>
            <a:r>
              <a:t>avg</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9" name="Picture 2" descr="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6152" y="758933"/>
            <a:ext cx="3234640" cy="4832327"/>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3" name="Picture 12" descr="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74166" y="2262678"/>
            <a:ext cx="5162968" cy="3446861"/>
          </a:xfrm>
          <a:prstGeom prst="rect">
            <a:avLst/>
          </a:prstGeom>
          <a:ln w="12700">
            <a:miter lim="400000"/>
          </a:ln>
          <a:effectLst>
            <a:outerShdw blurRad="355600" rotWithShape="0">
              <a:srgbClr val="000000">
                <a:alpha val="75000"/>
              </a:srgbClr>
            </a:outerShdw>
            <a:reflection stA="9280" endPos="40000" dir="5400000" sy="-100000" algn="bl" rotWithShape="0"/>
          </a:effectLst>
        </p:spPr>
      </p:pic>
      <p:sp>
        <p:nvSpPr>
          <p:cNvPr id="2494" name="Getting from Goals to Actions"/>
          <p:cNvSpPr txBox="1">
            <a:spLocks noGrp="1"/>
          </p:cNvSpPr>
          <p:nvPr>
            <p:ph type="title" idx="4294967295"/>
          </p:nvPr>
        </p:nvSpPr>
        <p:spPr>
          <a:xfrm>
            <a:off x="3127908" y="1148461"/>
            <a:ext cx="5991048" cy="775221"/>
          </a:xfrm>
          <a:prstGeom prst="rect">
            <a:avLst/>
          </a:prstGeom>
        </p:spPr>
        <p:txBody>
          <a:bodyPr lIns="64283" tIns="64283" rIns="64283" bIns="64283"/>
          <a:lstStyle>
            <a:lvl1pPr algn="ctr" defTabSz="642937">
              <a:defRPr sz="3400" b="1">
                <a:solidFill>
                  <a:srgbClr val="B87D2D"/>
                </a:solidFill>
                <a:latin typeface="PT Sans Narrow"/>
                <a:ea typeface="PT Sans Narrow"/>
                <a:cs typeface="PT Sans Narrow"/>
                <a:sym typeface="PT Sans Narrow"/>
              </a:defRPr>
            </a:lvl1pPr>
          </a:lstStyle>
          <a:p>
            <a:r>
              <a:t>Getting from Goals to Actions</a:t>
            </a:r>
          </a:p>
        </p:txBody>
      </p:sp>
      <p:grpSp>
        <p:nvGrpSpPr>
          <p:cNvPr id="2497" name="Group"/>
          <p:cNvGrpSpPr/>
          <p:nvPr/>
        </p:nvGrpSpPr>
        <p:grpSpPr>
          <a:xfrm>
            <a:off x="2371069" y="2571781"/>
            <a:ext cx="3730079" cy="2989977"/>
            <a:chOff x="0" y="0"/>
            <a:chExt cx="3730077" cy="2989976"/>
          </a:xfrm>
        </p:grpSpPr>
        <p:pic>
          <p:nvPicPr>
            <p:cNvPr id="2495" name="sad-girl-stick-figure-a-boy-stick-figure.png" descr="sad-girl-stick-figure-a-boy-stick-figure.png"/>
            <p:cNvPicPr>
              <a:picLocks noChangeAspect="1"/>
            </p:cNvPicPr>
            <p:nvPr/>
          </p:nvPicPr>
          <p:blipFill>
            <a:blip r:embed="rId3"/>
            <a:stretch>
              <a:fillRect/>
            </a:stretch>
          </p:blipFill>
          <p:spPr>
            <a:xfrm>
              <a:off x="0" y="0"/>
              <a:ext cx="2176641" cy="2989977"/>
            </a:xfrm>
            <a:prstGeom prst="rect">
              <a:avLst/>
            </a:prstGeom>
            <a:ln w="12700" cap="flat">
              <a:noFill/>
              <a:miter lim="400000"/>
            </a:ln>
            <a:effectLst>
              <a:outerShdw blurRad="25400" dist="38100" dir="2700000" rotWithShape="0">
                <a:srgbClr val="000000">
                  <a:alpha val="50000"/>
                </a:srgbClr>
              </a:outerShdw>
            </a:effectLst>
          </p:spPr>
        </p:pic>
        <p:sp>
          <p:nvSpPr>
            <p:cNvPr id="2496" name="Climb the tree!"/>
            <p:cNvSpPr/>
            <p:nvPr/>
          </p:nvSpPr>
          <p:spPr>
            <a:xfrm>
              <a:off x="2002480" y="46699"/>
              <a:ext cx="1727598" cy="977505"/>
            </a:xfrm>
            <a:custGeom>
              <a:avLst/>
              <a:gdLst/>
              <a:ahLst/>
              <a:cxnLst>
                <a:cxn ang="0">
                  <a:pos x="wd2" y="hd2"/>
                </a:cxn>
                <a:cxn ang="5400000">
                  <a:pos x="wd2" y="hd2"/>
                </a:cxn>
                <a:cxn ang="10800000">
                  <a:pos x="wd2" y="hd2"/>
                </a:cxn>
                <a:cxn ang="16200000">
                  <a:pos x="wd2" y="hd2"/>
                </a:cxn>
              </a:cxnLst>
              <a:rect l="0" t="0" r="r" b="b"/>
              <a:pathLst>
                <a:path w="21600" h="21600" extrusionOk="0">
                  <a:moveTo>
                    <a:pt x="3315" y="0"/>
                  </a:moveTo>
                  <a:cubicBezTo>
                    <a:pt x="2949" y="0"/>
                    <a:pt x="2650" y="528"/>
                    <a:pt x="2650" y="1175"/>
                  </a:cubicBezTo>
                  <a:lnTo>
                    <a:pt x="2650" y="9366"/>
                  </a:lnTo>
                  <a:lnTo>
                    <a:pt x="0" y="11708"/>
                  </a:lnTo>
                  <a:lnTo>
                    <a:pt x="2650" y="14049"/>
                  </a:lnTo>
                  <a:lnTo>
                    <a:pt x="2650" y="20425"/>
                  </a:lnTo>
                  <a:cubicBezTo>
                    <a:pt x="2650" y="21072"/>
                    <a:pt x="2949" y="21600"/>
                    <a:pt x="3315" y="21600"/>
                  </a:cubicBezTo>
                  <a:lnTo>
                    <a:pt x="20935" y="21600"/>
                  </a:lnTo>
                  <a:cubicBezTo>
                    <a:pt x="21301" y="21600"/>
                    <a:pt x="21600" y="21072"/>
                    <a:pt x="21600" y="20425"/>
                  </a:cubicBezTo>
                  <a:lnTo>
                    <a:pt x="21600" y="1175"/>
                  </a:lnTo>
                  <a:cubicBezTo>
                    <a:pt x="21600" y="528"/>
                    <a:pt x="21301" y="0"/>
                    <a:pt x="20935" y="0"/>
                  </a:cubicBezTo>
                  <a:lnTo>
                    <a:pt x="3315" y="0"/>
                  </a:lnTo>
                  <a:close/>
                </a:path>
              </a:pathLst>
            </a:custGeom>
            <a:solidFill>
              <a:srgbClr val="DBFFFF"/>
            </a:solidFill>
            <a:ln w="3175" cap="flat">
              <a:noFill/>
              <a:miter lim="400000"/>
            </a:ln>
            <a:effectLst>
              <a:outerShdw blurRad="25400" dist="38100" dir="27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noAutofit/>
            </a:bodyPr>
            <a:lstStyle>
              <a:lvl1pPr algn="ctr" defTabSz="410765">
                <a:defRPr sz="2000">
                  <a:solidFill>
                    <a:srgbClr val="354851"/>
                  </a:solidFill>
                  <a:latin typeface="Futura"/>
                  <a:ea typeface="Futura"/>
                  <a:cs typeface="Futura"/>
                  <a:sym typeface="Futura"/>
                </a:defRPr>
              </a:lvl1pPr>
            </a:lstStyle>
            <a:p>
              <a:r>
                <a:t>Climb the tree!</a:t>
              </a:r>
            </a:p>
          </p:txBody>
        </p:sp>
      </p:grpSp>
      <p:sp>
        <p:nvSpPr>
          <p:cNvPr id="2498" name="Getting it Right the Fourth Time: Goal-driven Behavior Using Vector Space Models…"/>
          <p:cNvSpPr txBox="1"/>
          <p:nvPr/>
        </p:nvSpPr>
        <p:spPr>
          <a:xfrm>
            <a:off x="1145846" y="5992621"/>
            <a:ext cx="7156040"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Getting it Right the Fourth Time: Goal-driven Behavior Using Vector Space Models</a:t>
            </a:r>
          </a:p>
          <a:p>
            <a:pPr>
              <a:defRPr sz="1200"/>
            </a:pPr>
            <a:r>
              <a:t>by Nancy Fulda, Benjamin Murdoch and Daniel Ricks, in the proceedings of the IEEE 18th World Symposium on Applied Machine Intelligence and Informatics (SAMI), 2020</a:t>
            </a:r>
          </a:p>
        </p:txBody>
      </p:sp>
      <p:pic>
        <p:nvPicPr>
          <p:cNvPr id="2499" name="adobe_stock_purchase_dragon_img.png" descr="adobe_stock_purchase_dragon_im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7" grpId="1"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5" name="Group"/>
          <p:cNvGrpSpPr/>
          <p:nvPr/>
        </p:nvGrpSpPr>
        <p:grpSpPr>
          <a:xfrm>
            <a:off x="7724809" y="2690520"/>
            <a:ext cx="962690" cy="519789"/>
            <a:chOff x="0" y="0"/>
            <a:chExt cx="962688" cy="519788"/>
          </a:xfrm>
        </p:grpSpPr>
        <p:sp>
          <p:nvSpPr>
            <p:cNvPr id="2501" name="Line"/>
            <p:cNvSpPr/>
            <p:nvPr/>
          </p:nvSpPr>
          <p:spPr>
            <a:xfrm flipH="1" flipV="1">
              <a:off x="0" y="0"/>
              <a:ext cx="657255" cy="1"/>
            </a:xfrm>
            <a:prstGeom prst="line">
              <a:avLst/>
            </a:prstGeom>
            <a:noFill/>
            <a:ln w="25400" cap="flat">
              <a:solidFill>
                <a:srgbClr val="979E9E"/>
              </a:solidFill>
              <a:custDash>
                <a:ds d="200000" sp="200000"/>
              </a:custDash>
              <a:miter lim="400000"/>
            </a:ln>
            <a:effectLst/>
          </p:spPr>
          <p:txBody>
            <a:bodyPr wrap="square" lIns="35718" tIns="35718" rIns="35718" bIns="35718" numCol="1" anchor="ctr">
              <a:noAutofit/>
            </a:bodyPr>
            <a:lstStyle/>
            <a:p>
              <a:pPr algn="ctr" defTabSz="410765">
                <a:defRPr sz="2400">
                  <a:solidFill>
                    <a:srgbClr val="5E5E5E"/>
                  </a:solidFill>
                  <a:latin typeface="Hoefler Text"/>
                  <a:ea typeface="Hoefler Text"/>
                  <a:cs typeface="Hoefler Text"/>
                  <a:sym typeface="Hoefler Text"/>
                </a:defRPr>
              </a:pPr>
              <a:endParaRPr/>
            </a:p>
          </p:txBody>
        </p:sp>
        <p:sp>
          <p:nvSpPr>
            <p:cNvPr id="2502" name="Line"/>
            <p:cNvSpPr/>
            <p:nvPr/>
          </p:nvSpPr>
          <p:spPr>
            <a:xfrm flipH="1">
              <a:off x="293735" y="8929"/>
              <a:ext cx="372449" cy="510860"/>
            </a:xfrm>
            <a:prstGeom prst="line">
              <a:avLst/>
            </a:prstGeom>
            <a:noFill/>
            <a:ln w="25400" cap="flat">
              <a:solidFill>
                <a:srgbClr val="979E9E"/>
              </a:solidFill>
              <a:custDash>
                <a:ds d="200000" sp="200000"/>
              </a:custDash>
              <a:miter lim="400000"/>
            </a:ln>
            <a:effectLst/>
          </p:spPr>
          <p:txBody>
            <a:bodyPr wrap="square" lIns="35718" tIns="35718" rIns="35718" bIns="35718" numCol="1" anchor="ctr">
              <a:noAutofit/>
            </a:bodyPr>
            <a:lstStyle/>
            <a:p>
              <a:pPr algn="ctr" defTabSz="410765">
                <a:defRPr sz="2400">
                  <a:solidFill>
                    <a:srgbClr val="5E5E5E"/>
                  </a:solidFill>
                  <a:latin typeface="Hoefler Text"/>
                  <a:ea typeface="Hoefler Text"/>
                  <a:cs typeface="Hoefler Text"/>
                  <a:sym typeface="Hoefler Text"/>
                </a:defRPr>
              </a:pPr>
              <a:endParaRPr/>
            </a:p>
          </p:txBody>
        </p:sp>
        <p:sp>
          <p:nvSpPr>
            <p:cNvPr id="2503" name="Line"/>
            <p:cNvSpPr/>
            <p:nvPr/>
          </p:nvSpPr>
          <p:spPr>
            <a:xfrm flipH="1" flipV="1">
              <a:off x="699271" y="11569"/>
              <a:ext cx="263418" cy="1"/>
            </a:xfrm>
            <a:prstGeom prst="line">
              <a:avLst/>
            </a:prstGeom>
            <a:noFill/>
            <a:ln w="25400" cap="flat">
              <a:solidFill>
                <a:srgbClr val="979E9E"/>
              </a:solidFill>
              <a:custDash>
                <a:ds d="200000" sp="200000"/>
              </a:custDash>
              <a:miter lim="400000"/>
            </a:ln>
            <a:effectLst/>
          </p:spPr>
          <p:txBody>
            <a:bodyPr wrap="square" lIns="35718" tIns="35718" rIns="35718" bIns="35718" numCol="1" anchor="ctr">
              <a:noAutofit/>
            </a:bodyPr>
            <a:lstStyle/>
            <a:p>
              <a:pPr algn="ctr" defTabSz="410765">
                <a:defRPr sz="2400">
                  <a:solidFill>
                    <a:srgbClr val="5E5E5E"/>
                  </a:solidFill>
                  <a:latin typeface="Hoefler Text"/>
                  <a:ea typeface="Hoefler Text"/>
                  <a:cs typeface="Hoefler Text"/>
                  <a:sym typeface="Hoefler Text"/>
                </a:defRPr>
              </a:pPr>
              <a:endParaRPr/>
            </a:p>
          </p:txBody>
        </p:sp>
        <p:sp>
          <p:nvSpPr>
            <p:cNvPr id="2504" name="Line"/>
            <p:cNvSpPr/>
            <p:nvPr/>
          </p:nvSpPr>
          <p:spPr>
            <a:xfrm>
              <a:off x="676335" y="10151"/>
              <a:ext cx="219993" cy="219993"/>
            </a:xfrm>
            <a:prstGeom prst="line">
              <a:avLst/>
            </a:prstGeom>
            <a:noFill/>
            <a:ln w="25400" cap="flat">
              <a:solidFill>
                <a:srgbClr val="979E9E"/>
              </a:solidFill>
              <a:custDash>
                <a:ds d="200000" sp="200000"/>
              </a:custDash>
              <a:miter lim="400000"/>
            </a:ln>
            <a:effectLst/>
          </p:spPr>
          <p:txBody>
            <a:bodyPr wrap="square" lIns="35718" tIns="35718" rIns="35718" bIns="35718" numCol="1" anchor="ctr">
              <a:noAutofit/>
            </a:bodyPr>
            <a:lstStyle/>
            <a:p>
              <a:pPr algn="ctr" defTabSz="410765">
                <a:defRPr sz="2400">
                  <a:solidFill>
                    <a:srgbClr val="5E5E5E"/>
                  </a:solidFill>
                  <a:latin typeface="Hoefler Text"/>
                  <a:ea typeface="Hoefler Text"/>
                  <a:cs typeface="Hoefler Text"/>
                  <a:sym typeface="Hoefler Text"/>
                </a:defRPr>
              </a:pPr>
              <a:endParaRPr/>
            </a:p>
          </p:txBody>
        </p:sp>
      </p:grpSp>
      <p:pic>
        <p:nvPicPr>
          <p:cNvPr id="2506" name="sad-girl-stick-figure-a-boy-stick-figure.png" descr="sad-girl-stick-figure-a-boy-stick-figure.png"/>
          <p:cNvPicPr>
            <a:picLocks noChangeAspect="1"/>
          </p:cNvPicPr>
          <p:nvPr/>
        </p:nvPicPr>
        <p:blipFill>
          <a:blip r:embed="rId3"/>
          <a:stretch>
            <a:fillRect/>
          </a:stretch>
        </p:blipFill>
        <p:spPr>
          <a:xfrm>
            <a:off x="1594982" y="2443168"/>
            <a:ext cx="2378300" cy="3266988"/>
          </a:xfrm>
          <a:prstGeom prst="rect">
            <a:avLst/>
          </a:prstGeom>
          <a:ln w="12700">
            <a:miter lim="400000"/>
          </a:ln>
          <a:effectLst>
            <a:outerShdw blurRad="25400" dist="38100" dir="2700000" rotWithShape="0">
              <a:srgbClr val="000000">
                <a:alpha val="50000"/>
              </a:srgbClr>
            </a:outerShdw>
          </a:effectLst>
        </p:spPr>
      </p:pic>
      <p:sp>
        <p:nvSpPr>
          <p:cNvPr id="2507" name="Climb the…"/>
          <p:cNvSpPr/>
          <p:nvPr/>
        </p:nvSpPr>
        <p:spPr>
          <a:xfrm>
            <a:off x="3373641" y="2395365"/>
            <a:ext cx="1882776" cy="1110060"/>
          </a:xfrm>
          <a:custGeom>
            <a:avLst/>
            <a:gdLst/>
            <a:ahLst/>
            <a:cxnLst>
              <a:cxn ang="0">
                <a:pos x="wd2" y="hd2"/>
              </a:cxn>
              <a:cxn ang="5400000">
                <a:pos x="wd2" y="hd2"/>
              </a:cxn>
              <a:cxn ang="10800000">
                <a:pos x="wd2" y="hd2"/>
              </a:cxn>
              <a:cxn ang="16200000">
                <a:pos x="wd2" y="hd2"/>
              </a:cxn>
            </a:cxnLst>
            <a:rect l="0" t="0" r="r" b="b"/>
            <a:pathLst>
              <a:path w="21600" h="21600" extrusionOk="0">
                <a:moveTo>
                  <a:pt x="3456" y="0"/>
                </a:moveTo>
                <a:cubicBezTo>
                  <a:pt x="3074" y="0"/>
                  <a:pt x="2764" y="527"/>
                  <a:pt x="2764" y="1174"/>
                </a:cubicBezTo>
                <a:lnTo>
                  <a:pt x="2764" y="9375"/>
                </a:lnTo>
                <a:lnTo>
                  <a:pt x="0" y="11715"/>
                </a:lnTo>
                <a:lnTo>
                  <a:pt x="2764" y="14055"/>
                </a:lnTo>
                <a:lnTo>
                  <a:pt x="2764" y="20426"/>
                </a:lnTo>
                <a:cubicBezTo>
                  <a:pt x="2764" y="21073"/>
                  <a:pt x="3074" y="21600"/>
                  <a:pt x="3456" y="21600"/>
                </a:cubicBezTo>
                <a:lnTo>
                  <a:pt x="20908" y="21600"/>
                </a:lnTo>
                <a:cubicBezTo>
                  <a:pt x="21289" y="21600"/>
                  <a:pt x="21600" y="21073"/>
                  <a:pt x="21600" y="20426"/>
                </a:cubicBezTo>
                <a:lnTo>
                  <a:pt x="21600" y="1174"/>
                </a:lnTo>
                <a:cubicBezTo>
                  <a:pt x="21600" y="527"/>
                  <a:pt x="21289" y="0"/>
                  <a:pt x="20908" y="0"/>
                </a:cubicBezTo>
                <a:lnTo>
                  <a:pt x="3456" y="0"/>
                </a:lnTo>
                <a:close/>
              </a:path>
            </a:pathLst>
          </a:custGeom>
          <a:solidFill>
            <a:srgbClr val="DBFFFF"/>
          </a:solidFill>
          <a:ln w="3175">
            <a:miter lim="400000"/>
          </a:ln>
          <a:effectLst>
            <a:outerShdw blurRad="25400" dist="38100" dir="27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lstStyle/>
          <a:p>
            <a:pPr algn="ctr" defTabSz="410765">
              <a:defRPr sz="2000">
                <a:solidFill>
                  <a:srgbClr val="354851"/>
                </a:solidFill>
                <a:latin typeface="Futura"/>
                <a:ea typeface="Futura"/>
                <a:cs typeface="Futura"/>
                <a:sym typeface="Futura"/>
              </a:defRPr>
            </a:pPr>
            <a:r>
              <a:t>Climb the </a:t>
            </a:r>
          </a:p>
          <a:p>
            <a:pPr algn="ctr" defTabSz="410765">
              <a:defRPr sz="2000">
                <a:solidFill>
                  <a:srgbClr val="354851"/>
                </a:solidFill>
                <a:latin typeface="Futura"/>
                <a:ea typeface="Futura"/>
                <a:cs typeface="Futura"/>
                <a:sym typeface="Futura"/>
              </a:defRPr>
            </a:pPr>
            <a:r>
              <a:t>tree!</a:t>
            </a:r>
          </a:p>
        </p:txBody>
      </p:sp>
      <p:sp>
        <p:nvSpPr>
          <p:cNvPr id="2508" name="Arrow"/>
          <p:cNvSpPr/>
          <p:nvPr/>
        </p:nvSpPr>
        <p:spPr>
          <a:xfrm>
            <a:off x="5687955" y="2982515"/>
            <a:ext cx="892969" cy="716995"/>
          </a:xfrm>
          <a:prstGeom prst="rightArrow">
            <a:avLst>
              <a:gd name="adj1" fmla="val 32000"/>
              <a:gd name="adj2" fmla="val 79708"/>
            </a:avLst>
          </a:prstGeom>
          <a:blipFill>
            <a:blip r:embed="rId4"/>
          </a:blipFill>
          <a:ln w="3175">
            <a:miter lim="400000"/>
          </a:ln>
        </p:spPr>
        <p:txBody>
          <a:bodyPr lIns="35718" tIns="35718" rIns="35718" bIns="35718" anchor="ctr"/>
          <a:lstStyle/>
          <a:p>
            <a:pPr algn="ctr" defTabSz="410765">
              <a:defRPr sz="2400">
                <a:solidFill>
                  <a:srgbClr val="FFFFFF"/>
                </a:solidFill>
                <a:latin typeface="Hoefler Text"/>
                <a:ea typeface="Hoefler Text"/>
                <a:cs typeface="Hoefler Text"/>
                <a:sym typeface="Hoefler Text"/>
              </a:defRPr>
            </a:pPr>
            <a:endParaRPr/>
          </a:p>
        </p:txBody>
      </p:sp>
      <p:grpSp>
        <p:nvGrpSpPr>
          <p:cNvPr id="2512" name="Group"/>
          <p:cNvGrpSpPr/>
          <p:nvPr/>
        </p:nvGrpSpPr>
        <p:grpSpPr>
          <a:xfrm>
            <a:off x="6958186" y="1983048"/>
            <a:ext cx="2208360" cy="2298287"/>
            <a:chOff x="0" y="0"/>
            <a:chExt cx="2208358" cy="2298286"/>
          </a:xfrm>
        </p:grpSpPr>
        <p:sp>
          <p:nvSpPr>
            <p:cNvPr id="2509" name="Line"/>
            <p:cNvSpPr/>
            <p:nvPr/>
          </p:nvSpPr>
          <p:spPr>
            <a:xfrm flipV="1">
              <a:off x="435494" y="-1"/>
              <a:ext cx="1" cy="1633305"/>
            </a:xfrm>
            <a:prstGeom prst="line">
              <a:avLst/>
            </a:prstGeom>
            <a:noFill/>
            <a:ln w="25400" cap="flat">
              <a:solidFill>
                <a:srgbClr val="6FA2A1"/>
              </a:solidFill>
              <a:prstDash val="solid"/>
              <a:miter lim="400000"/>
            </a:ln>
            <a:effectLst/>
          </p:spPr>
          <p:txBody>
            <a:bodyPr wrap="square" lIns="35718" tIns="35718" rIns="35718" bIns="35718" numCol="1" anchor="ctr">
              <a:noAutofit/>
            </a:bodyPr>
            <a:lstStyle/>
            <a:p>
              <a:pPr algn="ctr" defTabSz="410765">
                <a:defRPr sz="2400">
                  <a:solidFill>
                    <a:srgbClr val="5E5E5E"/>
                  </a:solidFill>
                  <a:latin typeface="Hoefler Text"/>
                  <a:ea typeface="Hoefler Text"/>
                  <a:cs typeface="Hoefler Text"/>
                  <a:sym typeface="Hoefler Text"/>
                </a:defRPr>
              </a:pPr>
              <a:endParaRPr/>
            </a:p>
          </p:txBody>
        </p:sp>
        <p:sp>
          <p:nvSpPr>
            <p:cNvPr id="2510" name="Line"/>
            <p:cNvSpPr/>
            <p:nvPr/>
          </p:nvSpPr>
          <p:spPr>
            <a:xfrm>
              <a:off x="427937" y="1634677"/>
              <a:ext cx="1780422" cy="1"/>
            </a:xfrm>
            <a:prstGeom prst="line">
              <a:avLst/>
            </a:prstGeom>
            <a:noFill/>
            <a:ln w="25400" cap="flat">
              <a:solidFill>
                <a:srgbClr val="6FA2A1"/>
              </a:solidFill>
              <a:prstDash val="solid"/>
              <a:miter lim="400000"/>
            </a:ln>
            <a:effectLst/>
          </p:spPr>
          <p:txBody>
            <a:bodyPr wrap="square" lIns="35718" tIns="35718" rIns="35718" bIns="35718" numCol="1" anchor="ctr">
              <a:noAutofit/>
            </a:bodyPr>
            <a:lstStyle/>
            <a:p>
              <a:pPr algn="ctr" defTabSz="410765">
                <a:defRPr sz="2400">
                  <a:solidFill>
                    <a:srgbClr val="5E5E5E"/>
                  </a:solidFill>
                  <a:latin typeface="Hoefler Text"/>
                  <a:ea typeface="Hoefler Text"/>
                  <a:cs typeface="Hoefler Text"/>
                  <a:sym typeface="Hoefler Text"/>
                </a:defRPr>
              </a:pPr>
              <a:endParaRPr/>
            </a:p>
          </p:txBody>
        </p:sp>
        <p:sp>
          <p:nvSpPr>
            <p:cNvPr id="2511" name="Line"/>
            <p:cNvSpPr/>
            <p:nvPr/>
          </p:nvSpPr>
          <p:spPr>
            <a:xfrm flipH="1">
              <a:off x="0" y="1632616"/>
              <a:ext cx="451980" cy="665671"/>
            </a:xfrm>
            <a:prstGeom prst="line">
              <a:avLst/>
            </a:prstGeom>
            <a:noFill/>
            <a:ln w="25400" cap="flat">
              <a:solidFill>
                <a:srgbClr val="6FA2A1"/>
              </a:solidFill>
              <a:prstDash val="solid"/>
              <a:miter lim="400000"/>
            </a:ln>
            <a:effectLst/>
          </p:spPr>
          <p:txBody>
            <a:bodyPr wrap="square" lIns="35718" tIns="35718" rIns="35718" bIns="35718" numCol="1" anchor="ctr">
              <a:noAutofit/>
            </a:bodyPr>
            <a:lstStyle/>
            <a:p>
              <a:pPr algn="ctr" defTabSz="410765">
                <a:defRPr sz="2400">
                  <a:solidFill>
                    <a:srgbClr val="5E5E5E"/>
                  </a:solidFill>
                  <a:latin typeface="Hoefler Text"/>
                  <a:ea typeface="Hoefler Text"/>
                  <a:cs typeface="Hoefler Text"/>
                  <a:sym typeface="Hoefler Text"/>
                </a:defRPr>
              </a:pPr>
              <a:endParaRPr/>
            </a:p>
          </p:txBody>
        </p:sp>
      </p:grpSp>
      <p:grpSp>
        <p:nvGrpSpPr>
          <p:cNvPr id="2519" name="Group"/>
          <p:cNvGrpSpPr/>
          <p:nvPr/>
        </p:nvGrpSpPr>
        <p:grpSpPr>
          <a:xfrm>
            <a:off x="6982099" y="2192581"/>
            <a:ext cx="1464878" cy="1891957"/>
            <a:chOff x="0" y="0"/>
            <a:chExt cx="1464876" cy="1891955"/>
          </a:xfrm>
        </p:grpSpPr>
        <p:sp>
          <p:nvSpPr>
            <p:cNvPr id="2513" name="Circle"/>
            <p:cNvSpPr/>
            <p:nvPr/>
          </p:nvSpPr>
          <p:spPr>
            <a:xfrm>
              <a:off x="965780" y="0"/>
              <a:ext cx="102070" cy="102069"/>
            </a:xfrm>
            <a:prstGeom prst="ellipse">
              <a:avLst/>
            </a:prstGeom>
            <a:blipFill rotWithShape="1">
              <a:blip r:embed="rId4"/>
              <a:srcRect/>
              <a:tile tx="0" ty="0" sx="100000" sy="100000" flip="none" algn="tl"/>
            </a:blip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2514" name="Circle"/>
            <p:cNvSpPr/>
            <p:nvPr/>
          </p:nvSpPr>
          <p:spPr>
            <a:xfrm>
              <a:off x="1362807" y="462969"/>
              <a:ext cx="102070" cy="102070"/>
            </a:xfrm>
            <a:prstGeom prst="ellipse">
              <a:avLst/>
            </a:prstGeom>
            <a:blipFill rotWithShape="1">
              <a:blip r:embed="rId4"/>
              <a:srcRect/>
              <a:tile tx="0" ty="0" sx="100000" sy="100000" flip="none" algn="tl"/>
            </a:blip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2515" name="Circle"/>
            <p:cNvSpPr/>
            <p:nvPr/>
          </p:nvSpPr>
          <p:spPr>
            <a:xfrm>
              <a:off x="549519" y="693768"/>
              <a:ext cx="102070" cy="102069"/>
            </a:xfrm>
            <a:prstGeom prst="ellipse">
              <a:avLst/>
            </a:prstGeom>
            <a:blipFill rotWithShape="1">
              <a:blip r:embed="rId4"/>
              <a:srcRect/>
              <a:tile tx="0" ty="0" sx="100000" sy="100000" flip="none" algn="tl"/>
            </a:blip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2516" name="Circle"/>
            <p:cNvSpPr/>
            <p:nvPr/>
          </p:nvSpPr>
          <p:spPr>
            <a:xfrm>
              <a:off x="1077057" y="1789886"/>
              <a:ext cx="102070" cy="102070"/>
            </a:xfrm>
            <a:prstGeom prst="ellipse">
              <a:avLst/>
            </a:prstGeom>
            <a:blipFill rotWithShape="1">
              <a:blip r:embed="rId4"/>
              <a:srcRect/>
              <a:tile tx="0" ty="0" sx="100000" sy="100000" flip="none" algn="tl"/>
            </a:blip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2517" name="Circle"/>
            <p:cNvSpPr/>
            <p:nvPr/>
          </p:nvSpPr>
          <p:spPr>
            <a:xfrm>
              <a:off x="707418" y="1704883"/>
              <a:ext cx="102070" cy="102070"/>
            </a:xfrm>
            <a:prstGeom prst="ellipse">
              <a:avLst/>
            </a:prstGeom>
            <a:blipFill rotWithShape="1">
              <a:blip r:embed="rId4"/>
              <a:srcRect/>
              <a:tile tx="0" ty="0" sx="100000" sy="100000" flip="none" algn="tl"/>
            </a:blip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2518" name="Circle"/>
            <p:cNvSpPr/>
            <p:nvPr/>
          </p:nvSpPr>
          <p:spPr>
            <a:xfrm>
              <a:off x="0" y="693768"/>
              <a:ext cx="102069" cy="102069"/>
            </a:xfrm>
            <a:prstGeom prst="ellipse">
              <a:avLst/>
            </a:prstGeom>
            <a:blipFill rotWithShape="1">
              <a:blip r:embed="rId4"/>
              <a:srcRect/>
              <a:tile tx="0" ty="0" sx="100000" sy="100000" flip="none" algn="tl"/>
            </a:blip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grpSp>
      <p:grpSp>
        <p:nvGrpSpPr>
          <p:cNvPr id="2527" name="Group"/>
          <p:cNvGrpSpPr/>
          <p:nvPr/>
        </p:nvGrpSpPr>
        <p:grpSpPr>
          <a:xfrm>
            <a:off x="7012575" y="2660187"/>
            <a:ext cx="1968122" cy="1524123"/>
            <a:chOff x="0" y="0"/>
            <a:chExt cx="1968121" cy="1524122"/>
          </a:xfrm>
        </p:grpSpPr>
        <p:sp>
          <p:nvSpPr>
            <p:cNvPr id="2520" name="Circle"/>
            <p:cNvSpPr/>
            <p:nvPr/>
          </p:nvSpPr>
          <p:spPr>
            <a:xfrm>
              <a:off x="1580302" y="199373"/>
              <a:ext cx="102070" cy="102070"/>
            </a:xfrm>
            <a:prstGeom prst="ellipse">
              <a:avLst/>
            </a:prstGeom>
            <a:solidFill>
              <a:srgbClr val="B87D2D"/>
            </a:solid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2521" name="Circle"/>
            <p:cNvSpPr/>
            <p:nvPr/>
          </p:nvSpPr>
          <p:spPr>
            <a:xfrm>
              <a:off x="1866052" y="453525"/>
              <a:ext cx="102070" cy="102070"/>
            </a:xfrm>
            <a:prstGeom prst="ellipse">
              <a:avLst/>
            </a:prstGeom>
            <a:solidFill>
              <a:srgbClr val="B87D2D"/>
            </a:solid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2522" name="Circle"/>
            <p:cNvSpPr/>
            <p:nvPr/>
          </p:nvSpPr>
          <p:spPr>
            <a:xfrm>
              <a:off x="677717" y="0"/>
              <a:ext cx="102070" cy="102069"/>
            </a:xfrm>
            <a:prstGeom prst="ellipse">
              <a:avLst/>
            </a:prstGeom>
            <a:solidFill>
              <a:srgbClr val="B87D2D"/>
            </a:solid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2523" name="Circle"/>
            <p:cNvSpPr/>
            <p:nvPr/>
          </p:nvSpPr>
          <p:spPr>
            <a:xfrm>
              <a:off x="1668225" y="0"/>
              <a:ext cx="102070" cy="102069"/>
            </a:xfrm>
            <a:prstGeom prst="ellipse">
              <a:avLst/>
            </a:prstGeom>
            <a:solidFill>
              <a:srgbClr val="B87D2D"/>
            </a:solid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2524" name="Circle"/>
            <p:cNvSpPr/>
            <p:nvPr/>
          </p:nvSpPr>
          <p:spPr>
            <a:xfrm>
              <a:off x="0" y="684323"/>
              <a:ext cx="102069" cy="102070"/>
            </a:xfrm>
            <a:prstGeom prst="ellipse">
              <a:avLst/>
            </a:prstGeom>
            <a:solidFill>
              <a:srgbClr val="B87D2D"/>
            </a:solid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2525" name="Circle"/>
            <p:cNvSpPr/>
            <p:nvPr/>
          </p:nvSpPr>
          <p:spPr>
            <a:xfrm>
              <a:off x="942859" y="485222"/>
              <a:ext cx="102070" cy="102070"/>
            </a:xfrm>
            <a:prstGeom prst="ellipse">
              <a:avLst/>
            </a:prstGeom>
            <a:solidFill>
              <a:srgbClr val="B87D2D"/>
            </a:solid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sp>
          <p:nvSpPr>
            <p:cNvPr id="2526" name="Circle"/>
            <p:cNvSpPr/>
            <p:nvPr/>
          </p:nvSpPr>
          <p:spPr>
            <a:xfrm>
              <a:off x="942859" y="1422053"/>
              <a:ext cx="102070" cy="102070"/>
            </a:xfrm>
            <a:prstGeom prst="ellipse">
              <a:avLst/>
            </a:prstGeom>
            <a:solidFill>
              <a:srgbClr val="B87D2D"/>
            </a:solidFill>
            <a:ln w="3175" cap="flat">
              <a:noFill/>
              <a:miter lim="400000"/>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grpSp>
      <p:sp>
        <p:nvSpPr>
          <p:cNvPr id="2528" name="Circle"/>
          <p:cNvSpPr/>
          <p:nvPr/>
        </p:nvSpPr>
        <p:spPr>
          <a:xfrm>
            <a:off x="8322239" y="2641384"/>
            <a:ext cx="124072" cy="124072"/>
          </a:xfrm>
          <a:prstGeom prst="ellipse">
            <a:avLst/>
          </a:prstGeom>
          <a:solidFill>
            <a:srgbClr val="C3CD8B"/>
          </a:solidFill>
          <a:ln w="12700">
            <a:solidFill>
              <a:srgbClr val="7E835E"/>
            </a:solidFill>
            <a:miter lim="400000"/>
          </a:ln>
        </p:spPr>
        <p:txBody>
          <a:bodyPr lIns="35718" tIns="35718" rIns="35718" bIns="35718" anchor="ctr"/>
          <a:lstStyle/>
          <a:p>
            <a:pPr algn="ctr" defTabSz="410765">
              <a:defRPr sz="2400">
                <a:solidFill>
                  <a:srgbClr val="FFFFFF"/>
                </a:solidFill>
                <a:latin typeface="Hoefler Text"/>
                <a:ea typeface="Hoefler Text"/>
                <a:cs typeface="Hoefler Text"/>
                <a:sym typeface="Hoefler Text"/>
              </a:defRPr>
            </a:pPr>
            <a:endParaRPr/>
          </a:p>
        </p:txBody>
      </p:sp>
      <p:sp>
        <p:nvSpPr>
          <p:cNvPr id="2529" name="Getting it Right the Fourth Time: Goal-driven Behavior Using Vector Space Models…"/>
          <p:cNvSpPr txBox="1"/>
          <p:nvPr/>
        </p:nvSpPr>
        <p:spPr>
          <a:xfrm>
            <a:off x="1145846" y="5992621"/>
            <a:ext cx="7156040"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Getting it Right the Fourth Time: Goal-driven Behavior Using Vector Space Models</a:t>
            </a:r>
          </a:p>
          <a:p>
            <a:pPr>
              <a:defRPr sz="1200"/>
            </a:pPr>
            <a:r>
              <a:t>by Nancy Fulda, Benjamin Murdoch and Daniel Ricks, in the proceedings of the IEEE 18th World Symposium on Applied Machine Intelligence and Informatics (SAMI), 2020</a:t>
            </a:r>
          </a:p>
        </p:txBody>
      </p:sp>
      <p:pic>
        <p:nvPicPr>
          <p:cNvPr id="2530" name="adobe_stock_purchase_dragon_img.png" descr="adobe_stock_purchase_dragon_im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508"/>
                                        </p:tgtEl>
                                        <p:attrNameLst>
                                          <p:attrName>style.visibility</p:attrName>
                                        </p:attrNameLst>
                                      </p:cBhvr>
                                      <p:to>
                                        <p:strVal val="visible"/>
                                      </p:to>
                                    </p:set>
                                    <p:animEffect transition="in" filter="wipe(left)">
                                      <p:cBhvr>
                                        <p:cTn id="7" dur="400"/>
                                        <p:tgtEl>
                                          <p:spTgt spid="250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25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fill="hold" grpId="3" nodeType="clickEffect">
                                  <p:stCondLst>
                                    <p:cond delay="0"/>
                                  </p:stCondLst>
                                  <p:iterate>
                                    <p:tmAbs val="0"/>
                                  </p:iterate>
                                  <p:childTnLst>
                                    <p:set>
                                      <p:cBhvr>
                                        <p:cTn id="15" fill="hold"/>
                                        <p:tgtEl>
                                          <p:spTgt spid="2519"/>
                                        </p:tgtEl>
                                        <p:attrNameLst>
                                          <p:attrName>style.visibility</p:attrName>
                                        </p:attrNameLst>
                                      </p:cBhvr>
                                      <p:to>
                                        <p:strVal val="visible"/>
                                      </p:to>
                                    </p:set>
                                    <p:animEffect transition="in" filter="dissolve">
                                      <p:cBhvr>
                                        <p:cTn id="16" dur="600"/>
                                        <p:tgtEl>
                                          <p:spTgt spid="251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grpId="4" nodeType="clickEffect">
                                  <p:stCondLst>
                                    <p:cond delay="0"/>
                                  </p:stCondLst>
                                  <p:iterate>
                                    <p:tmAbs val="0"/>
                                  </p:iterate>
                                  <p:childTnLst>
                                    <p:set>
                                      <p:cBhvr>
                                        <p:cTn id="20" fill="hold"/>
                                        <p:tgtEl>
                                          <p:spTgt spid="2527"/>
                                        </p:tgtEl>
                                        <p:attrNameLst>
                                          <p:attrName>style.visibility</p:attrName>
                                        </p:attrNameLst>
                                      </p:cBhvr>
                                      <p:to>
                                        <p:strVal val="visible"/>
                                      </p:to>
                                    </p:set>
                                    <p:animEffect transition="in" filter="dissolve">
                                      <p:cBhvr>
                                        <p:cTn id="21" dur="1000"/>
                                        <p:tgtEl>
                                          <p:spTgt spid="2527"/>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grpId="5" nodeType="clickEffect">
                                  <p:stCondLst>
                                    <p:cond delay="0"/>
                                  </p:stCondLst>
                                  <p:iterate>
                                    <p:tmAbs val="0"/>
                                  </p:iterate>
                                  <p:childTnLst>
                                    <p:set>
                                      <p:cBhvr>
                                        <p:cTn id="25" fill="hold"/>
                                        <p:tgtEl>
                                          <p:spTgt spid="2528"/>
                                        </p:tgtEl>
                                        <p:attrNameLst>
                                          <p:attrName>style.visibility</p:attrName>
                                        </p:attrNameLst>
                                      </p:cBhvr>
                                      <p:to>
                                        <p:strVal val="visible"/>
                                      </p:to>
                                    </p:set>
                                    <p:anim calcmode="lin" valueType="num">
                                      <p:cBhvr>
                                        <p:cTn id="26" dur="1000" fill="hold"/>
                                        <p:tgtEl>
                                          <p:spTgt spid="2528"/>
                                        </p:tgtEl>
                                        <p:attrNameLst>
                                          <p:attrName>ppt_w</p:attrName>
                                        </p:attrNameLst>
                                      </p:cBhvr>
                                      <p:tavLst>
                                        <p:tav tm="0">
                                          <p:val>
                                            <p:strVal val="4*#ppt_w"/>
                                          </p:val>
                                        </p:tav>
                                        <p:tav tm="100000">
                                          <p:val>
                                            <p:strVal val="#ppt_w"/>
                                          </p:val>
                                        </p:tav>
                                      </p:tavLst>
                                    </p:anim>
                                    <p:anim calcmode="lin" valueType="num">
                                      <p:cBhvr>
                                        <p:cTn id="27" dur="1000" fill="hold"/>
                                        <p:tgtEl>
                                          <p:spTgt spid="2528"/>
                                        </p:tgtEl>
                                        <p:attrNameLst>
                                          <p:attrName>ppt_h</p:attrName>
                                        </p:attrNameLst>
                                      </p:cBhvr>
                                      <p:tavLst>
                                        <p:tav tm="0">
                                          <p:val>
                                            <p:strVal val="4*#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9" presetClass="entr" fill="hold" grpId="6" nodeType="clickEffect">
                                  <p:stCondLst>
                                    <p:cond delay="0"/>
                                  </p:stCondLst>
                                  <p:iterate>
                                    <p:tmAbs val="0"/>
                                  </p:iterate>
                                  <p:childTnLst>
                                    <p:set>
                                      <p:cBhvr>
                                        <p:cTn id="31" fill="hold"/>
                                        <p:tgtEl>
                                          <p:spTgt spid="2505"/>
                                        </p:tgtEl>
                                        <p:attrNameLst>
                                          <p:attrName>style.visibility</p:attrName>
                                        </p:attrNameLst>
                                      </p:cBhvr>
                                      <p:to>
                                        <p:strVal val="visible"/>
                                      </p:to>
                                    </p:set>
                                    <p:animEffect transition="in" filter="dissolve">
                                      <p:cBhvr>
                                        <p:cTn id="32" dur="700"/>
                                        <p:tgtEl>
                                          <p:spTgt spid="2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5" grpId="6" animBg="1" advAuto="0"/>
      <p:bldP spid="2508" grpId="1" animBg="1" advAuto="0"/>
      <p:bldP spid="2512" grpId="2" animBg="1" advAuto="0"/>
      <p:bldP spid="2519" grpId="3" animBg="1" advAuto="0"/>
      <p:bldP spid="2527" grpId="4" animBg="1" advAuto="0"/>
      <p:bldP spid="2528" grpId="5"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4" name="Screen Shot 2020-01-23 at 8.43.24 PM.png" descr="Screen Shot 2020-01-23 at 8.43.24 PM.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737864" y="1450690"/>
            <a:ext cx="4716152" cy="3545017"/>
          </a:xfrm>
          <a:prstGeom prst="rect">
            <a:avLst/>
          </a:prstGeom>
          <a:ln w="12700">
            <a:miter lim="400000"/>
          </a:ln>
          <a:effectLst>
            <a:outerShdw blurRad="241300" rotWithShape="0">
              <a:srgbClr val="000000">
                <a:alpha val="75000"/>
              </a:srgbClr>
            </a:outerShdw>
          </a:effectLst>
        </p:spPr>
      </p:pic>
      <p:sp>
        <p:nvSpPr>
          <p:cNvPr id="2535" name="Getting it Right the Fourth Time: Goal-driven Behavior Using Vector Space Models…"/>
          <p:cNvSpPr txBox="1"/>
          <p:nvPr/>
        </p:nvSpPr>
        <p:spPr>
          <a:xfrm>
            <a:off x="1145846" y="5992621"/>
            <a:ext cx="7156040"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Getting it Right the Fourth Time: Goal-driven Behavior Using Vector Space Models</a:t>
            </a:r>
          </a:p>
          <a:p>
            <a:pPr>
              <a:defRPr sz="1200"/>
            </a:pPr>
            <a:r>
              <a:t>by Nancy Fulda, Benjamin Murdoch and Daniel Ricks, in the proceedings of the IEEE 18th World Symposium on Applied Machine Intelligence and Informatics (SAMI), 2020</a:t>
            </a:r>
          </a:p>
        </p:txBody>
      </p:sp>
      <p:pic>
        <p:nvPicPr>
          <p:cNvPr id="2536"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 name="Shape 66"/>
          <p:cNvSpPr txBox="1"/>
          <p:nvPr/>
        </p:nvSpPr>
        <p:spPr>
          <a:xfrm>
            <a:off x="-1" y="723944"/>
            <a:ext cx="12192001" cy="1213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b">
            <a:spAutoFit/>
          </a:bodyPr>
          <a:lstStyle>
            <a:lvl1pPr algn="ctr" defTabSz="1219200">
              <a:defRPr sz="6400" b="1">
                <a:solidFill>
                  <a:srgbClr val="9D367B"/>
                </a:solidFill>
                <a:latin typeface="PT Sans Narrow"/>
                <a:ea typeface="PT Sans Narrow"/>
                <a:cs typeface="PT Sans Narrow"/>
                <a:sym typeface="PT Sans Narrow"/>
              </a:defRPr>
            </a:lvl1pPr>
          </a:lstStyle>
          <a:p>
            <a:r>
              <a:t>What can you do with a rock?</a:t>
            </a:r>
          </a:p>
        </p:txBody>
      </p:sp>
      <p:sp>
        <p:nvSpPr>
          <p:cNvPr id="1892" name="Shape 67"/>
          <p:cNvSpPr txBox="1"/>
          <p:nvPr/>
        </p:nvSpPr>
        <p:spPr>
          <a:xfrm>
            <a:off x="-1" y="1700318"/>
            <a:ext cx="12192001" cy="762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ctr" defTabSz="1219200">
              <a:defRPr sz="3600">
                <a:solidFill>
                  <a:srgbClr val="695D46"/>
                </a:solidFill>
                <a:latin typeface="Arial"/>
                <a:ea typeface="Arial"/>
                <a:cs typeface="Arial"/>
                <a:sym typeface="Arial"/>
              </a:defRPr>
            </a:lvl1pPr>
          </a:lstStyle>
          <a:p>
            <a:r>
              <a:t>Affordance extraction via word embeddings</a:t>
            </a:r>
          </a:p>
        </p:txBody>
      </p:sp>
      <p:sp>
        <p:nvSpPr>
          <p:cNvPr id="1893" name="Shape 68"/>
          <p:cNvSpPr txBox="1"/>
          <p:nvPr/>
        </p:nvSpPr>
        <p:spPr>
          <a:xfrm>
            <a:off x="-1" y="2372439"/>
            <a:ext cx="12192001"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ctr" defTabSz="1219200">
              <a:lnSpc>
                <a:spcPct val="115000"/>
              </a:lnSpc>
              <a:spcBef>
                <a:spcPts val="2100"/>
              </a:spcBef>
              <a:defRPr sz="2000">
                <a:solidFill>
                  <a:srgbClr val="695D46"/>
                </a:solidFill>
                <a:latin typeface="Open Sans"/>
                <a:ea typeface="Open Sans"/>
                <a:cs typeface="Open Sans"/>
                <a:sym typeface="Open Sans"/>
              </a:defRPr>
            </a:lvl1pPr>
          </a:lstStyle>
          <a:p>
            <a:r>
              <a:t>Nancy Fulda, Daniel Ricks, Ben Murdoch, David Wingate</a:t>
            </a:r>
          </a:p>
        </p:txBody>
      </p:sp>
      <p:sp>
        <p:nvSpPr>
          <p:cNvPr id="1894" name="TextBox 6"/>
          <p:cNvSpPr txBox="1"/>
          <p:nvPr/>
        </p:nvSpPr>
        <p:spPr>
          <a:xfrm>
            <a:off x="60959" y="5858600"/>
            <a:ext cx="12070082" cy="6478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a:solidFill>
                  <a:srgbClr val="333333"/>
                </a:solidFill>
                <a:latin typeface="Arial"/>
                <a:ea typeface="Arial"/>
                <a:cs typeface="Arial"/>
                <a:sym typeface="Arial"/>
              </a:defRPr>
            </a:pPr>
            <a:r>
              <a:t>BYU DRAGN Labs</a:t>
            </a:r>
            <a:endParaRPr>
              <a:solidFill>
                <a:srgbClr val="000000"/>
              </a:solidFill>
            </a:endParaRPr>
          </a:p>
          <a:p>
            <a:pPr algn="ctr" defTabSz="1219200">
              <a:defRPr>
                <a:solidFill>
                  <a:srgbClr val="333333"/>
                </a:solidFill>
                <a:latin typeface="Arial"/>
                <a:ea typeface="Arial"/>
                <a:cs typeface="Arial"/>
                <a:sym typeface="Arial"/>
              </a:defRPr>
            </a:pPr>
            <a:r>
              <a:rPr sz="1600"/>
              <a:t>DRAGN</a:t>
            </a:r>
            <a:r>
              <a:t>.ai</a:t>
            </a:r>
          </a:p>
        </p:txBody>
      </p:sp>
      <p:pic>
        <p:nvPicPr>
          <p:cNvPr id="1895" name="adobe_stock_purchase_dragon_img.png" descr="adobe_stock_purchase_dragon_img.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63903" y="4536663"/>
            <a:ext cx="1464194" cy="1213875"/>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8" name="house2.pdf" descr="house2.pd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7362" y="1373776"/>
            <a:ext cx="5554205" cy="3698914"/>
          </a:xfrm>
          <a:prstGeom prst="rect">
            <a:avLst/>
          </a:prstGeom>
          <a:ln w="12700">
            <a:miter lim="400000"/>
          </a:ln>
          <a:effectLst>
            <a:outerShdw blurRad="241300" rotWithShape="0">
              <a:srgbClr val="000000">
                <a:alpha val="75000"/>
              </a:srgbClr>
            </a:outerShdw>
          </a:effectLst>
        </p:spPr>
      </p:pic>
      <p:sp>
        <p:nvSpPr>
          <p:cNvPr id="2539" name="Rectangle"/>
          <p:cNvSpPr/>
          <p:nvPr/>
        </p:nvSpPr>
        <p:spPr>
          <a:xfrm>
            <a:off x="3546143" y="1420730"/>
            <a:ext cx="2453033" cy="615977"/>
          </a:xfrm>
          <a:prstGeom prst="rect">
            <a:avLst/>
          </a:prstGeom>
          <a:solidFill>
            <a:srgbClr val="FFFFFF"/>
          </a:solidFill>
          <a:ln w="3175">
            <a:miter lim="400000"/>
          </a:ln>
        </p:spPr>
        <p:txBody>
          <a:bodyPr lIns="35718" tIns="35718" rIns="35718" bIns="35718" anchor="ctr"/>
          <a:lstStyle/>
          <a:p>
            <a:pPr algn="ctr" defTabSz="410765">
              <a:defRPr sz="2400">
                <a:solidFill>
                  <a:srgbClr val="FFFFFF"/>
                </a:solidFill>
                <a:latin typeface="Hoefler Text"/>
                <a:ea typeface="Hoefler Text"/>
                <a:cs typeface="Hoefler Text"/>
                <a:sym typeface="Hoefler Text"/>
              </a:defRPr>
            </a:pPr>
            <a:endParaRPr/>
          </a:p>
        </p:txBody>
      </p:sp>
      <p:sp>
        <p:nvSpPr>
          <p:cNvPr id="2540" name="Enter buildings"/>
          <p:cNvSpPr txBox="1"/>
          <p:nvPr/>
        </p:nvSpPr>
        <p:spPr>
          <a:xfrm>
            <a:off x="3974469" y="1563389"/>
            <a:ext cx="1596381" cy="330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a:latin typeface="Arial"/>
                <a:ea typeface="Arial"/>
                <a:cs typeface="Arial"/>
                <a:sym typeface="Arial"/>
              </a:defRPr>
            </a:lvl1pPr>
          </a:lstStyle>
          <a:p>
            <a:r>
              <a:t>Enter buildings</a:t>
            </a:r>
          </a:p>
        </p:txBody>
      </p:sp>
      <p:sp>
        <p:nvSpPr>
          <p:cNvPr id="2541" name="open"/>
          <p:cNvSpPr txBox="1"/>
          <p:nvPr/>
        </p:nvSpPr>
        <p:spPr>
          <a:xfrm>
            <a:off x="5043820" y="3228726"/>
            <a:ext cx="536179" cy="293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sz="1600">
                <a:latin typeface="Arial"/>
                <a:ea typeface="Arial"/>
                <a:cs typeface="Arial"/>
                <a:sym typeface="Arial"/>
              </a:defRPr>
            </a:lvl1pPr>
          </a:lstStyle>
          <a:p>
            <a:r>
              <a:t>open</a:t>
            </a:r>
          </a:p>
        </p:txBody>
      </p:sp>
      <p:sp>
        <p:nvSpPr>
          <p:cNvPr id="2542" name="Rectangle"/>
          <p:cNvSpPr/>
          <p:nvPr/>
        </p:nvSpPr>
        <p:spPr>
          <a:xfrm>
            <a:off x="6469325" y="1420730"/>
            <a:ext cx="1496498" cy="531551"/>
          </a:xfrm>
          <a:prstGeom prst="rect">
            <a:avLst/>
          </a:prstGeom>
          <a:solidFill>
            <a:srgbClr val="FFFFFF"/>
          </a:solidFill>
          <a:ln w="3175">
            <a:miter lim="400000"/>
          </a:ln>
        </p:spPr>
        <p:txBody>
          <a:bodyPr lIns="35718" tIns="35718" rIns="35718" bIns="35718" anchor="ctr"/>
          <a:lstStyle/>
          <a:p>
            <a:pPr algn="ctr" defTabSz="410765">
              <a:defRPr sz="2400">
                <a:solidFill>
                  <a:srgbClr val="FFFFFF"/>
                </a:solidFill>
                <a:latin typeface="Hoefler Text"/>
                <a:ea typeface="Hoefler Text"/>
                <a:cs typeface="Hoefler Text"/>
                <a:sym typeface="Hoefler Text"/>
              </a:defRPr>
            </a:pPr>
            <a:endParaRPr/>
          </a:p>
        </p:txBody>
      </p:sp>
      <p:sp>
        <p:nvSpPr>
          <p:cNvPr id="2543" name="Preferred object:…"/>
          <p:cNvSpPr txBox="1"/>
          <p:nvPr/>
        </p:nvSpPr>
        <p:spPr>
          <a:xfrm>
            <a:off x="6367964" y="1467723"/>
            <a:ext cx="1699221" cy="521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algn="ctr" defTabSz="410765">
              <a:defRPr sz="1600">
                <a:latin typeface="Arial"/>
                <a:ea typeface="Arial"/>
                <a:cs typeface="Arial"/>
                <a:sym typeface="Arial"/>
              </a:defRPr>
            </a:pPr>
            <a:r>
              <a:t>Preferred object: </a:t>
            </a:r>
          </a:p>
          <a:p>
            <a:pPr algn="ctr" defTabSz="410765">
              <a:defRPr sz="1600">
                <a:latin typeface="Arial"/>
                <a:ea typeface="Arial"/>
                <a:cs typeface="Arial"/>
                <a:sym typeface="Arial"/>
              </a:defRPr>
            </a:pPr>
            <a:r>
              <a:t>“door”</a:t>
            </a:r>
          </a:p>
        </p:txBody>
      </p:sp>
      <p:sp>
        <p:nvSpPr>
          <p:cNvPr id="2544" name="Getting it Right the Fourth Time: Goal-driven Behavior Using Vector Space Models…"/>
          <p:cNvSpPr txBox="1"/>
          <p:nvPr/>
        </p:nvSpPr>
        <p:spPr>
          <a:xfrm>
            <a:off x="1145846" y="5992621"/>
            <a:ext cx="7156040"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Getting it Right the Fourth Time: Goal-driven Behavior Using Vector Space Models</a:t>
            </a:r>
          </a:p>
          <a:p>
            <a:pPr>
              <a:defRPr sz="1200"/>
            </a:pPr>
            <a:r>
              <a:t>by Nancy Fulda, Benjamin Murdoch and Daniel Ricks, in the proceedings of the IEEE 18th World Symposium on Applied Machine Intelligence and Informatics (SAMI), 2020</a:t>
            </a:r>
          </a:p>
        </p:txBody>
      </p:sp>
      <p:pic>
        <p:nvPicPr>
          <p:cNvPr id="2545"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2541"/>
                                        </p:tgtEl>
                                        <p:attrNameLst>
                                          <p:attrName>style.visibility</p:attrName>
                                        </p:attrNameLst>
                                      </p:cBhvr>
                                      <p:to>
                                        <p:strVal val="visible"/>
                                      </p:to>
                                    </p:set>
                                    <p:anim calcmode="lin" valueType="num">
                                      <p:cBhvr>
                                        <p:cTn id="7" dur="1000" fill="hold"/>
                                        <p:tgtEl>
                                          <p:spTgt spid="2541"/>
                                        </p:tgtEl>
                                        <p:attrNameLst>
                                          <p:attrName>ppt_x</p:attrName>
                                        </p:attrNameLst>
                                      </p:cBhvr>
                                      <p:tavLst>
                                        <p:tav tm="0">
                                          <p:val>
                                            <p:strVal val="#ppt_x"/>
                                          </p:val>
                                        </p:tav>
                                        <p:tav tm="100000">
                                          <p:val>
                                            <p:strVal val="#ppt_x"/>
                                          </p:val>
                                        </p:tav>
                                      </p:tavLst>
                                    </p:anim>
                                    <p:anim calcmode="lin" valueType="num">
                                      <p:cBhvr>
                                        <p:cTn id="8" dur="1000" fill="hold"/>
                                        <p:tgtEl>
                                          <p:spTgt spid="25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1" grpId="1"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7" name="Screen Shot 2020-01-23 at 8.43.42 PM.png" descr="Screen Shot 2020-01-23 at 8.43.42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22592" y="1791442"/>
            <a:ext cx="8021501" cy="3128076"/>
          </a:xfrm>
          <a:prstGeom prst="rect">
            <a:avLst/>
          </a:prstGeom>
          <a:ln w="12700">
            <a:miter lim="400000"/>
          </a:ln>
          <a:effectLst>
            <a:outerShdw blurRad="241300" rotWithShape="0">
              <a:srgbClr val="000000">
                <a:alpha val="75000"/>
              </a:srgbClr>
            </a:outerShdw>
          </a:effectLst>
        </p:spPr>
      </p:pic>
      <p:sp>
        <p:nvSpPr>
          <p:cNvPr id="2548" name="Getting it Right the Fourth Time: Goal-driven Behavior Using Vector Space Models…"/>
          <p:cNvSpPr txBox="1"/>
          <p:nvPr/>
        </p:nvSpPr>
        <p:spPr>
          <a:xfrm>
            <a:off x="1145846" y="5992621"/>
            <a:ext cx="7156040"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Getting it Right the Fourth Time: Goal-driven Behavior Using Vector Space Models</a:t>
            </a:r>
          </a:p>
          <a:p>
            <a:pPr>
              <a:defRPr sz="1200"/>
            </a:pPr>
            <a:r>
              <a:t>by Nancy Fulda, Benjamin Murdoch and Daniel Ricks, in the proceedings of the IEEE 18th World Symposium on Applied Machine Intelligence and Informatics (SAMI), 2020</a:t>
            </a:r>
          </a:p>
        </p:txBody>
      </p:sp>
      <p:pic>
        <p:nvPicPr>
          <p:cNvPr id="2549"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1" name="targeted_goals.png" descr="targeted_goal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98198" y="1131010"/>
            <a:ext cx="8595604" cy="4297802"/>
          </a:xfrm>
          <a:prstGeom prst="rect">
            <a:avLst/>
          </a:prstGeom>
          <a:ln w="12700">
            <a:miter lim="400000"/>
          </a:ln>
          <a:effectLst>
            <a:outerShdw blurRad="241300" rotWithShape="0">
              <a:srgbClr val="000000">
                <a:alpha val="75000"/>
              </a:srgbClr>
            </a:outerShdw>
            <a:reflection stA="8367" endPos="40000" dir="5400000" sy="-100000" algn="bl" rotWithShape="0"/>
          </a:effectLst>
        </p:spPr>
      </p:pic>
      <p:sp>
        <p:nvSpPr>
          <p:cNvPr id="2552" name="Getting it Right the Fourth Time: Goal-driven Behavior Using Vector Space Models…"/>
          <p:cNvSpPr txBox="1"/>
          <p:nvPr/>
        </p:nvSpPr>
        <p:spPr>
          <a:xfrm>
            <a:off x="1145846" y="5992621"/>
            <a:ext cx="7156040" cy="68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i="1"/>
              <a:t>Getting it Right the Fourth Time: Goal-driven Behavior Using Vector Space Models</a:t>
            </a:r>
          </a:p>
          <a:p>
            <a:pPr>
              <a:defRPr sz="1200"/>
            </a:pPr>
            <a:r>
              <a:t>by Nancy Fulda, Benjamin Murdoch and Daniel Ricks, in the proceedings of the IEEE 18th World Symposium on Applied Machine Intelligence and Informatics (SAMI), 2020</a:t>
            </a:r>
          </a:p>
        </p:txBody>
      </p:sp>
      <p:pic>
        <p:nvPicPr>
          <p:cNvPr id="2553"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475" y="6000088"/>
            <a:ext cx="812273" cy="673408"/>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5" name="Does it matter which…"/>
          <p:cNvSpPr txBox="1"/>
          <p:nvPr/>
        </p:nvSpPr>
        <p:spPr>
          <a:xfrm>
            <a:off x="4416215" y="2657488"/>
            <a:ext cx="3359570" cy="935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algn="ctr" defTabSz="410765">
              <a:defRPr sz="2800">
                <a:solidFill>
                  <a:srgbClr val="5E5E5E"/>
                </a:solidFill>
                <a:latin typeface="Hoefler Text"/>
                <a:ea typeface="Hoefler Text"/>
                <a:cs typeface="Hoefler Text"/>
                <a:sym typeface="Hoefler Text"/>
              </a:defRPr>
            </a:pPr>
            <a:r>
              <a:t>Does it matter which</a:t>
            </a:r>
          </a:p>
          <a:p>
            <a:pPr algn="ctr" defTabSz="410765">
              <a:defRPr sz="2800">
                <a:solidFill>
                  <a:srgbClr val="5E5E5E"/>
                </a:solidFill>
                <a:latin typeface="Hoefler Text"/>
                <a:ea typeface="Hoefler Text"/>
                <a:cs typeface="Hoefler Text"/>
                <a:sym typeface="Hoefler Text"/>
              </a:defRPr>
            </a:pPr>
            <a:r>
              <a:t>goals we give it?</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7" name="Yes."/>
          <p:cNvSpPr txBox="1"/>
          <p:nvPr/>
        </p:nvSpPr>
        <p:spPr>
          <a:xfrm>
            <a:off x="5710929" y="2847988"/>
            <a:ext cx="770142" cy="554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sz="3200">
                <a:solidFill>
                  <a:srgbClr val="5E5E5E"/>
                </a:solidFill>
                <a:latin typeface="Hoefler Text"/>
                <a:ea typeface="Hoefler Text"/>
                <a:cs typeface="Hoefler Text"/>
                <a:sym typeface="Hoefler Text"/>
              </a:defRPr>
            </a:lvl1pPr>
          </a:lstStyle>
          <a:p>
            <a:r>
              <a:t>Yes.</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9" name="scatterplot.png" descr="scatterplot.png"/>
          <p:cNvPicPr>
            <a:picLocks noChangeAspect="1"/>
          </p:cNvPicPr>
          <p:nvPr/>
        </p:nvPicPr>
        <p:blipFill>
          <a:blip r:embed="rId2"/>
          <a:stretch>
            <a:fillRect/>
          </a:stretch>
        </p:blipFill>
        <p:spPr>
          <a:xfrm>
            <a:off x="2964006" y="1080005"/>
            <a:ext cx="6263988" cy="4697990"/>
          </a:xfrm>
          <a:prstGeom prst="rect">
            <a:avLst/>
          </a:prstGeom>
          <a:ln w="12700">
            <a:miter lim="400000"/>
          </a:ln>
          <a:effectLst>
            <a:outerShdw blurRad="241300" rotWithShape="0">
              <a:srgbClr val="000000">
                <a:alpha val="75000"/>
              </a:srgbClr>
            </a:outerShdw>
            <a:reflection stA="14830" endPos="40000" dir="5400000" sy="-100000" algn="bl" rotWithShape="0"/>
          </a:effectLst>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 name="scatterplot.png" descr="scatterplot.png"/>
          <p:cNvPicPr>
            <a:picLocks noChangeAspect="1"/>
          </p:cNvPicPr>
          <p:nvPr/>
        </p:nvPicPr>
        <p:blipFill>
          <a:blip r:embed="rId2"/>
          <a:stretch>
            <a:fillRect/>
          </a:stretch>
        </p:blipFill>
        <p:spPr>
          <a:xfrm>
            <a:off x="2964006" y="1080005"/>
            <a:ext cx="6263988" cy="4697990"/>
          </a:xfrm>
          <a:prstGeom prst="rect">
            <a:avLst/>
          </a:prstGeom>
          <a:ln w="12700">
            <a:miter lim="400000"/>
          </a:ln>
          <a:effectLst>
            <a:outerShdw blurRad="241300" rotWithShape="0">
              <a:srgbClr val="000000">
                <a:alpha val="75000"/>
              </a:srgbClr>
            </a:outerShdw>
            <a:reflection stA="14830" endPos="40000" dir="5400000" sy="-100000" algn="bl" rotWithShape="0"/>
          </a:effectLst>
        </p:spPr>
      </p:pic>
      <p:grpSp>
        <p:nvGrpSpPr>
          <p:cNvPr id="2566" name="Group"/>
          <p:cNvGrpSpPr/>
          <p:nvPr/>
        </p:nvGrpSpPr>
        <p:grpSpPr>
          <a:xfrm>
            <a:off x="6234112" y="2306637"/>
            <a:ext cx="3571012" cy="1243982"/>
            <a:chOff x="-76199" y="-50799"/>
            <a:chExt cx="3571010" cy="1243980"/>
          </a:xfrm>
        </p:grpSpPr>
        <p:grpSp>
          <p:nvGrpSpPr>
            <p:cNvPr id="2564" name="Rectangle"/>
            <p:cNvGrpSpPr/>
            <p:nvPr/>
          </p:nvGrpSpPr>
          <p:grpSpPr>
            <a:xfrm>
              <a:off x="-76200" y="-50800"/>
              <a:ext cx="3571011" cy="1243981"/>
              <a:chOff x="0" y="0"/>
              <a:chExt cx="3571010" cy="1243980"/>
            </a:xfrm>
          </p:grpSpPr>
          <p:sp>
            <p:nvSpPr>
              <p:cNvPr id="2563" name="Rectangle"/>
              <p:cNvSpPr/>
              <p:nvPr/>
            </p:nvSpPr>
            <p:spPr>
              <a:xfrm>
                <a:off x="76199" y="50799"/>
                <a:ext cx="3418612" cy="1040782"/>
              </a:xfrm>
              <a:prstGeom prst="rect">
                <a:avLst/>
              </a:prstGeom>
              <a:solidFill>
                <a:srgbClr val="B6DEDE"/>
              </a:solidFill>
              <a:ln>
                <a:noFill/>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pic>
            <p:nvPicPr>
              <p:cNvPr id="2562" name="Rectangle Rectangle" descr="Rectangle Rectangle"/>
              <p:cNvPicPr>
                <a:picLocks/>
              </p:cNvPicPr>
              <p:nvPr/>
            </p:nvPicPr>
            <p:blipFill>
              <a:blip r:embed="rId3"/>
              <a:stretch>
                <a:fillRect/>
              </a:stretch>
            </p:blipFill>
            <p:spPr>
              <a:xfrm>
                <a:off x="0" y="0"/>
                <a:ext cx="3571011" cy="1243981"/>
              </a:xfrm>
              <a:prstGeom prst="rect">
                <a:avLst/>
              </a:prstGeom>
              <a:effectLst/>
            </p:spPr>
          </p:pic>
        </p:grpSp>
        <p:sp>
          <p:nvSpPr>
            <p:cNvPr id="2565" name="‘enter buildings’, ‘get stuff’, ‘move things’, ‘open things’, ‘search furniture’, ‘attack enemies’, ‘unlock locks’."/>
            <p:cNvSpPr/>
            <p:nvPr/>
          </p:nvSpPr>
          <p:spPr>
            <a:xfrm>
              <a:off x="99130" y="605222"/>
              <a:ext cx="32473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algn="ctr" defTabSz="321468">
                <a:lnSpc>
                  <a:spcPts val="2700"/>
                </a:lnSpc>
                <a:spcBef>
                  <a:spcPts val="800"/>
                </a:spcBef>
                <a:defRPr sz="1400" b="1" i="1">
                  <a:solidFill>
                    <a:srgbClr val="3C5F5E"/>
                  </a:solidFill>
                  <a:latin typeface="Times"/>
                  <a:ea typeface="Times"/>
                  <a:cs typeface="Times"/>
                  <a:sym typeface="Times"/>
                </a:defRPr>
              </a:pPr>
              <a:r>
                <a:t>‘enter buildings’, ‘get stuff’, ‘move things’, ‘open things’, ‘search furniture’, ‘attack enemies’, ‘unlock locks’</a:t>
              </a:r>
              <a:r>
                <a:rPr i="0"/>
                <a:t>. </a:t>
              </a:r>
              <a:endParaRPr sz="800" i="0"/>
            </a:p>
          </p:txBody>
        </p:sp>
      </p:grpSp>
      <p:grpSp>
        <p:nvGrpSpPr>
          <p:cNvPr id="2571" name="Group"/>
          <p:cNvGrpSpPr/>
          <p:nvPr/>
        </p:nvGrpSpPr>
        <p:grpSpPr>
          <a:xfrm>
            <a:off x="6752034" y="3275165"/>
            <a:ext cx="3571012" cy="1243981"/>
            <a:chOff x="-76199" y="-50799"/>
            <a:chExt cx="3571010" cy="1243980"/>
          </a:xfrm>
        </p:grpSpPr>
        <p:grpSp>
          <p:nvGrpSpPr>
            <p:cNvPr id="2569" name="Rectangle"/>
            <p:cNvGrpSpPr/>
            <p:nvPr/>
          </p:nvGrpSpPr>
          <p:grpSpPr>
            <a:xfrm>
              <a:off x="-76200" y="-50800"/>
              <a:ext cx="3571011" cy="1243981"/>
              <a:chOff x="0" y="0"/>
              <a:chExt cx="3571010" cy="1243980"/>
            </a:xfrm>
          </p:grpSpPr>
          <p:sp>
            <p:nvSpPr>
              <p:cNvPr id="2568" name="Rectangle"/>
              <p:cNvSpPr/>
              <p:nvPr/>
            </p:nvSpPr>
            <p:spPr>
              <a:xfrm>
                <a:off x="76199" y="50799"/>
                <a:ext cx="3418612" cy="1040782"/>
              </a:xfrm>
              <a:prstGeom prst="rect">
                <a:avLst/>
              </a:prstGeom>
              <a:solidFill>
                <a:srgbClr val="B6DEDE"/>
              </a:solidFill>
              <a:ln>
                <a:noFill/>
              </a:ln>
              <a:effectLst/>
            </p:spPr>
            <p:txBody>
              <a:bodyPr wrap="square" lIns="35718" tIns="35718" rIns="35718" bIns="35718" numCol="1" anchor="ctr">
                <a:noAutofit/>
              </a:bodyPr>
              <a:lstStyle/>
              <a:p>
                <a:pPr algn="ctr" defTabSz="410765">
                  <a:defRPr sz="2400">
                    <a:solidFill>
                      <a:srgbClr val="FFFFFF"/>
                    </a:solidFill>
                    <a:latin typeface="Hoefler Text"/>
                    <a:ea typeface="Hoefler Text"/>
                    <a:cs typeface="Hoefler Text"/>
                    <a:sym typeface="Hoefler Text"/>
                  </a:defRPr>
                </a:pPr>
                <a:endParaRPr/>
              </a:p>
            </p:txBody>
          </p:sp>
          <p:pic>
            <p:nvPicPr>
              <p:cNvPr id="2567" name="Rectangle Rectangle" descr="Rectangle Rectangle"/>
              <p:cNvPicPr>
                <a:picLocks/>
              </p:cNvPicPr>
              <p:nvPr/>
            </p:nvPicPr>
            <p:blipFill>
              <a:blip r:embed="rId3"/>
              <a:stretch>
                <a:fillRect/>
              </a:stretch>
            </p:blipFill>
            <p:spPr>
              <a:xfrm>
                <a:off x="0" y="0"/>
                <a:ext cx="3571011" cy="1243981"/>
              </a:xfrm>
              <a:prstGeom prst="rect">
                <a:avLst/>
              </a:prstGeom>
              <a:effectLst/>
            </p:spPr>
          </p:pic>
        </p:grpSp>
        <p:sp>
          <p:nvSpPr>
            <p:cNvPr id="2570" name="‘close things’, ‘drop stuff’, ‘eat penguins’, ‘murder blueberries’"/>
            <p:cNvSpPr/>
            <p:nvPr/>
          </p:nvSpPr>
          <p:spPr>
            <a:xfrm>
              <a:off x="134720" y="492570"/>
              <a:ext cx="314917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321468">
                <a:lnSpc>
                  <a:spcPts val="3200"/>
                </a:lnSpc>
                <a:spcBef>
                  <a:spcPts val="800"/>
                </a:spcBef>
                <a:defRPr i="1">
                  <a:solidFill>
                    <a:srgbClr val="3C5F5E"/>
                  </a:solidFill>
                  <a:latin typeface="Times"/>
                  <a:ea typeface="Times"/>
                  <a:cs typeface="Times"/>
                  <a:sym typeface="Times"/>
                </a:defRPr>
              </a:lvl1pPr>
            </a:lstStyle>
            <a:p>
              <a:r>
                <a:t>‘close things’, ‘drop stuff’, ‘eat penguins’, ‘murder blueberries’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1" grpId="1"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3" name="Picture 5"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16824" y="2046980"/>
            <a:ext cx="5764075" cy="3848165"/>
          </a:xfrm>
          <a:prstGeom prst="rect">
            <a:avLst/>
          </a:prstGeom>
          <a:ln w="12700">
            <a:miter lim="400000"/>
          </a:ln>
        </p:spPr>
      </p:pic>
      <p:sp>
        <p:nvSpPr>
          <p:cNvPr id="2574" name="Rectangle"/>
          <p:cNvSpPr/>
          <p:nvPr/>
        </p:nvSpPr>
        <p:spPr>
          <a:xfrm>
            <a:off x="3432788" y="2428333"/>
            <a:ext cx="4409889" cy="1338520"/>
          </a:xfrm>
          <a:prstGeom prst="rect">
            <a:avLst/>
          </a:prstGeom>
          <a:solidFill>
            <a:srgbClr val="535353"/>
          </a:solidFill>
          <a:ln w="3175">
            <a:miter lim="400000"/>
          </a:ln>
        </p:spPr>
        <p:txBody>
          <a:bodyPr lIns="35718" tIns="35718" rIns="35718" bIns="35718" anchor="ctr"/>
          <a:lstStyle/>
          <a:p>
            <a:pPr algn="ctr" defTabSz="410765">
              <a:defRPr sz="2400">
                <a:solidFill>
                  <a:srgbClr val="FFFFFF"/>
                </a:solidFill>
                <a:latin typeface="Hoefler Text"/>
                <a:ea typeface="Hoefler Text"/>
                <a:cs typeface="Hoefler Text"/>
                <a:sym typeface="Hoefler Text"/>
              </a:defRPr>
            </a:pPr>
            <a:endParaRPr/>
          </a:p>
        </p:txBody>
      </p:sp>
      <p:sp>
        <p:nvSpPr>
          <p:cNvPr id="2575" name="Conclusion"/>
          <p:cNvSpPr txBox="1">
            <a:spLocks noGrp="1"/>
          </p:cNvSpPr>
          <p:nvPr>
            <p:ph type="title" idx="4294967295"/>
          </p:nvPr>
        </p:nvSpPr>
        <p:spPr>
          <a:xfrm>
            <a:off x="2949336" y="1116196"/>
            <a:ext cx="5991048" cy="1115877"/>
          </a:xfrm>
          <a:prstGeom prst="rect">
            <a:avLst/>
          </a:prstGeom>
        </p:spPr>
        <p:txBody>
          <a:bodyPr lIns="64283" tIns="64283" rIns="64283" bIns="64283"/>
          <a:lstStyle>
            <a:lvl1pPr defTabSz="642937">
              <a:defRPr b="1">
                <a:solidFill>
                  <a:srgbClr val="9B347A"/>
                </a:solidFill>
                <a:latin typeface="PT Sans Narrow"/>
                <a:ea typeface="PT Sans Narrow"/>
                <a:cs typeface="PT Sans Narrow"/>
                <a:sym typeface="PT Sans Narrow"/>
              </a:defRPr>
            </a:lvl1pPr>
          </a:lstStyle>
          <a:p>
            <a:r>
              <a:t>Conclusion</a:t>
            </a:r>
          </a:p>
        </p:txBody>
      </p:sp>
      <p:sp>
        <p:nvSpPr>
          <p:cNvPr id="2576" name="Rectangle 7"/>
          <p:cNvSpPr txBox="1"/>
          <p:nvPr/>
        </p:nvSpPr>
        <p:spPr>
          <a:xfrm>
            <a:off x="3570406" y="2719559"/>
            <a:ext cx="4043778" cy="696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642937">
              <a:lnSpc>
                <a:spcPct val="120000"/>
              </a:lnSpc>
              <a:defRPr sz="2000">
                <a:solidFill>
                  <a:srgbClr val="FFFFFF"/>
                </a:solidFill>
                <a:latin typeface="Arial"/>
                <a:ea typeface="Arial"/>
                <a:cs typeface="Arial"/>
                <a:sym typeface="Arial"/>
              </a:defRPr>
            </a:lvl1pPr>
          </a:lstStyle>
          <a:p>
            <a:r>
              <a:t>Human guidance can help agents find the right actions faster.</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8" name="Picture 5"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16824" y="2046980"/>
            <a:ext cx="5764075" cy="3848165"/>
          </a:xfrm>
          <a:prstGeom prst="rect">
            <a:avLst/>
          </a:prstGeom>
          <a:ln w="12700">
            <a:miter lim="400000"/>
          </a:ln>
        </p:spPr>
      </p:pic>
      <p:sp>
        <p:nvSpPr>
          <p:cNvPr id="2579" name="Rectangle"/>
          <p:cNvSpPr/>
          <p:nvPr/>
        </p:nvSpPr>
        <p:spPr>
          <a:xfrm>
            <a:off x="3432788" y="2428333"/>
            <a:ext cx="4409889" cy="1338520"/>
          </a:xfrm>
          <a:prstGeom prst="rect">
            <a:avLst/>
          </a:prstGeom>
          <a:solidFill>
            <a:srgbClr val="535353"/>
          </a:solidFill>
          <a:ln w="3175">
            <a:miter lim="400000"/>
          </a:ln>
        </p:spPr>
        <p:txBody>
          <a:bodyPr lIns="35718" tIns="35718" rIns="35718" bIns="35718" anchor="ctr"/>
          <a:lstStyle/>
          <a:p>
            <a:pPr algn="ctr" defTabSz="410765">
              <a:defRPr sz="2400">
                <a:solidFill>
                  <a:srgbClr val="FFFFFF"/>
                </a:solidFill>
                <a:latin typeface="Hoefler Text"/>
                <a:ea typeface="Hoefler Text"/>
                <a:cs typeface="Hoefler Text"/>
                <a:sym typeface="Hoefler Text"/>
              </a:defRPr>
            </a:pPr>
            <a:endParaRPr/>
          </a:p>
        </p:txBody>
      </p:sp>
      <p:sp>
        <p:nvSpPr>
          <p:cNvPr id="2580" name="Rectangle 7"/>
          <p:cNvSpPr txBox="1"/>
          <p:nvPr/>
        </p:nvSpPr>
        <p:spPr>
          <a:xfrm>
            <a:off x="3570406" y="2719559"/>
            <a:ext cx="4043778" cy="696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642937">
              <a:lnSpc>
                <a:spcPct val="120000"/>
              </a:lnSpc>
              <a:defRPr sz="2000">
                <a:solidFill>
                  <a:srgbClr val="FFFFFF"/>
                </a:solidFill>
                <a:latin typeface="Arial"/>
                <a:ea typeface="Arial"/>
                <a:cs typeface="Arial"/>
                <a:sym typeface="Arial"/>
              </a:defRPr>
            </a:lvl1pPr>
          </a:lstStyle>
          <a:p>
            <a:r>
              <a:t>This speeds the learning process and improves overall results</a:t>
            </a:r>
          </a:p>
        </p:txBody>
      </p:sp>
      <p:sp>
        <p:nvSpPr>
          <p:cNvPr id="2581" name="Conclusion"/>
          <p:cNvSpPr txBox="1">
            <a:spLocks noGrp="1"/>
          </p:cNvSpPr>
          <p:nvPr>
            <p:ph type="title" idx="4294967295"/>
          </p:nvPr>
        </p:nvSpPr>
        <p:spPr>
          <a:xfrm>
            <a:off x="2949336" y="1116196"/>
            <a:ext cx="5991048" cy="1115877"/>
          </a:xfrm>
          <a:prstGeom prst="rect">
            <a:avLst/>
          </a:prstGeom>
        </p:spPr>
        <p:txBody>
          <a:bodyPr lIns="64283" tIns="64283" rIns="64283" bIns="64283"/>
          <a:lstStyle>
            <a:lvl1pPr defTabSz="642937">
              <a:defRPr b="1">
                <a:solidFill>
                  <a:srgbClr val="9C357B"/>
                </a:solidFill>
                <a:latin typeface="PT Sans Narrow"/>
                <a:ea typeface="PT Sans Narrow"/>
                <a:cs typeface="PT Sans Narrow"/>
                <a:sym typeface="PT Sans Narrow"/>
              </a:defRPr>
            </a:lvl1pPr>
          </a:lstStyle>
          <a:p>
            <a:r>
              <a:t>Conclusion</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3" name="Picture 5"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16824" y="2046980"/>
            <a:ext cx="5764075" cy="3848165"/>
          </a:xfrm>
          <a:prstGeom prst="rect">
            <a:avLst/>
          </a:prstGeom>
          <a:ln w="12700">
            <a:miter lim="400000"/>
          </a:ln>
        </p:spPr>
      </p:pic>
      <p:sp>
        <p:nvSpPr>
          <p:cNvPr id="2584" name="Rectangle"/>
          <p:cNvSpPr/>
          <p:nvPr/>
        </p:nvSpPr>
        <p:spPr>
          <a:xfrm>
            <a:off x="3432788" y="2428333"/>
            <a:ext cx="4409889" cy="1338520"/>
          </a:xfrm>
          <a:prstGeom prst="rect">
            <a:avLst/>
          </a:prstGeom>
          <a:solidFill>
            <a:srgbClr val="535353"/>
          </a:solidFill>
          <a:ln w="3175">
            <a:miter lim="400000"/>
          </a:ln>
        </p:spPr>
        <p:txBody>
          <a:bodyPr lIns="35718" tIns="35718" rIns="35718" bIns="35718" anchor="ctr"/>
          <a:lstStyle/>
          <a:p>
            <a:pPr algn="ctr" defTabSz="410765">
              <a:defRPr sz="2400">
                <a:solidFill>
                  <a:srgbClr val="FFFFFF"/>
                </a:solidFill>
                <a:latin typeface="Hoefler Text"/>
                <a:ea typeface="Hoefler Text"/>
                <a:cs typeface="Hoefler Text"/>
                <a:sym typeface="Hoefler Text"/>
              </a:defRPr>
            </a:pPr>
            <a:endParaRPr/>
          </a:p>
        </p:txBody>
      </p:sp>
      <p:sp>
        <p:nvSpPr>
          <p:cNvPr id="2585" name="Conclusion"/>
          <p:cNvSpPr txBox="1">
            <a:spLocks noGrp="1"/>
          </p:cNvSpPr>
          <p:nvPr>
            <p:ph type="title" idx="4294967295"/>
          </p:nvPr>
        </p:nvSpPr>
        <p:spPr>
          <a:xfrm>
            <a:off x="2949336" y="1116196"/>
            <a:ext cx="5991048" cy="1115877"/>
          </a:xfrm>
          <a:prstGeom prst="rect">
            <a:avLst/>
          </a:prstGeom>
        </p:spPr>
        <p:txBody>
          <a:bodyPr lIns="64283" tIns="64283" rIns="64283" bIns="64283"/>
          <a:lstStyle>
            <a:lvl1pPr defTabSz="642937">
              <a:defRPr b="1">
                <a:solidFill>
                  <a:srgbClr val="9C357B"/>
                </a:solidFill>
                <a:latin typeface="PT Sans Narrow"/>
                <a:ea typeface="PT Sans Narrow"/>
                <a:cs typeface="PT Sans Narrow"/>
                <a:sym typeface="PT Sans Narrow"/>
              </a:defRPr>
            </a:lvl1pPr>
          </a:lstStyle>
          <a:p>
            <a:r>
              <a:t>Conclusion</a:t>
            </a:r>
          </a:p>
        </p:txBody>
      </p:sp>
      <p:sp>
        <p:nvSpPr>
          <p:cNvPr id="2586" name="Rectangle 7"/>
          <p:cNvSpPr txBox="1"/>
          <p:nvPr/>
        </p:nvSpPr>
        <p:spPr>
          <a:xfrm>
            <a:off x="3570406" y="2719559"/>
            <a:ext cx="4043778" cy="696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642937">
              <a:lnSpc>
                <a:spcPct val="120000"/>
              </a:lnSpc>
              <a:defRPr sz="2000">
                <a:solidFill>
                  <a:srgbClr val="FFFFFF"/>
                </a:solidFill>
                <a:latin typeface="Arial"/>
                <a:ea typeface="Arial"/>
                <a:cs typeface="Arial"/>
                <a:sym typeface="Arial"/>
              </a:defRPr>
            </a:lvl1pPr>
          </a:lstStyle>
          <a:p>
            <a:r>
              <a:t>(Also, playing with language is really fun.)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7" name="2449536.jpeg" descr="2449536.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6555315" y="1849142"/>
            <a:ext cx="2458547" cy="3159791"/>
          </a:xfrm>
          <a:prstGeom prst="rect">
            <a:avLst/>
          </a:prstGeom>
          <a:ln w="12700">
            <a:miter lim="400000"/>
          </a:ln>
          <a:effectLst>
            <a:outerShdw blurRad="241300" rotWithShape="0">
              <a:srgbClr val="000000">
                <a:alpha val="75000"/>
              </a:srgbClr>
            </a:outerShdw>
            <a:reflection stA="50000" endPos="40000" dir="5400000" sy="-100000" algn="bl" rotWithShape="0"/>
          </a:effectLst>
        </p:spPr>
      </p:pic>
      <p:pic>
        <p:nvPicPr>
          <p:cNvPr id="1898" name="gN5QXNnq.jpg" descr="gN5QXNnq.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996922" y="1945418"/>
            <a:ext cx="1923018" cy="3095297"/>
          </a:xfrm>
          <a:prstGeom prst="rect">
            <a:avLst/>
          </a:prstGeom>
          <a:ln w="12700">
            <a:miter lim="400000"/>
          </a:ln>
          <a:effectLst>
            <a:outerShdw blurRad="241300" rotWithShape="0">
              <a:srgbClr val="000000">
                <a:alpha val="75000"/>
              </a:srgbClr>
            </a:outerShdw>
            <a:reflection stA="50000" endPos="40000" dir="5400000" sy="-100000" algn="bl" rotWithShape="0"/>
          </a:effectLst>
        </p:spPr>
      </p:pic>
      <p:sp>
        <p:nvSpPr>
          <p:cNvPr id="1899" name="Ben Murdoch"/>
          <p:cNvSpPr txBox="1"/>
          <p:nvPr/>
        </p:nvSpPr>
        <p:spPr>
          <a:xfrm>
            <a:off x="4025399" y="5383330"/>
            <a:ext cx="1866000" cy="439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sz="2400">
                <a:solidFill>
                  <a:srgbClr val="5E5E5E"/>
                </a:solidFill>
                <a:latin typeface="Hoefler Text"/>
                <a:ea typeface="Hoefler Text"/>
                <a:cs typeface="Hoefler Text"/>
                <a:sym typeface="Hoefler Text"/>
              </a:defRPr>
            </a:lvl1pPr>
          </a:lstStyle>
          <a:p>
            <a:r>
              <a:t>Ben Murdoch</a:t>
            </a:r>
          </a:p>
        </p:txBody>
      </p:sp>
      <p:sp>
        <p:nvSpPr>
          <p:cNvPr id="1900" name="Daniel Ricks"/>
          <p:cNvSpPr txBox="1"/>
          <p:nvPr/>
        </p:nvSpPr>
        <p:spPr>
          <a:xfrm>
            <a:off x="6907473" y="5319285"/>
            <a:ext cx="1754138" cy="439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410765">
              <a:defRPr sz="2400">
                <a:solidFill>
                  <a:srgbClr val="5E5E5E"/>
                </a:solidFill>
                <a:latin typeface="Hoefler Text"/>
                <a:ea typeface="Hoefler Text"/>
                <a:cs typeface="Hoefler Text"/>
                <a:sym typeface="Hoefler Text"/>
              </a:defRPr>
            </a:lvl1pPr>
          </a:lstStyle>
          <a:p>
            <a:r>
              <a:t>Daniel Ricks</a:t>
            </a:r>
          </a:p>
        </p:txBody>
      </p:sp>
      <p:pic>
        <p:nvPicPr>
          <p:cNvPr id="1901" name="7af271cc89694e7c820a18184abc7b91.png" descr="7af271cc89694e7c820a18184abc7b9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963" y="4952504"/>
            <a:ext cx="1620890" cy="1620890"/>
          </a:xfrm>
          <a:prstGeom prst="rect">
            <a:avLst/>
          </a:prstGeom>
          <a:ln w="12700">
            <a:miter lim="400000"/>
          </a:ln>
          <a:effectLst>
            <a:outerShdw blurRad="241300" rotWithShape="0">
              <a:srgbClr val="000000">
                <a:alpha val="75000"/>
              </a:srgbClr>
            </a:outerShdw>
          </a:effectLst>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8" name="TextBox 6"/>
          <p:cNvSpPr txBox="1"/>
          <p:nvPr/>
        </p:nvSpPr>
        <p:spPr>
          <a:xfrm>
            <a:off x="60959" y="5858600"/>
            <a:ext cx="12070082" cy="6478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a:solidFill>
                  <a:srgbClr val="333333"/>
                </a:solidFill>
                <a:latin typeface="Arial"/>
                <a:ea typeface="Arial"/>
                <a:cs typeface="Arial"/>
                <a:sym typeface="Arial"/>
              </a:defRPr>
            </a:pPr>
            <a:r>
              <a:t>BYU DRAGN Labs</a:t>
            </a:r>
            <a:endParaRPr>
              <a:solidFill>
                <a:srgbClr val="000000"/>
              </a:solidFill>
            </a:endParaRPr>
          </a:p>
          <a:p>
            <a:pPr algn="ctr" defTabSz="1219200">
              <a:defRPr>
                <a:solidFill>
                  <a:srgbClr val="333333"/>
                </a:solidFill>
                <a:latin typeface="Arial"/>
                <a:ea typeface="Arial"/>
                <a:cs typeface="Arial"/>
                <a:sym typeface="Arial"/>
              </a:defRPr>
            </a:pPr>
            <a:r>
              <a:rPr sz="1600"/>
              <a:t>DRAGN</a:t>
            </a:r>
            <a:r>
              <a:t>.ai</a:t>
            </a:r>
          </a:p>
        </p:txBody>
      </p:sp>
      <p:pic>
        <p:nvPicPr>
          <p:cNvPr id="2589" name="adobe_stock_purchase_dragon_img.png" descr="adobe_stock_purchase_dragon_im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3903" y="4536663"/>
            <a:ext cx="1464194" cy="1213875"/>
          </a:xfrm>
          <a:prstGeom prst="rect">
            <a:avLst/>
          </a:prstGeom>
          <a:ln w="12700">
            <a:miter lim="400000"/>
          </a:ln>
          <a:effectLst>
            <a:outerShdw blurRad="355600" rotWithShape="0">
              <a:srgbClr val="000000">
                <a:alpha val="75000"/>
              </a:srgbClr>
            </a:outerShdw>
          </a:effectLst>
        </p:spPr>
      </p:pic>
      <p:sp>
        <p:nvSpPr>
          <p:cNvPr id="2590" name="Shape 233"/>
          <p:cNvSpPr txBox="1">
            <a:spLocks noGrp="1"/>
          </p:cNvSpPr>
          <p:nvPr>
            <p:ph type="title"/>
          </p:nvPr>
        </p:nvSpPr>
        <p:spPr>
          <a:xfrm>
            <a:off x="381799" y="1456731"/>
            <a:ext cx="11428401" cy="1256000"/>
          </a:xfrm>
          <a:prstGeom prst="rect">
            <a:avLst/>
          </a:prstGeom>
        </p:spPr>
        <p:txBody>
          <a:bodyPr anchor="t"/>
          <a:lstStyle>
            <a:lvl1pPr>
              <a:defRPr>
                <a:solidFill>
                  <a:srgbClr val="9D377B"/>
                </a:solidFill>
              </a:defRPr>
            </a:lvl1pPr>
          </a:lstStyle>
          <a:p>
            <a:r>
              <a:t>Questions?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4" name="Shape 66"/>
          <p:cNvSpPr txBox="1"/>
          <p:nvPr/>
        </p:nvSpPr>
        <p:spPr>
          <a:xfrm>
            <a:off x="-1" y="613997"/>
            <a:ext cx="12192001" cy="11086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nchor="b">
            <a:spAutoFit/>
          </a:bodyPr>
          <a:lstStyle>
            <a:lvl1pPr algn="ctr" defTabSz="1219200">
              <a:defRPr sz="5800" b="1">
                <a:solidFill>
                  <a:srgbClr val="EF6C00"/>
                </a:solidFill>
                <a:latin typeface="PT Sans Narrow"/>
                <a:ea typeface="PT Sans Narrow"/>
                <a:cs typeface="PT Sans Narrow"/>
                <a:sym typeface="PT Sans Narrow"/>
              </a:defRPr>
            </a:lvl1pPr>
          </a:lstStyle>
          <a:p>
            <a:r>
              <a:t>Threat, Explore, Barter, Puzzle</a:t>
            </a:r>
          </a:p>
        </p:txBody>
      </p:sp>
      <p:sp>
        <p:nvSpPr>
          <p:cNvPr id="2595" name="Shape 67"/>
          <p:cNvSpPr txBox="1"/>
          <p:nvPr/>
        </p:nvSpPr>
        <p:spPr>
          <a:xfrm>
            <a:off x="-1" y="1485139"/>
            <a:ext cx="12192001" cy="1170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defRPr sz="3200">
                <a:solidFill>
                  <a:srgbClr val="695D46"/>
                </a:solidFill>
                <a:latin typeface="Arial"/>
                <a:ea typeface="Arial"/>
                <a:cs typeface="Arial"/>
                <a:sym typeface="Arial"/>
              </a:defRPr>
            </a:pPr>
            <a:r>
              <a:t>A Semantically-Informed Algorithm </a:t>
            </a:r>
            <a:endParaRPr>
              <a:solidFill>
                <a:srgbClr val="000000"/>
              </a:solidFill>
            </a:endParaRPr>
          </a:p>
          <a:p>
            <a:pPr algn="ctr" defTabSz="1219200">
              <a:defRPr sz="3200">
                <a:solidFill>
                  <a:srgbClr val="695D46"/>
                </a:solidFill>
                <a:latin typeface="Arial"/>
                <a:ea typeface="Arial"/>
                <a:cs typeface="Arial"/>
                <a:sym typeface="Arial"/>
              </a:defRPr>
            </a:pPr>
            <a:r>
              <a:t>for Extracting Interaction Modes</a:t>
            </a:r>
          </a:p>
        </p:txBody>
      </p:sp>
      <p:pic>
        <p:nvPicPr>
          <p:cNvPr id="2596" name="Picture 7" descr="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71911" y="3410521"/>
            <a:ext cx="6128852" cy="3447479"/>
          </a:xfrm>
          <a:prstGeom prst="rect">
            <a:avLst/>
          </a:prstGeom>
          <a:ln w="12700">
            <a:miter lim="400000"/>
          </a:ln>
        </p:spPr>
      </p:pic>
      <p:sp>
        <p:nvSpPr>
          <p:cNvPr id="2597" name="TextBox 17"/>
          <p:cNvSpPr txBox="1"/>
          <p:nvPr/>
        </p:nvSpPr>
        <p:spPr>
          <a:xfrm>
            <a:off x="9941080" y="6271495"/>
            <a:ext cx="1430837" cy="381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a:solidFill>
                  <a:srgbClr val="2F736D"/>
                </a:solidFill>
                <a:latin typeface="Arial"/>
                <a:ea typeface="Arial"/>
                <a:cs typeface="Arial"/>
                <a:sym typeface="Arial"/>
              </a:defRPr>
            </a:lvl1pPr>
          </a:lstStyle>
          <a:p>
            <a:r>
              <a:t>BYU PCCL</a:t>
            </a:r>
          </a:p>
        </p:txBody>
      </p:sp>
      <p:pic>
        <p:nvPicPr>
          <p:cNvPr id="2598" name="Picture 18" descr="Picture 18"/>
          <p:cNvPicPr>
            <a:picLocks noChangeAspect="1"/>
          </p:cNvPicPr>
          <p:nvPr/>
        </p:nvPicPr>
        <p:blipFill>
          <a:blip r:embed="rId3"/>
          <a:stretch>
            <a:fillRect/>
          </a:stretch>
        </p:blipFill>
        <p:spPr>
          <a:xfrm>
            <a:off x="10074286" y="5328605"/>
            <a:ext cx="1087952" cy="942892"/>
          </a:xfrm>
          <a:prstGeom prst="rect">
            <a:avLst/>
          </a:prstGeom>
          <a:ln w="12700">
            <a:miter lim="400000"/>
          </a:ln>
        </p:spPr>
      </p:pic>
      <p:sp>
        <p:nvSpPr>
          <p:cNvPr id="2599" name="Shape 67"/>
          <p:cNvSpPr txBox="1"/>
          <p:nvPr/>
        </p:nvSpPr>
        <p:spPr>
          <a:xfrm>
            <a:off x="118230" y="4860471"/>
            <a:ext cx="2640029" cy="1807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lgn="ctr" defTabSz="1219200">
              <a:defRPr sz="2600">
                <a:solidFill>
                  <a:srgbClr val="2F736D"/>
                </a:solidFill>
                <a:latin typeface="Arial"/>
                <a:ea typeface="Arial"/>
                <a:cs typeface="Arial"/>
                <a:sym typeface="Arial"/>
              </a:defRPr>
            </a:pPr>
            <a:r>
              <a:t>Nancy Fulda</a:t>
            </a:r>
            <a:endParaRPr>
              <a:solidFill>
                <a:srgbClr val="000000"/>
              </a:solidFill>
            </a:endParaRPr>
          </a:p>
          <a:p>
            <a:pPr algn="ctr" defTabSz="1219200">
              <a:defRPr sz="2600">
                <a:solidFill>
                  <a:srgbClr val="2F736D"/>
                </a:solidFill>
                <a:latin typeface="Arial"/>
                <a:ea typeface="Arial"/>
                <a:cs typeface="Arial"/>
                <a:sym typeface="Arial"/>
              </a:defRPr>
            </a:pPr>
            <a:r>
              <a:t>Daniel Ricks</a:t>
            </a:r>
            <a:endParaRPr>
              <a:solidFill>
                <a:srgbClr val="000000"/>
              </a:solidFill>
            </a:endParaRPr>
          </a:p>
          <a:p>
            <a:pPr algn="ctr" defTabSz="1219200">
              <a:defRPr sz="2600">
                <a:solidFill>
                  <a:srgbClr val="2F736D"/>
                </a:solidFill>
                <a:latin typeface="Arial"/>
                <a:ea typeface="Arial"/>
                <a:cs typeface="Arial"/>
                <a:sym typeface="Arial"/>
              </a:defRPr>
            </a:pPr>
            <a:r>
              <a:t>Ben Murdoch</a:t>
            </a:r>
            <a:endParaRPr>
              <a:solidFill>
                <a:srgbClr val="000000"/>
              </a:solidFill>
            </a:endParaRPr>
          </a:p>
          <a:p>
            <a:pPr algn="ctr" defTabSz="1219200">
              <a:defRPr sz="2600">
                <a:solidFill>
                  <a:srgbClr val="2F736D"/>
                </a:solidFill>
                <a:latin typeface="Arial"/>
                <a:ea typeface="Arial"/>
                <a:cs typeface="Arial"/>
                <a:sym typeface="Arial"/>
              </a:defRPr>
            </a:pPr>
            <a:r>
              <a:t>David Wingate</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1" name="Picture 6" descr="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3410518"/>
            <a:ext cx="2871913" cy="1615452"/>
          </a:xfrm>
          <a:prstGeom prst="rect">
            <a:avLst/>
          </a:prstGeom>
          <a:ln w="12700">
            <a:miter lim="400000"/>
          </a:ln>
        </p:spPr>
      </p:pic>
      <p:pic>
        <p:nvPicPr>
          <p:cNvPr id="2602" name="Picture 17" descr="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4955874"/>
            <a:ext cx="3381556" cy="1902126"/>
          </a:xfrm>
          <a:prstGeom prst="rect">
            <a:avLst/>
          </a:prstGeom>
          <a:ln w="12700">
            <a:miter lim="400000"/>
          </a:ln>
        </p:spPr>
      </p:pic>
      <p:pic>
        <p:nvPicPr>
          <p:cNvPr id="2603" name="Picture 11" descr="Picture 11"/>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906578" y="5009213"/>
            <a:ext cx="3285423" cy="1848787"/>
          </a:xfrm>
          <a:prstGeom prst="rect">
            <a:avLst/>
          </a:prstGeom>
          <a:ln w="12700">
            <a:miter lim="400000"/>
          </a:ln>
        </p:spPr>
      </p:pic>
      <p:pic>
        <p:nvPicPr>
          <p:cNvPr id="2604" name="Picture 14" descr="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97052" y="5134260"/>
            <a:ext cx="3445012" cy="1937819"/>
          </a:xfrm>
          <a:prstGeom prst="rect">
            <a:avLst/>
          </a:prstGeom>
          <a:ln w="12700">
            <a:miter lim="400000"/>
          </a:ln>
        </p:spPr>
      </p:pic>
      <p:pic>
        <p:nvPicPr>
          <p:cNvPr id="2605" name="Picture 13" descr="Picture 13"/>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8732982" y="3410520"/>
            <a:ext cx="3459018" cy="1673314"/>
          </a:xfrm>
          <a:prstGeom prst="rect">
            <a:avLst/>
          </a:prstGeom>
          <a:ln w="12700">
            <a:miter lim="400000"/>
          </a:ln>
        </p:spPr>
      </p:pic>
      <p:pic>
        <p:nvPicPr>
          <p:cNvPr id="2606" name="Picture 8" descr="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71911" y="3410521"/>
            <a:ext cx="6128852" cy="3447479"/>
          </a:xfrm>
          <a:prstGeom prst="rect">
            <a:avLst/>
          </a:prstGeom>
          <a:ln w="12700">
            <a:miter lim="400000"/>
          </a:ln>
        </p:spPr>
      </p:pic>
      <p:pic>
        <p:nvPicPr>
          <p:cNvPr id="2607" name="Picture 4" descr="Picture 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 y="-7591"/>
            <a:ext cx="6076639" cy="3418110"/>
          </a:xfrm>
          <a:prstGeom prst="rect">
            <a:avLst/>
          </a:prstGeom>
          <a:ln w="12700">
            <a:miter lim="400000"/>
          </a:ln>
        </p:spPr>
      </p:pic>
      <p:pic>
        <p:nvPicPr>
          <p:cNvPr id="2608" name="Picture 9" descr="Picture 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397052" y="141651"/>
            <a:ext cx="2433289" cy="1368725"/>
          </a:xfrm>
          <a:prstGeom prst="rect">
            <a:avLst/>
          </a:prstGeom>
          <a:ln w="12700">
            <a:miter lim="400000"/>
          </a:ln>
        </p:spPr>
      </p:pic>
      <p:pic>
        <p:nvPicPr>
          <p:cNvPr id="2609" name="Picture 19" descr="Picture 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76637" y="-7591"/>
            <a:ext cx="6115363" cy="343989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6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60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500"/>
                                  </p:stCondLst>
                                  <p:iterate>
                                    <p:tmAbs val="0"/>
                                  </p:iterate>
                                  <p:childTnLst>
                                    <p:set>
                                      <p:cBhvr>
                                        <p:cTn id="17" fill="hold"/>
                                        <p:tgtEl>
                                          <p:spTgt spid="2601"/>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5" nodeType="afterEffect">
                                  <p:stCondLst>
                                    <p:cond delay="500"/>
                                  </p:stCondLst>
                                  <p:iterate>
                                    <p:tmAbs val="0"/>
                                  </p:iterate>
                                  <p:childTnLst>
                                    <p:set>
                                      <p:cBhvr>
                                        <p:cTn id="20" fill="hold"/>
                                        <p:tgtEl>
                                          <p:spTgt spid="2605"/>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6" nodeType="afterEffect">
                                  <p:stCondLst>
                                    <p:cond delay="500"/>
                                  </p:stCondLst>
                                  <p:iterate>
                                    <p:tmAbs val="0"/>
                                  </p:iterate>
                                  <p:childTnLst>
                                    <p:set>
                                      <p:cBhvr>
                                        <p:cTn id="23" fill="hold"/>
                                        <p:tgtEl>
                                          <p:spTgt spid="2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 grpId="4" animBg="1" advAuto="0"/>
      <p:bldP spid="2602" grpId="3" animBg="1" advAuto="0"/>
      <p:bldP spid="2603" grpId="6" animBg="1" advAuto="0"/>
      <p:bldP spid="2605" grpId="5" animBg="1" advAuto="0"/>
      <p:bldP spid="2607" grpId="1" animBg="1" advAuto="0"/>
      <p:bldP spid="2609" grpId="2"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3" name="Title 1"/>
          <p:cNvSpPr txBox="1">
            <a:spLocks noGrp="1"/>
          </p:cNvSpPr>
          <p:nvPr>
            <p:ph type="title"/>
          </p:nvPr>
        </p:nvSpPr>
        <p:spPr>
          <a:xfrm>
            <a:off x="415599" y="593366"/>
            <a:ext cx="11360802" cy="943201"/>
          </a:xfrm>
          <a:prstGeom prst="rect">
            <a:avLst/>
          </a:prstGeom>
        </p:spPr>
        <p:txBody>
          <a:bodyPr/>
          <a:lstStyle>
            <a:lvl1pPr defTabSz="1170431">
              <a:defRPr sz="4608"/>
            </a:lvl1pPr>
          </a:lstStyle>
          <a:p>
            <a:r>
              <a:t>Interaction Mode</a:t>
            </a:r>
          </a:p>
        </p:txBody>
      </p:sp>
      <p:sp>
        <p:nvSpPr>
          <p:cNvPr id="2614" name="TextBox 2"/>
          <p:cNvSpPr txBox="1"/>
          <p:nvPr/>
        </p:nvSpPr>
        <p:spPr>
          <a:xfrm>
            <a:off x="476559" y="1437735"/>
            <a:ext cx="10275786" cy="405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2000">
                <a:latin typeface="Arial"/>
                <a:ea typeface="Arial"/>
                <a:cs typeface="Arial"/>
                <a:sym typeface="Arial"/>
              </a:defRPr>
            </a:lvl1pPr>
          </a:lstStyle>
          <a:p>
            <a:r>
              <a:t>The set of player actions that would be reasonable to execute in the given situation.</a:t>
            </a:r>
          </a:p>
        </p:txBody>
      </p:sp>
      <p:pic>
        <p:nvPicPr>
          <p:cNvPr id="2615" name="Picture 3" descr="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5871" y="2150852"/>
            <a:ext cx="7632138" cy="429308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5" grpId="1" animBg="1" advAuto="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9" name="Picture 4" descr="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5871" y="2150850"/>
            <a:ext cx="7632138" cy="4293077"/>
          </a:xfrm>
          <a:prstGeom prst="rect">
            <a:avLst/>
          </a:prstGeom>
          <a:ln w="12700">
            <a:miter lim="400000"/>
          </a:ln>
        </p:spPr>
      </p:pic>
      <p:sp>
        <p:nvSpPr>
          <p:cNvPr id="2620" name="Title 1"/>
          <p:cNvSpPr txBox="1">
            <a:spLocks noGrp="1"/>
          </p:cNvSpPr>
          <p:nvPr>
            <p:ph type="title"/>
          </p:nvPr>
        </p:nvSpPr>
        <p:spPr>
          <a:xfrm>
            <a:off x="415599" y="593366"/>
            <a:ext cx="11360802" cy="943201"/>
          </a:xfrm>
          <a:prstGeom prst="rect">
            <a:avLst/>
          </a:prstGeom>
        </p:spPr>
        <p:txBody>
          <a:bodyPr/>
          <a:lstStyle>
            <a:lvl1pPr defTabSz="1170431">
              <a:defRPr sz="4608"/>
            </a:lvl1pPr>
          </a:lstStyle>
          <a:p>
            <a:r>
              <a:t>Interaction Modes</a:t>
            </a:r>
          </a:p>
        </p:txBody>
      </p:sp>
      <p:sp>
        <p:nvSpPr>
          <p:cNvPr id="2621" name="TextBox 2"/>
          <p:cNvSpPr txBox="1"/>
          <p:nvPr/>
        </p:nvSpPr>
        <p:spPr>
          <a:xfrm>
            <a:off x="476559" y="1437735"/>
            <a:ext cx="11493455" cy="467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2400">
                <a:latin typeface="Arial"/>
                <a:ea typeface="Arial"/>
                <a:cs typeface="Arial"/>
                <a:sym typeface="Arial"/>
              </a:defRPr>
            </a:lvl1pPr>
          </a:lstStyle>
          <a:p>
            <a:r>
              <a:t>The set of player actions that would be reasonable to execute in the given situation.</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25" name="Title 1"/>
          <p:cNvSpPr txBox="1">
            <a:spLocks noGrp="1"/>
          </p:cNvSpPr>
          <p:nvPr>
            <p:ph type="title"/>
          </p:nvPr>
        </p:nvSpPr>
        <p:spPr>
          <a:xfrm>
            <a:off x="415599" y="593366"/>
            <a:ext cx="11360802" cy="943201"/>
          </a:xfrm>
          <a:prstGeom prst="rect">
            <a:avLst/>
          </a:prstGeom>
        </p:spPr>
        <p:txBody>
          <a:bodyPr/>
          <a:lstStyle>
            <a:lvl1pPr defTabSz="1170431">
              <a:defRPr sz="4608"/>
            </a:lvl1pPr>
          </a:lstStyle>
          <a:p>
            <a:r>
              <a:t>Interaction Modes</a:t>
            </a:r>
          </a:p>
        </p:txBody>
      </p:sp>
      <p:pic>
        <p:nvPicPr>
          <p:cNvPr id="2626" name="Picture 5"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1366" y="1817298"/>
            <a:ext cx="8061545" cy="4534620"/>
          </a:xfrm>
          <a:prstGeom prst="rect">
            <a:avLst/>
          </a:prstGeom>
          <a:ln w="12700">
            <a:miter lim="400000"/>
          </a:ln>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0" name="Title 1"/>
          <p:cNvSpPr txBox="1">
            <a:spLocks noGrp="1"/>
          </p:cNvSpPr>
          <p:nvPr>
            <p:ph type="title"/>
          </p:nvPr>
        </p:nvSpPr>
        <p:spPr>
          <a:xfrm>
            <a:off x="415599" y="593366"/>
            <a:ext cx="11360802" cy="943201"/>
          </a:xfrm>
          <a:prstGeom prst="rect">
            <a:avLst/>
          </a:prstGeom>
        </p:spPr>
        <p:txBody>
          <a:bodyPr/>
          <a:lstStyle>
            <a:lvl1pPr defTabSz="1170431">
              <a:defRPr sz="4608"/>
            </a:lvl1pPr>
          </a:lstStyle>
          <a:p>
            <a:r>
              <a:t>Interaction Modes</a:t>
            </a:r>
          </a:p>
        </p:txBody>
      </p:sp>
      <p:pic>
        <p:nvPicPr>
          <p:cNvPr id="2631" name="Picture 1" descr="Picture 1"/>
          <p:cNvPicPr>
            <a:picLocks noChangeAspect="1"/>
          </p:cNvPicPr>
          <p:nvPr/>
        </p:nvPicPr>
        <p:blipFill>
          <a:blip r:embed="rId3"/>
          <a:stretch>
            <a:fillRect/>
          </a:stretch>
        </p:blipFill>
        <p:spPr>
          <a:xfrm>
            <a:off x="2829461" y="2062509"/>
            <a:ext cx="6766437" cy="4229024"/>
          </a:xfrm>
          <a:prstGeom prst="rect">
            <a:avLst/>
          </a:prstGeom>
          <a:ln w="12700">
            <a:miter lim="400000"/>
          </a:ln>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5" name="Picture 11" descr="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4146" y="3513409"/>
            <a:ext cx="4969852" cy="2795542"/>
          </a:xfrm>
          <a:prstGeom prst="rect">
            <a:avLst/>
          </a:prstGeom>
          <a:ln w="12700">
            <a:miter lim="400000"/>
          </a:ln>
        </p:spPr>
      </p:pic>
      <p:pic>
        <p:nvPicPr>
          <p:cNvPr id="2636" name="Picture 3" descr="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4146" y="406273"/>
            <a:ext cx="4969852" cy="2795543"/>
          </a:xfrm>
          <a:prstGeom prst="rect">
            <a:avLst/>
          </a:prstGeom>
          <a:ln w="12700">
            <a:miter lim="400000"/>
          </a:ln>
        </p:spPr>
      </p:pic>
      <p:pic>
        <p:nvPicPr>
          <p:cNvPr id="2637" name="Picture 9" descr="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1862" y="379230"/>
            <a:ext cx="4945815" cy="2782021"/>
          </a:xfrm>
          <a:prstGeom prst="rect">
            <a:avLst/>
          </a:prstGeom>
          <a:ln w="12700">
            <a:miter lim="400000"/>
          </a:ln>
        </p:spPr>
      </p:pic>
      <p:pic>
        <p:nvPicPr>
          <p:cNvPr id="2638" name="Picture 10" descr="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21862" y="3513409"/>
            <a:ext cx="4969853" cy="2795542"/>
          </a:xfrm>
          <a:prstGeom prst="rect">
            <a:avLst/>
          </a:prstGeom>
          <a:ln w="12700">
            <a:miter lim="400000"/>
          </a:ln>
        </p:spPr>
      </p:pic>
      <p:grpSp>
        <p:nvGrpSpPr>
          <p:cNvPr id="2641" name="Shape 66"/>
          <p:cNvGrpSpPr/>
          <p:nvPr/>
        </p:nvGrpSpPr>
        <p:grpSpPr>
          <a:xfrm>
            <a:off x="337819" y="508989"/>
            <a:ext cx="2018584" cy="958657"/>
            <a:chOff x="0" y="-8466"/>
            <a:chExt cx="2018582" cy="958655"/>
          </a:xfrm>
        </p:grpSpPr>
        <p:sp>
          <p:nvSpPr>
            <p:cNvPr id="2639" name="Rectangle"/>
            <p:cNvSpPr/>
            <p:nvPr/>
          </p:nvSpPr>
          <p:spPr>
            <a:xfrm>
              <a:off x="0" y="31862"/>
              <a:ext cx="2018583" cy="918327"/>
            </a:xfrm>
            <a:prstGeom prst="rect">
              <a:avLst/>
            </a:prstGeom>
            <a:solidFill>
              <a:srgbClr val="E4E0D7"/>
            </a:solidFill>
            <a:ln w="12700" cap="flat">
              <a:noFill/>
              <a:miter lim="400000"/>
            </a:ln>
            <a:effectLst>
              <a:outerShdw blurRad="63500" dist="50800" dir="2700000" rotWithShape="0">
                <a:srgbClr val="000000">
                  <a:alpha val="40000"/>
                </a:srgbClr>
              </a:outerShdw>
            </a:effectLst>
          </p:spPr>
          <p:txBody>
            <a:bodyPr wrap="square" lIns="60959" tIns="60959" rIns="60959" bIns="60959" numCol="1" anchor="b">
              <a:noAutofit/>
            </a:bodyPr>
            <a:lstStyle/>
            <a:p>
              <a:pPr algn="ctr" defTabSz="1219200">
                <a:defRPr sz="4800" b="1">
                  <a:solidFill>
                    <a:srgbClr val="EF6C00"/>
                  </a:solidFill>
                  <a:latin typeface="PT Sans Narrow"/>
                  <a:ea typeface="PT Sans Narrow"/>
                  <a:cs typeface="PT Sans Narrow"/>
                  <a:sym typeface="PT Sans Narrow"/>
                </a:defRPr>
              </a:pPr>
              <a:endParaRPr/>
            </a:p>
          </p:txBody>
        </p:sp>
        <p:sp>
          <p:nvSpPr>
            <p:cNvPr id="2640" name="Threat"/>
            <p:cNvSpPr txBox="1"/>
            <p:nvPr/>
          </p:nvSpPr>
          <p:spPr>
            <a:xfrm>
              <a:off x="0" y="-8467"/>
              <a:ext cx="2018583" cy="9586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b">
              <a:spAutoFit/>
            </a:bodyPr>
            <a:lstStyle>
              <a:lvl1pPr algn="ctr" defTabSz="1219200">
                <a:defRPr sz="4800" b="1">
                  <a:solidFill>
                    <a:srgbClr val="EF6C00"/>
                  </a:solidFill>
                  <a:latin typeface="PT Sans Narrow"/>
                  <a:ea typeface="PT Sans Narrow"/>
                  <a:cs typeface="PT Sans Narrow"/>
                  <a:sym typeface="PT Sans Narrow"/>
                </a:defRPr>
              </a:lvl1pPr>
            </a:lstStyle>
            <a:p>
              <a:r>
                <a:t>Threat</a:t>
              </a:r>
            </a:p>
          </p:txBody>
        </p:sp>
      </p:grpSp>
      <p:grpSp>
        <p:nvGrpSpPr>
          <p:cNvPr id="2644" name="Shape 66"/>
          <p:cNvGrpSpPr/>
          <p:nvPr/>
        </p:nvGrpSpPr>
        <p:grpSpPr>
          <a:xfrm>
            <a:off x="6234454" y="493122"/>
            <a:ext cx="2018584" cy="958657"/>
            <a:chOff x="0" y="-8466"/>
            <a:chExt cx="2018582" cy="958655"/>
          </a:xfrm>
        </p:grpSpPr>
        <p:sp>
          <p:nvSpPr>
            <p:cNvPr id="2642" name="Rectangle"/>
            <p:cNvSpPr/>
            <p:nvPr/>
          </p:nvSpPr>
          <p:spPr>
            <a:xfrm>
              <a:off x="0" y="31862"/>
              <a:ext cx="2018583" cy="918327"/>
            </a:xfrm>
            <a:prstGeom prst="rect">
              <a:avLst/>
            </a:prstGeom>
            <a:solidFill>
              <a:srgbClr val="E4E0D7"/>
            </a:solidFill>
            <a:ln w="12700" cap="flat">
              <a:noFill/>
              <a:miter lim="400000"/>
            </a:ln>
            <a:effectLst>
              <a:outerShdw blurRad="63500" dist="50800" dir="2700000" rotWithShape="0">
                <a:srgbClr val="000000">
                  <a:alpha val="40000"/>
                </a:srgbClr>
              </a:outerShdw>
            </a:effectLst>
          </p:spPr>
          <p:txBody>
            <a:bodyPr wrap="square" lIns="60959" tIns="60959" rIns="60959" bIns="60959" numCol="1" anchor="b">
              <a:noAutofit/>
            </a:bodyPr>
            <a:lstStyle/>
            <a:p>
              <a:pPr algn="ctr" defTabSz="1219200">
                <a:defRPr sz="4800" b="1">
                  <a:solidFill>
                    <a:srgbClr val="EF6C00"/>
                  </a:solidFill>
                  <a:latin typeface="PT Sans Narrow"/>
                  <a:ea typeface="PT Sans Narrow"/>
                  <a:cs typeface="PT Sans Narrow"/>
                  <a:sym typeface="PT Sans Narrow"/>
                </a:defRPr>
              </a:pPr>
              <a:endParaRPr/>
            </a:p>
          </p:txBody>
        </p:sp>
        <p:sp>
          <p:nvSpPr>
            <p:cNvPr id="2643" name="Explore"/>
            <p:cNvSpPr txBox="1"/>
            <p:nvPr/>
          </p:nvSpPr>
          <p:spPr>
            <a:xfrm>
              <a:off x="0" y="-8467"/>
              <a:ext cx="2018583" cy="9586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b">
              <a:spAutoFit/>
            </a:bodyPr>
            <a:lstStyle>
              <a:lvl1pPr algn="ctr" defTabSz="1219200">
                <a:defRPr sz="4800" b="1">
                  <a:solidFill>
                    <a:srgbClr val="EF6C00"/>
                  </a:solidFill>
                  <a:latin typeface="PT Sans Narrow"/>
                  <a:ea typeface="PT Sans Narrow"/>
                  <a:cs typeface="PT Sans Narrow"/>
                  <a:sym typeface="PT Sans Narrow"/>
                </a:defRPr>
              </a:lvl1pPr>
            </a:lstStyle>
            <a:p>
              <a:r>
                <a:t>Explore</a:t>
              </a:r>
            </a:p>
          </p:txBody>
        </p:sp>
      </p:grpSp>
      <p:grpSp>
        <p:nvGrpSpPr>
          <p:cNvPr id="2647" name="Shape 66"/>
          <p:cNvGrpSpPr/>
          <p:nvPr/>
        </p:nvGrpSpPr>
        <p:grpSpPr>
          <a:xfrm>
            <a:off x="337819" y="3657848"/>
            <a:ext cx="2018584" cy="958657"/>
            <a:chOff x="0" y="-8466"/>
            <a:chExt cx="2018582" cy="958655"/>
          </a:xfrm>
        </p:grpSpPr>
        <p:sp>
          <p:nvSpPr>
            <p:cNvPr id="2645" name="Rectangle"/>
            <p:cNvSpPr/>
            <p:nvPr/>
          </p:nvSpPr>
          <p:spPr>
            <a:xfrm>
              <a:off x="0" y="31862"/>
              <a:ext cx="2018583" cy="918327"/>
            </a:xfrm>
            <a:prstGeom prst="rect">
              <a:avLst/>
            </a:prstGeom>
            <a:solidFill>
              <a:srgbClr val="E4E0D7"/>
            </a:solidFill>
            <a:ln w="12700" cap="flat">
              <a:noFill/>
              <a:miter lim="400000"/>
            </a:ln>
            <a:effectLst>
              <a:outerShdw blurRad="63500" dist="50800" dir="2700000" rotWithShape="0">
                <a:srgbClr val="000000">
                  <a:alpha val="40000"/>
                </a:srgbClr>
              </a:outerShdw>
            </a:effectLst>
          </p:spPr>
          <p:txBody>
            <a:bodyPr wrap="square" lIns="60959" tIns="60959" rIns="60959" bIns="60959" numCol="1" anchor="b">
              <a:noAutofit/>
            </a:bodyPr>
            <a:lstStyle/>
            <a:p>
              <a:pPr algn="ctr" defTabSz="1219200">
                <a:defRPr sz="4800" b="1">
                  <a:solidFill>
                    <a:srgbClr val="EF6C00"/>
                  </a:solidFill>
                  <a:latin typeface="PT Sans Narrow"/>
                  <a:ea typeface="PT Sans Narrow"/>
                  <a:cs typeface="PT Sans Narrow"/>
                  <a:sym typeface="PT Sans Narrow"/>
                </a:defRPr>
              </a:pPr>
              <a:endParaRPr/>
            </a:p>
          </p:txBody>
        </p:sp>
        <p:sp>
          <p:nvSpPr>
            <p:cNvPr id="2646" name="Barter"/>
            <p:cNvSpPr txBox="1"/>
            <p:nvPr/>
          </p:nvSpPr>
          <p:spPr>
            <a:xfrm>
              <a:off x="0" y="-8467"/>
              <a:ext cx="2018583" cy="9586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b">
              <a:spAutoFit/>
            </a:bodyPr>
            <a:lstStyle>
              <a:lvl1pPr algn="ctr" defTabSz="1219200">
                <a:defRPr sz="4800" b="1">
                  <a:solidFill>
                    <a:srgbClr val="EF6C00"/>
                  </a:solidFill>
                  <a:latin typeface="PT Sans Narrow"/>
                  <a:ea typeface="PT Sans Narrow"/>
                  <a:cs typeface="PT Sans Narrow"/>
                  <a:sym typeface="PT Sans Narrow"/>
                </a:defRPr>
              </a:lvl1pPr>
            </a:lstStyle>
            <a:p>
              <a:r>
                <a:t>Barter</a:t>
              </a:r>
            </a:p>
          </p:txBody>
        </p:sp>
      </p:grpSp>
      <p:grpSp>
        <p:nvGrpSpPr>
          <p:cNvPr id="2650" name="Shape 66"/>
          <p:cNvGrpSpPr/>
          <p:nvPr/>
        </p:nvGrpSpPr>
        <p:grpSpPr>
          <a:xfrm>
            <a:off x="6234454" y="3657849"/>
            <a:ext cx="2018584" cy="958657"/>
            <a:chOff x="0" y="-8466"/>
            <a:chExt cx="2018582" cy="958655"/>
          </a:xfrm>
        </p:grpSpPr>
        <p:sp>
          <p:nvSpPr>
            <p:cNvPr id="2648" name="Rectangle"/>
            <p:cNvSpPr/>
            <p:nvPr/>
          </p:nvSpPr>
          <p:spPr>
            <a:xfrm>
              <a:off x="0" y="31862"/>
              <a:ext cx="2018583" cy="918327"/>
            </a:xfrm>
            <a:prstGeom prst="rect">
              <a:avLst/>
            </a:prstGeom>
            <a:solidFill>
              <a:srgbClr val="E4E0D7"/>
            </a:solidFill>
            <a:ln w="12700" cap="flat">
              <a:noFill/>
              <a:miter lim="400000"/>
            </a:ln>
            <a:effectLst>
              <a:outerShdw blurRad="63500" dist="50800" dir="2700000" rotWithShape="0">
                <a:srgbClr val="000000">
                  <a:alpha val="40000"/>
                </a:srgbClr>
              </a:outerShdw>
            </a:effectLst>
          </p:spPr>
          <p:txBody>
            <a:bodyPr wrap="square" lIns="60959" tIns="60959" rIns="60959" bIns="60959" numCol="1" anchor="b">
              <a:noAutofit/>
            </a:bodyPr>
            <a:lstStyle/>
            <a:p>
              <a:pPr algn="ctr" defTabSz="1219200">
                <a:defRPr sz="4800" b="1">
                  <a:solidFill>
                    <a:srgbClr val="EF6C00"/>
                  </a:solidFill>
                  <a:latin typeface="PT Sans Narrow"/>
                  <a:ea typeface="PT Sans Narrow"/>
                  <a:cs typeface="PT Sans Narrow"/>
                  <a:sym typeface="PT Sans Narrow"/>
                </a:defRPr>
              </a:pPr>
              <a:endParaRPr/>
            </a:p>
          </p:txBody>
        </p:sp>
        <p:sp>
          <p:nvSpPr>
            <p:cNvPr id="2649" name="Puzzle"/>
            <p:cNvSpPr txBox="1"/>
            <p:nvPr/>
          </p:nvSpPr>
          <p:spPr>
            <a:xfrm>
              <a:off x="0" y="-8467"/>
              <a:ext cx="2018583" cy="9586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899" tIns="121899" rIns="121899" bIns="121899" numCol="1" anchor="b">
              <a:spAutoFit/>
            </a:bodyPr>
            <a:lstStyle>
              <a:lvl1pPr algn="ctr" defTabSz="1219200">
                <a:defRPr sz="4800" b="1">
                  <a:solidFill>
                    <a:srgbClr val="EF6C00"/>
                  </a:solidFill>
                  <a:latin typeface="PT Sans Narrow"/>
                  <a:ea typeface="PT Sans Narrow"/>
                  <a:cs typeface="PT Sans Narrow"/>
                  <a:sym typeface="PT Sans Narrow"/>
                </a:defRPr>
              </a:lvl1pPr>
            </a:lstStyle>
            <a:p>
              <a:r>
                <a:t>Puzzle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641"/>
                                        </p:tgtEl>
                                        <p:attrNameLst>
                                          <p:attrName>style.visibility</p:attrName>
                                        </p:attrNameLst>
                                      </p:cBhvr>
                                      <p:to>
                                        <p:strVal val="visible"/>
                                      </p:to>
                                    </p:set>
                                    <p:animEffect transition="in" filter="wipe(left)">
                                      <p:cBhvr>
                                        <p:cTn id="7" dur="250"/>
                                        <p:tgtEl>
                                          <p:spTgt spid="26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2644"/>
                                        </p:tgtEl>
                                        <p:attrNameLst>
                                          <p:attrName>style.visibility</p:attrName>
                                        </p:attrNameLst>
                                      </p:cBhvr>
                                      <p:to>
                                        <p:strVal val="visible"/>
                                      </p:to>
                                    </p:set>
                                    <p:animEffect transition="in" filter="wipe(left)">
                                      <p:cBhvr>
                                        <p:cTn id="12" dur="250"/>
                                        <p:tgtEl>
                                          <p:spTgt spid="26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3" nodeType="clickEffect">
                                  <p:stCondLst>
                                    <p:cond delay="0"/>
                                  </p:stCondLst>
                                  <p:iterate>
                                    <p:tmAbs val="0"/>
                                  </p:iterate>
                                  <p:childTnLst>
                                    <p:set>
                                      <p:cBhvr>
                                        <p:cTn id="16" fill="hold"/>
                                        <p:tgtEl>
                                          <p:spTgt spid="2647"/>
                                        </p:tgtEl>
                                        <p:attrNameLst>
                                          <p:attrName>style.visibility</p:attrName>
                                        </p:attrNameLst>
                                      </p:cBhvr>
                                      <p:to>
                                        <p:strVal val="visible"/>
                                      </p:to>
                                    </p:set>
                                    <p:animEffect transition="in" filter="wipe(left)">
                                      <p:cBhvr>
                                        <p:cTn id="17" dur="250"/>
                                        <p:tgtEl>
                                          <p:spTgt spid="26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4" nodeType="clickEffect">
                                  <p:stCondLst>
                                    <p:cond delay="0"/>
                                  </p:stCondLst>
                                  <p:iterate>
                                    <p:tmAbs val="0"/>
                                  </p:iterate>
                                  <p:childTnLst>
                                    <p:set>
                                      <p:cBhvr>
                                        <p:cTn id="21" fill="hold"/>
                                        <p:tgtEl>
                                          <p:spTgt spid="2650"/>
                                        </p:tgtEl>
                                        <p:attrNameLst>
                                          <p:attrName>style.visibility</p:attrName>
                                        </p:attrNameLst>
                                      </p:cBhvr>
                                      <p:to>
                                        <p:strVal val="visible"/>
                                      </p:to>
                                    </p:set>
                                    <p:animEffect transition="in" filter="wipe(left)">
                                      <p:cBhvr>
                                        <p:cTn id="22" dur="250"/>
                                        <p:tgtEl>
                                          <p:spTgt spid="2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 grpId="1" animBg="1" advAuto="0"/>
      <p:bldP spid="2644" grpId="2" animBg="1" advAuto="0"/>
      <p:bldP spid="2647" grpId="3" animBg="1" advAuto="0"/>
      <p:bldP spid="2650" grpId="4" animBg="1" advAuto="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4" name="Title 1"/>
          <p:cNvSpPr txBox="1">
            <a:spLocks noGrp="1"/>
          </p:cNvSpPr>
          <p:nvPr>
            <p:ph type="title"/>
          </p:nvPr>
        </p:nvSpPr>
        <p:spPr>
          <a:xfrm>
            <a:off x="415599" y="593366"/>
            <a:ext cx="2781925" cy="1120417"/>
          </a:xfrm>
          <a:prstGeom prst="rect">
            <a:avLst/>
          </a:prstGeom>
        </p:spPr>
        <p:txBody>
          <a:bodyPr/>
          <a:lstStyle>
            <a:lvl1pPr defTabSz="999744">
              <a:defRPr sz="5904"/>
            </a:lvl1pPr>
          </a:lstStyle>
          <a:p>
            <a:r>
              <a:t>AEGIM</a:t>
            </a:r>
          </a:p>
        </p:txBody>
      </p:sp>
      <p:sp>
        <p:nvSpPr>
          <p:cNvPr id="2655" name="TextBox 2"/>
          <p:cNvSpPr txBox="1"/>
          <p:nvPr/>
        </p:nvSpPr>
        <p:spPr>
          <a:xfrm>
            <a:off x="476559" y="1690779"/>
            <a:ext cx="10275786" cy="467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2400">
                <a:latin typeface="Arial"/>
                <a:ea typeface="Arial"/>
                <a:cs typeface="Arial"/>
                <a:sym typeface="Arial"/>
              </a:defRPr>
            </a:lvl1pPr>
          </a:lstStyle>
          <a:p>
            <a:r>
              <a:t>Algorithm for the Extraction of Game Interaction Modes</a:t>
            </a:r>
          </a:p>
        </p:txBody>
      </p:sp>
      <p:grpSp>
        <p:nvGrpSpPr>
          <p:cNvPr id="2671" name="Group 8"/>
          <p:cNvGrpSpPr/>
          <p:nvPr/>
        </p:nvGrpSpPr>
        <p:grpSpPr>
          <a:xfrm>
            <a:off x="691644" y="3128513"/>
            <a:ext cx="10430292" cy="1391729"/>
            <a:chOff x="0" y="0"/>
            <a:chExt cx="10430291" cy="1391728"/>
          </a:xfrm>
        </p:grpSpPr>
        <p:grpSp>
          <p:nvGrpSpPr>
            <p:cNvPr id="2658" name="Rounded Rectangle 3"/>
            <p:cNvGrpSpPr/>
            <p:nvPr/>
          </p:nvGrpSpPr>
          <p:grpSpPr>
            <a:xfrm>
              <a:off x="0" y="0"/>
              <a:ext cx="2219864" cy="1391729"/>
              <a:chOff x="0" y="0"/>
              <a:chExt cx="2219863" cy="1391728"/>
            </a:xfrm>
          </p:grpSpPr>
          <p:sp>
            <p:nvSpPr>
              <p:cNvPr id="2656" name="Rounded Rectangle"/>
              <p:cNvSpPr/>
              <p:nvPr/>
            </p:nvSpPr>
            <p:spPr>
              <a:xfrm>
                <a:off x="0" y="0"/>
                <a:ext cx="2219864" cy="1391729"/>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657" name="Game State…"/>
              <p:cNvSpPr txBox="1"/>
              <p:nvPr/>
            </p:nvSpPr>
            <p:spPr>
              <a:xfrm>
                <a:off x="128898" y="284289"/>
                <a:ext cx="1962067" cy="82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p>
                <a:pPr algn="ctr" defTabSz="1219200">
                  <a:defRPr sz="2400" b="1">
                    <a:solidFill>
                      <a:srgbClr val="46ACA2"/>
                    </a:solidFill>
                    <a:latin typeface="Arial"/>
                    <a:ea typeface="Arial"/>
                    <a:cs typeface="Arial"/>
                    <a:sym typeface="Arial"/>
                  </a:defRPr>
                </a:pPr>
                <a:r>
                  <a:t>Game State</a:t>
                </a:r>
              </a:p>
              <a:p>
                <a:pPr algn="ctr" defTabSz="1219200">
                  <a:defRPr sz="2400" b="1">
                    <a:solidFill>
                      <a:srgbClr val="46ACA2"/>
                    </a:solidFill>
                    <a:latin typeface="Arial"/>
                    <a:ea typeface="Arial"/>
                    <a:cs typeface="Arial"/>
                    <a:sym typeface="Arial"/>
                  </a:defRPr>
                </a:pPr>
                <a:r>
                  <a:t>(pixels)</a:t>
                </a:r>
              </a:p>
            </p:txBody>
          </p:sp>
        </p:grpSp>
        <p:grpSp>
          <p:nvGrpSpPr>
            <p:cNvPr id="2661" name="Right Arrow 4"/>
            <p:cNvGrpSpPr/>
            <p:nvPr/>
          </p:nvGrpSpPr>
          <p:grpSpPr>
            <a:xfrm>
              <a:off x="2541917" y="-1"/>
              <a:ext cx="1874807" cy="1334220"/>
              <a:chOff x="0" y="0"/>
              <a:chExt cx="1874806" cy="1334218"/>
            </a:xfrm>
          </p:grpSpPr>
          <p:sp>
            <p:nvSpPr>
              <p:cNvPr id="2659" name="Arrow"/>
              <p:cNvSpPr/>
              <p:nvPr/>
            </p:nvSpPr>
            <p:spPr>
              <a:xfrm>
                <a:off x="0" y="0"/>
                <a:ext cx="1874807" cy="1334219"/>
              </a:xfrm>
              <a:prstGeom prst="rightArrow">
                <a:avLst>
                  <a:gd name="adj1" fmla="val 50000"/>
                  <a:gd name="adj2" fmla="val 50000"/>
                </a:avLst>
              </a:prstGeom>
              <a:gradFill flip="none" rotWithShape="1">
                <a:gsLst>
                  <a:gs pos="0">
                    <a:srgbClr val="FFD3BA"/>
                  </a:gs>
                  <a:gs pos="35000">
                    <a:srgbClr val="FFE0CF"/>
                  </a:gs>
                  <a:gs pos="100000">
                    <a:srgbClr val="FFF3ED"/>
                  </a:gs>
                </a:gsLst>
                <a:lin ang="16200000" scaled="0"/>
              </a:gradFill>
              <a:ln w="12700" cap="flat">
                <a:solidFill>
                  <a:srgbClr val="F99400"/>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a:solidFill>
                      <a:srgbClr val="695D46"/>
                    </a:solidFill>
                    <a:latin typeface="Arial"/>
                    <a:ea typeface="Arial"/>
                    <a:cs typeface="Arial"/>
                    <a:sym typeface="Arial"/>
                  </a:defRPr>
                </a:pPr>
                <a:endParaRPr/>
              </a:p>
            </p:txBody>
          </p:sp>
          <p:sp>
            <p:nvSpPr>
              <p:cNvPr id="2660" name="Caption generator"/>
              <p:cNvSpPr txBox="1"/>
              <p:nvPr/>
            </p:nvSpPr>
            <p:spPr>
              <a:xfrm>
                <a:off x="60960" y="343188"/>
                <a:ext cx="1419331" cy="6478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a:solidFill>
                      <a:srgbClr val="695D46"/>
                    </a:solidFill>
                    <a:latin typeface="Arial"/>
                    <a:ea typeface="Arial"/>
                    <a:cs typeface="Arial"/>
                    <a:sym typeface="Arial"/>
                  </a:defRPr>
                </a:lvl1pPr>
              </a:lstStyle>
              <a:p>
                <a:r>
                  <a:t>Caption generator</a:t>
                </a:r>
              </a:p>
            </p:txBody>
          </p:sp>
        </p:grpSp>
        <p:grpSp>
          <p:nvGrpSpPr>
            <p:cNvPr id="2664" name="Rounded Rectangle 5"/>
            <p:cNvGrpSpPr/>
            <p:nvPr/>
          </p:nvGrpSpPr>
          <p:grpSpPr>
            <a:xfrm>
              <a:off x="4664586" y="290145"/>
              <a:ext cx="1240673" cy="828137"/>
              <a:chOff x="0" y="0"/>
              <a:chExt cx="1240671" cy="828136"/>
            </a:xfrm>
          </p:grpSpPr>
          <p:sp>
            <p:nvSpPr>
              <p:cNvPr id="2662" name="Rounded Rectangle"/>
              <p:cNvSpPr/>
              <p:nvPr/>
            </p:nvSpPr>
            <p:spPr>
              <a:xfrm>
                <a:off x="0" y="0"/>
                <a:ext cx="1240672" cy="828137"/>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663" name="Text"/>
              <p:cNvSpPr txBox="1"/>
              <p:nvPr/>
            </p:nvSpPr>
            <p:spPr>
              <a:xfrm>
                <a:off x="101386" y="180293"/>
                <a:ext cx="1037898" cy="4675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sz="2400" b="1">
                    <a:solidFill>
                      <a:srgbClr val="46ACA2"/>
                    </a:solidFill>
                    <a:latin typeface="Arial"/>
                    <a:ea typeface="Arial"/>
                    <a:cs typeface="Arial"/>
                    <a:sym typeface="Arial"/>
                  </a:defRPr>
                </a:lvl1pPr>
              </a:lstStyle>
              <a:p>
                <a:r>
                  <a:t>Text</a:t>
                </a:r>
              </a:p>
            </p:txBody>
          </p:sp>
        </p:grpSp>
        <p:grpSp>
          <p:nvGrpSpPr>
            <p:cNvPr id="2667" name="Right Arrow 6"/>
            <p:cNvGrpSpPr/>
            <p:nvPr/>
          </p:nvGrpSpPr>
          <p:grpSpPr>
            <a:xfrm>
              <a:off x="6202582" y="-1"/>
              <a:ext cx="1874807" cy="1334220"/>
              <a:chOff x="0" y="0"/>
              <a:chExt cx="1874806" cy="1334218"/>
            </a:xfrm>
          </p:grpSpPr>
          <p:sp>
            <p:nvSpPr>
              <p:cNvPr id="2665" name="Arrow"/>
              <p:cNvSpPr/>
              <p:nvPr/>
            </p:nvSpPr>
            <p:spPr>
              <a:xfrm>
                <a:off x="0" y="0"/>
                <a:ext cx="1874807" cy="1334219"/>
              </a:xfrm>
              <a:prstGeom prst="rightArrow">
                <a:avLst>
                  <a:gd name="adj1" fmla="val 50000"/>
                  <a:gd name="adj2" fmla="val 50000"/>
                </a:avLst>
              </a:prstGeom>
              <a:gradFill flip="none" rotWithShape="1">
                <a:gsLst>
                  <a:gs pos="0">
                    <a:srgbClr val="FFD3BA"/>
                  </a:gs>
                  <a:gs pos="35000">
                    <a:srgbClr val="FFE0CF"/>
                  </a:gs>
                  <a:gs pos="100000">
                    <a:srgbClr val="FFF3ED"/>
                  </a:gs>
                </a:gsLst>
                <a:lin ang="16200000" scaled="0"/>
              </a:gradFill>
              <a:ln w="12700" cap="flat">
                <a:solidFill>
                  <a:srgbClr val="F99400"/>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a:solidFill>
                      <a:srgbClr val="695D46"/>
                    </a:solidFill>
                    <a:latin typeface="Arial"/>
                    <a:ea typeface="Arial"/>
                    <a:cs typeface="Arial"/>
                    <a:sym typeface="Arial"/>
                  </a:defRPr>
                </a:pPr>
                <a:endParaRPr/>
              </a:p>
            </p:txBody>
          </p:sp>
          <p:sp>
            <p:nvSpPr>
              <p:cNvPr id="2666" name="Classifier"/>
              <p:cNvSpPr txBox="1"/>
              <p:nvPr/>
            </p:nvSpPr>
            <p:spPr>
              <a:xfrm>
                <a:off x="60960" y="476538"/>
                <a:ext cx="1419331" cy="381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a:solidFill>
                      <a:srgbClr val="695D46"/>
                    </a:solidFill>
                    <a:latin typeface="Arial"/>
                    <a:ea typeface="Arial"/>
                    <a:cs typeface="Arial"/>
                    <a:sym typeface="Arial"/>
                  </a:defRPr>
                </a:lvl1pPr>
              </a:lstStyle>
              <a:p>
                <a:r>
                  <a:t>Classifier</a:t>
                </a:r>
              </a:p>
            </p:txBody>
          </p:sp>
        </p:grpSp>
        <p:grpSp>
          <p:nvGrpSpPr>
            <p:cNvPr id="2670" name="Rounded Rectangle 7"/>
            <p:cNvGrpSpPr/>
            <p:nvPr/>
          </p:nvGrpSpPr>
          <p:grpSpPr>
            <a:xfrm>
              <a:off x="8349982" y="0"/>
              <a:ext cx="2080310" cy="1391729"/>
              <a:chOff x="0" y="0"/>
              <a:chExt cx="2080309" cy="1391728"/>
            </a:xfrm>
          </p:grpSpPr>
          <p:sp>
            <p:nvSpPr>
              <p:cNvPr id="2668" name="Rounded Rectangle"/>
              <p:cNvSpPr/>
              <p:nvPr/>
            </p:nvSpPr>
            <p:spPr>
              <a:xfrm>
                <a:off x="0" y="0"/>
                <a:ext cx="2080310" cy="1391729"/>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669" name="Interaction…"/>
              <p:cNvSpPr txBox="1"/>
              <p:nvPr/>
            </p:nvSpPr>
            <p:spPr>
              <a:xfrm>
                <a:off x="128898" y="284289"/>
                <a:ext cx="1822512" cy="82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p>
                <a:pPr algn="ctr" defTabSz="1219200">
                  <a:defRPr sz="2400" b="1">
                    <a:solidFill>
                      <a:srgbClr val="46ACA2"/>
                    </a:solidFill>
                    <a:latin typeface="Arial"/>
                    <a:ea typeface="Arial"/>
                    <a:cs typeface="Arial"/>
                    <a:sym typeface="Arial"/>
                  </a:defRPr>
                </a:pPr>
                <a:r>
                  <a:t>Interaction</a:t>
                </a:r>
              </a:p>
              <a:p>
                <a:pPr algn="ctr" defTabSz="1219200">
                  <a:defRPr sz="2400" b="1">
                    <a:solidFill>
                      <a:srgbClr val="46ACA2"/>
                    </a:solidFill>
                    <a:latin typeface="Arial"/>
                    <a:ea typeface="Arial"/>
                    <a:cs typeface="Arial"/>
                    <a:sym typeface="Arial"/>
                  </a:defRPr>
                </a:pPr>
                <a:r>
                  <a:t>mode</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671"/>
                                        </p:tgtEl>
                                        <p:attrNameLst>
                                          <p:attrName>style.visibility</p:attrName>
                                        </p:attrNameLst>
                                      </p:cBhvr>
                                      <p:to>
                                        <p:strVal val="visible"/>
                                      </p:to>
                                    </p:set>
                                    <p:animEffect transition="in" filter="dissolve">
                                      <p:cBhvr>
                                        <p:cTn id="7" dur="250"/>
                                        <p:tgtEl>
                                          <p:spTgt spid="2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1" grpId="1" animBg="1" advAuto="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5" name="Title 1"/>
          <p:cNvSpPr txBox="1">
            <a:spLocks noGrp="1"/>
          </p:cNvSpPr>
          <p:nvPr>
            <p:ph type="title"/>
          </p:nvPr>
        </p:nvSpPr>
        <p:spPr>
          <a:xfrm>
            <a:off x="415599" y="1973593"/>
            <a:ext cx="11360802" cy="1718513"/>
          </a:xfrm>
          <a:prstGeom prst="rect">
            <a:avLst/>
          </a:prstGeom>
        </p:spPr>
        <p:txBody>
          <a:bodyPr/>
          <a:lstStyle>
            <a:lvl1pPr algn="ctr"/>
          </a:lstStyle>
          <a:p>
            <a:r>
              <a:t>Why go through text?</a:t>
            </a:r>
          </a:p>
        </p:txBody>
      </p:sp>
      <p:sp>
        <p:nvSpPr>
          <p:cNvPr id="2676" name="TextBox 2"/>
          <p:cNvSpPr txBox="1"/>
          <p:nvPr/>
        </p:nvSpPr>
        <p:spPr>
          <a:xfrm>
            <a:off x="3212476" y="3416060"/>
            <a:ext cx="5767047" cy="1292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ctr" defTabSz="1219200">
              <a:defRPr sz="2600">
                <a:solidFill>
                  <a:srgbClr val="695D46"/>
                </a:solidFill>
                <a:latin typeface="Arial"/>
                <a:ea typeface="Arial"/>
                <a:cs typeface="Arial"/>
                <a:sym typeface="Arial"/>
              </a:defRPr>
            </a:pPr>
            <a:r>
              <a:t>avoids retraining</a:t>
            </a:r>
            <a:endParaRPr>
              <a:solidFill>
                <a:srgbClr val="000000"/>
              </a:solidFill>
            </a:endParaRPr>
          </a:p>
          <a:p>
            <a:pPr algn="ctr" defTabSz="1219200">
              <a:defRPr sz="2600">
                <a:solidFill>
                  <a:srgbClr val="695D46"/>
                </a:solidFill>
                <a:latin typeface="Arial"/>
                <a:ea typeface="Arial"/>
                <a:cs typeface="Arial"/>
                <a:sym typeface="Arial"/>
              </a:defRPr>
            </a:pPr>
            <a:r>
              <a:t>gestalt representation</a:t>
            </a:r>
            <a:endParaRPr>
              <a:solidFill>
                <a:srgbClr val="000000"/>
              </a:solidFill>
            </a:endParaRPr>
          </a:p>
          <a:p>
            <a:pPr algn="ctr" defTabSz="1219200">
              <a:defRPr sz="2600">
                <a:solidFill>
                  <a:srgbClr val="695D46"/>
                </a:solidFill>
                <a:latin typeface="Arial"/>
                <a:ea typeface="Arial"/>
                <a:cs typeface="Arial"/>
                <a:sym typeface="Arial"/>
              </a:defRPr>
            </a:pPr>
            <a:r>
              <a:t>common-sense reasoning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676">
                                            <p:bg/>
                                          </p:spTgt>
                                        </p:tgtEl>
                                        <p:attrNameLst>
                                          <p:attrName>style.visibility</p:attrName>
                                        </p:attrNameLst>
                                      </p:cBhvr>
                                      <p:to>
                                        <p:strVal val="visible"/>
                                      </p:to>
                                    </p:set>
                                    <p:animEffect transition="in" filter="dissolve">
                                      <p:cBhvr>
                                        <p:cTn id="7" dur="250"/>
                                        <p:tgtEl>
                                          <p:spTgt spid="2676">
                                            <p:bg/>
                                          </p:spTgt>
                                        </p:tgtEl>
                                      </p:cBhvr>
                                    </p:animEffect>
                                  </p:childTnLst>
                                </p:cTn>
                              </p:par>
                              <p:par>
                                <p:cTn id="8" presetID="9" presetClass="entr" presetSubtype="0" fill="hold" grpId="1" nodeType="withEffect">
                                  <p:stCondLst>
                                    <p:cond delay="0"/>
                                  </p:stCondLst>
                                  <p:iterate>
                                    <p:tmAbs val="0"/>
                                  </p:iterate>
                                  <p:childTnLst>
                                    <p:set>
                                      <p:cBhvr>
                                        <p:cTn id="9" fill="hold"/>
                                        <p:tgtEl>
                                          <p:spTgt spid="2676">
                                            <p:txEl>
                                              <p:pRg st="0" end="0"/>
                                            </p:txEl>
                                          </p:spTgt>
                                        </p:tgtEl>
                                        <p:attrNameLst>
                                          <p:attrName>style.visibility</p:attrName>
                                        </p:attrNameLst>
                                      </p:cBhvr>
                                      <p:to>
                                        <p:strVal val="visible"/>
                                      </p:to>
                                    </p:set>
                                    <p:animEffect transition="in" filter="dissolve">
                                      <p:cBhvr>
                                        <p:cTn id="10" dur="250"/>
                                        <p:tgtEl>
                                          <p:spTgt spid="267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2676">
                                            <p:txEl>
                                              <p:pRg st="1" end="1"/>
                                            </p:txEl>
                                          </p:spTgt>
                                        </p:tgtEl>
                                        <p:attrNameLst>
                                          <p:attrName>style.visibility</p:attrName>
                                        </p:attrNameLst>
                                      </p:cBhvr>
                                      <p:to>
                                        <p:strVal val="visible"/>
                                      </p:to>
                                    </p:set>
                                    <p:animEffect transition="in" filter="dissolve">
                                      <p:cBhvr>
                                        <p:cTn id="15" dur="250"/>
                                        <p:tgtEl>
                                          <p:spTgt spid="267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2676">
                                            <p:txEl>
                                              <p:pRg st="2" end="2"/>
                                            </p:txEl>
                                          </p:spTgt>
                                        </p:tgtEl>
                                        <p:attrNameLst>
                                          <p:attrName>style.visibility</p:attrName>
                                        </p:attrNameLst>
                                      </p:cBhvr>
                                      <p:to>
                                        <p:strVal val="visible"/>
                                      </p:to>
                                    </p:set>
                                    <p:animEffect transition="in" filter="dissolve">
                                      <p:cBhvr>
                                        <p:cTn id="20" dur="250"/>
                                        <p:tgtEl>
                                          <p:spTgt spid="26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6"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Affordance"/>
          <p:cNvSpPr txBox="1">
            <a:spLocks noGrp="1"/>
          </p:cNvSpPr>
          <p:nvPr>
            <p:ph type="title" idx="4294967295"/>
          </p:nvPr>
        </p:nvSpPr>
        <p:spPr>
          <a:xfrm>
            <a:off x="415599" y="593366"/>
            <a:ext cx="11360802" cy="943201"/>
          </a:xfrm>
          <a:prstGeom prst="rect">
            <a:avLst/>
          </a:prstGeom>
        </p:spPr>
        <p:txBody>
          <a:bodyPr lIns="121899" tIns="121899" rIns="121899" bIns="121899"/>
          <a:lstStyle>
            <a:lvl1pPr defTabSz="1170431">
              <a:defRPr sz="4608" b="1">
                <a:solidFill>
                  <a:srgbClr val="9E3A7D"/>
                </a:solidFill>
                <a:latin typeface="PT Sans Narrow"/>
                <a:ea typeface="PT Sans Narrow"/>
                <a:cs typeface="PT Sans Narrow"/>
                <a:sym typeface="PT Sans Narrow"/>
              </a:defRPr>
            </a:lvl1pPr>
          </a:lstStyle>
          <a:p>
            <a:r>
              <a:t>Affordance</a:t>
            </a:r>
          </a:p>
        </p:txBody>
      </p:sp>
      <p:sp>
        <p:nvSpPr>
          <p:cNvPr id="1904" name="The possibility of an action on an object or environment."/>
          <p:cNvSpPr txBox="1">
            <a:spLocks noGrp="1"/>
          </p:cNvSpPr>
          <p:nvPr>
            <p:ph type="body" sz="quarter" idx="4294967295"/>
          </p:nvPr>
        </p:nvSpPr>
        <p:spPr>
          <a:xfrm>
            <a:off x="415599" y="1641466"/>
            <a:ext cx="6062064" cy="1082801"/>
          </a:xfrm>
          <a:prstGeom prst="rect">
            <a:avLst/>
          </a:prstGeom>
        </p:spPr>
        <p:txBody>
          <a:bodyPr lIns="121899" tIns="121899" rIns="121899" bIns="121899"/>
          <a:lstStyle>
            <a:lvl1pPr marL="0" indent="0" defTabSz="1219200">
              <a:lnSpc>
                <a:spcPct val="115000"/>
              </a:lnSpc>
              <a:spcBef>
                <a:spcPts val="2100"/>
              </a:spcBef>
              <a:buClr>
                <a:srgbClr val="695D46"/>
              </a:buClr>
              <a:buSzTx/>
              <a:buFont typeface="Helvetica"/>
              <a:buNone/>
              <a:defRPr sz="2400">
                <a:solidFill>
                  <a:srgbClr val="695D46"/>
                </a:solidFill>
                <a:latin typeface="Open Sans"/>
                <a:ea typeface="Open Sans"/>
                <a:cs typeface="Open Sans"/>
                <a:sym typeface="Open Sans"/>
              </a:defRPr>
            </a:lvl1pPr>
          </a:lstStyle>
          <a:p>
            <a:r>
              <a:t>The possibility of an action on an object or environment.</a:t>
            </a:r>
          </a:p>
        </p:txBody>
      </p:sp>
      <p:pic>
        <p:nvPicPr>
          <p:cNvPr id="1905" name="Shape 83" descr="Shape 8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13219" y="2609163"/>
            <a:ext cx="4111618" cy="3209424"/>
          </a:xfrm>
          <a:prstGeom prst="rect">
            <a:avLst/>
          </a:prstGeom>
          <a:ln w="12700">
            <a:miter lim="400000"/>
          </a:ln>
          <a:effectLst>
            <a:outerShdw blurRad="355600" rotWithShape="0">
              <a:srgbClr val="000000">
                <a:alpha val="75000"/>
              </a:srgbClr>
            </a:outerShdw>
            <a:reflection stA="11352" endPos="40000" dir="5400000" sy="-100000" algn="bl" rotWithShape="0"/>
          </a:effectLst>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0" name="Picture 1" descr="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2866" y="1449235"/>
            <a:ext cx="8787972" cy="4943235"/>
          </a:xfrm>
          <a:prstGeom prst="rect">
            <a:avLst/>
          </a:prstGeom>
          <a:ln w="12700">
            <a:miter lim="400000"/>
          </a:ln>
        </p:spPr>
      </p:pic>
      <p:sp>
        <p:nvSpPr>
          <p:cNvPr id="2681" name="TextBox 3"/>
          <p:cNvSpPr txBox="1"/>
          <p:nvPr/>
        </p:nvSpPr>
        <p:spPr>
          <a:xfrm>
            <a:off x="383193" y="2233967"/>
            <a:ext cx="5137713" cy="756921"/>
          </a:xfrm>
          <a:prstGeom prst="rect">
            <a:avLst/>
          </a:prstGeom>
          <a:solidFill>
            <a:srgbClr val="E4E0D7"/>
          </a:solidFill>
          <a:ln w="12700">
            <a:miter lim="400000"/>
          </a:ln>
          <a:effectLst>
            <a:outerShdw blurRad="63500" dist="50800" dir="27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219200">
              <a:defRPr sz="4200" b="1">
                <a:solidFill>
                  <a:srgbClr val="FFA65C"/>
                </a:solidFill>
                <a:latin typeface="Aharoni"/>
                <a:ea typeface="Aharoni"/>
                <a:cs typeface="Aharoni"/>
                <a:sym typeface="Aharoni"/>
              </a:defRPr>
            </a:pPr>
            <a:r>
              <a:t>Tunnel =&gt; </a:t>
            </a:r>
            <a:r>
              <a:rPr sz="3600"/>
              <a:t>traversed</a:t>
            </a:r>
          </a:p>
        </p:txBody>
      </p:sp>
      <p:sp>
        <p:nvSpPr>
          <p:cNvPr id="2682" name="TextBox 4"/>
          <p:cNvSpPr txBox="1"/>
          <p:nvPr/>
        </p:nvSpPr>
        <p:spPr>
          <a:xfrm>
            <a:off x="383193" y="2233966"/>
            <a:ext cx="5137713" cy="756921"/>
          </a:xfrm>
          <a:prstGeom prst="rect">
            <a:avLst/>
          </a:prstGeom>
          <a:solidFill>
            <a:srgbClr val="E4E0D7"/>
          </a:solidFill>
          <a:ln w="12700">
            <a:miter lim="400000"/>
          </a:ln>
          <a:effectLst>
            <a:outerShdw blurRad="63500" dist="50800" dir="27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4200" b="1">
                <a:solidFill>
                  <a:srgbClr val="009668"/>
                </a:solidFill>
                <a:latin typeface="Aharoni"/>
                <a:ea typeface="Aharoni"/>
                <a:cs typeface="Aharoni"/>
                <a:sym typeface="Aharoni"/>
              </a:defRPr>
            </a:lvl1pPr>
          </a:lstStyle>
          <a:p>
            <a:r>
              <a:t>Explore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681"/>
                                        </p:tgtEl>
                                        <p:attrNameLst>
                                          <p:attrName>style.visibility</p:attrName>
                                        </p:attrNameLst>
                                      </p:cBhvr>
                                      <p:to>
                                        <p:strVal val="visible"/>
                                      </p:to>
                                    </p:set>
                                    <p:animEffect transition="in" filter="dissolve">
                                      <p:cBhvr>
                                        <p:cTn id="7" dur="250"/>
                                        <p:tgtEl>
                                          <p:spTgt spid="26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682"/>
                                        </p:tgtEl>
                                        <p:attrNameLst>
                                          <p:attrName>style.visibility</p:attrName>
                                        </p:attrNameLst>
                                      </p:cBhvr>
                                      <p:to>
                                        <p:strVal val="visible"/>
                                      </p:to>
                                    </p:set>
                                    <p:animEffect transition="in" filter="dissolve">
                                      <p:cBhvr>
                                        <p:cTn id="12" dur="250"/>
                                        <p:tgtEl>
                                          <p:spTgt spid="2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1" grpId="1" animBg="1" advAuto="0"/>
      <p:bldP spid="2682" grpId="2"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6" name="Picture 5"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92178" y="1587259"/>
            <a:ext cx="8542599" cy="4805212"/>
          </a:xfrm>
          <a:prstGeom prst="rect">
            <a:avLst/>
          </a:prstGeom>
          <a:ln w="12700">
            <a:miter lim="400000"/>
          </a:ln>
        </p:spPr>
      </p:pic>
      <p:sp>
        <p:nvSpPr>
          <p:cNvPr id="2687" name="TextBox 3"/>
          <p:cNvSpPr txBox="1"/>
          <p:nvPr/>
        </p:nvSpPr>
        <p:spPr>
          <a:xfrm>
            <a:off x="429201" y="2256971"/>
            <a:ext cx="4965184" cy="756921"/>
          </a:xfrm>
          <a:prstGeom prst="rect">
            <a:avLst/>
          </a:prstGeom>
          <a:solidFill>
            <a:srgbClr val="E4E0D7"/>
          </a:solidFill>
          <a:ln w="12700">
            <a:miter lim="400000"/>
          </a:ln>
          <a:effectLst>
            <a:outerShdw blurRad="63500" dist="50800" dir="27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219200">
              <a:defRPr sz="4200" b="1">
                <a:solidFill>
                  <a:srgbClr val="FFA65C"/>
                </a:solidFill>
                <a:latin typeface="Aharoni"/>
                <a:ea typeface="Aharoni"/>
                <a:cs typeface="Aharoni"/>
                <a:sym typeface="Aharoni"/>
              </a:defRPr>
            </a:pPr>
            <a:r>
              <a:t>Plant =&gt; </a:t>
            </a:r>
            <a:r>
              <a:rPr sz="3600"/>
              <a:t>harvested</a:t>
            </a:r>
          </a:p>
        </p:txBody>
      </p:sp>
      <p:sp>
        <p:nvSpPr>
          <p:cNvPr id="2688" name="TextBox 6"/>
          <p:cNvSpPr txBox="1"/>
          <p:nvPr/>
        </p:nvSpPr>
        <p:spPr>
          <a:xfrm>
            <a:off x="429201" y="2256970"/>
            <a:ext cx="4965184" cy="756921"/>
          </a:xfrm>
          <a:prstGeom prst="rect">
            <a:avLst/>
          </a:prstGeom>
          <a:solidFill>
            <a:srgbClr val="E4E0D7"/>
          </a:solidFill>
          <a:ln w="12700">
            <a:miter lim="400000"/>
          </a:ln>
          <a:effectLst>
            <a:outerShdw blurRad="63500" dist="50800" dir="27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219200">
              <a:defRPr sz="4200" b="1">
                <a:solidFill>
                  <a:srgbClr val="FFA65C"/>
                </a:solidFill>
                <a:latin typeface="Aharoni"/>
                <a:ea typeface="Aharoni"/>
                <a:cs typeface="Aharoni"/>
                <a:sym typeface="Aharoni"/>
              </a:defRPr>
            </a:pPr>
            <a:r>
              <a:t>Woman =&gt; </a:t>
            </a:r>
            <a:r>
              <a:rPr sz="3600"/>
              <a:t>speak</a:t>
            </a:r>
          </a:p>
        </p:txBody>
      </p:sp>
      <p:sp>
        <p:nvSpPr>
          <p:cNvPr id="2689" name="TextBox 4"/>
          <p:cNvSpPr txBox="1"/>
          <p:nvPr/>
        </p:nvSpPr>
        <p:spPr>
          <a:xfrm>
            <a:off x="429201" y="2256970"/>
            <a:ext cx="5137713" cy="756921"/>
          </a:xfrm>
          <a:prstGeom prst="rect">
            <a:avLst/>
          </a:prstGeom>
          <a:solidFill>
            <a:srgbClr val="E4E0D7"/>
          </a:solidFill>
          <a:ln w="12700">
            <a:miter lim="400000"/>
          </a:ln>
          <a:effectLst>
            <a:outerShdw blurRad="63500" dist="50800" dir="27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4200" b="1">
                <a:solidFill>
                  <a:srgbClr val="009668"/>
                </a:solidFill>
                <a:latin typeface="Aharoni"/>
                <a:ea typeface="Aharoni"/>
                <a:cs typeface="Aharoni"/>
                <a:sym typeface="Aharoni"/>
              </a:defRPr>
            </a:lvl1pPr>
          </a:lstStyle>
          <a:p>
            <a:r>
              <a:t>Puzzle, Explore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687"/>
                                        </p:tgtEl>
                                        <p:attrNameLst>
                                          <p:attrName>style.visibility</p:attrName>
                                        </p:attrNameLst>
                                      </p:cBhvr>
                                      <p:to>
                                        <p:strVal val="visible"/>
                                      </p:to>
                                    </p:set>
                                    <p:animEffect transition="in" filter="dissolve">
                                      <p:cBhvr>
                                        <p:cTn id="7" dur="250"/>
                                        <p:tgtEl>
                                          <p:spTgt spid="26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688"/>
                                        </p:tgtEl>
                                        <p:attrNameLst>
                                          <p:attrName>style.visibility</p:attrName>
                                        </p:attrNameLst>
                                      </p:cBhvr>
                                      <p:to>
                                        <p:strVal val="visible"/>
                                      </p:to>
                                    </p:set>
                                    <p:animEffect transition="in" filter="dissolve">
                                      <p:cBhvr>
                                        <p:cTn id="12" dur="250"/>
                                        <p:tgtEl>
                                          <p:spTgt spid="268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2689"/>
                                        </p:tgtEl>
                                        <p:attrNameLst>
                                          <p:attrName>style.visibility</p:attrName>
                                        </p:attrNameLst>
                                      </p:cBhvr>
                                      <p:to>
                                        <p:strVal val="visible"/>
                                      </p:to>
                                    </p:set>
                                    <p:animEffect transition="in" filter="dissolve">
                                      <p:cBhvr>
                                        <p:cTn id="17" dur="250"/>
                                        <p:tgtEl>
                                          <p:spTgt spid="2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7" grpId="1" animBg="1" advAuto="0"/>
      <p:bldP spid="2688" grpId="2" animBg="1" advAuto="0"/>
      <p:bldP spid="2689" grpId="3"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1" name="Picture 3" descr="Picture 3"/>
          <p:cNvPicPr>
            <a:picLocks noChangeAspect="1"/>
          </p:cNvPicPr>
          <p:nvPr/>
        </p:nvPicPr>
        <p:blipFill>
          <a:blip r:embed="rId3"/>
          <a:stretch>
            <a:fillRect/>
          </a:stretch>
        </p:blipFill>
        <p:spPr>
          <a:xfrm>
            <a:off x="483081" y="1219201"/>
            <a:ext cx="3922142" cy="3909492"/>
          </a:xfrm>
          <a:prstGeom prst="rect">
            <a:avLst/>
          </a:prstGeom>
          <a:ln w="12700">
            <a:miter lim="400000"/>
          </a:ln>
        </p:spPr>
      </p:pic>
      <p:pic>
        <p:nvPicPr>
          <p:cNvPr id="2692" name="Picture 5" descr="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82242" y="1350802"/>
            <a:ext cx="3811572" cy="2382233"/>
          </a:xfrm>
          <a:prstGeom prst="rect">
            <a:avLst/>
          </a:prstGeom>
          <a:ln w="12700">
            <a:miter lim="400000"/>
          </a:ln>
        </p:spPr>
      </p:pic>
      <p:graphicFrame>
        <p:nvGraphicFramePr>
          <p:cNvPr id="2693" name="Table 9"/>
          <p:cNvGraphicFramePr/>
          <p:nvPr/>
        </p:nvGraphicFramePr>
        <p:xfrm>
          <a:off x="8189339" y="1471666"/>
          <a:ext cx="4026276" cy="3844648"/>
        </p:xfrm>
        <a:graphic>
          <a:graphicData uri="http://schemas.openxmlformats.org/drawingml/2006/table">
            <a:tbl>
              <a:tblPr firstRow="1" bandRow="1">
                <a:tableStyleId>{4C3C2611-4C71-4FC5-86AE-919BDF0F9419}</a:tableStyleId>
              </a:tblPr>
              <a:tblGrid>
                <a:gridCol w="1006569">
                  <a:extLst>
                    <a:ext uri="{9D8B030D-6E8A-4147-A177-3AD203B41FA5}">
                      <a16:colId xmlns:a16="http://schemas.microsoft.com/office/drawing/2014/main" val="20000"/>
                    </a:ext>
                  </a:extLst>
                </a:gridCol>
                <a:gridCol w="1006569">
                  <a:extLst>
                    <a:ext uri="{9D8B030D-6E8A-4147-A177-3AD203B41FA5}">
                      <a16:colId xmlns:a16="http://schemas.microsoft.com/office/drawing/2014/main" val="20001"/>
                    </a:ext>
                  </a:extLst>
                </a:gridCol>
                <a:gridCol w="1006569">
                  <a:extLst>
                    <a:ext uri="{9D8B030D-6E8A-4147-A177-3AD203B41FA5}">
                      <a16:colId xmlns:a16="http://schemas.microsoft.com/office/drawing/2014/main" val="20002"/>
                    </a:ext>
                  </a:extLst>
                </a:gridCol>
                <a:gridCol w="1006569">
                  <a:extLst>
                    <a:ext uri="{9D8B030D-6E8A-4147-A177-3AD203B41FA5}">
                      <a16:colId xmlns:a16="http://schemas.microsoft.com/office/drawing/2014/main" val="20003"/>
                    </a:ext>
                  </a:extLst>
                </a:gridCol>
              </a:tblGrid>
              <a:tr h="653562">
                <a:tc>
                  <a:txBody>
                    <a:bodyPr/>
                    <a:lstStyle/>
                    <a:p>
                      <a:pPr algn="ctr" defTabSz="1219200">
                        <a:defRPr sz="1800" b="0">
                          <a:solidFill>
                            <a:srgbClr val="000000"/>
                          </a:solidFill>
                        </a:defRPr>
                      </a:pPr>
                      <a:r>
                        <a:rPr b="1">
                          <a:solidFill>
                            <a:srgbClr val="515151"/>
                          </a:solidFill>
                          <a:latin typeface="Arial"/>
                          <a:ea typeface="Arial"/>
                          <a:cs typeface="Arial"/>
                          <a:sym typeface="Arial"/>
                        </a:rPr>
                        <a:t>cat</a:t>
                      </a:r>
                    </a:p>
                  </a:txBody>
                  <a:tcPr marL="45720" marR="45720" horzOverflow="overflow">
                    <a:lnB w="50800">
                      <a:solidFill>
                        <a:srgbClr val="FFFFFF"/>
                      </a:solidFill>
                    </a:lnB>
                    <a:solidFill>
                      <a:srgbClr val="A1E8D9"/>
                    </a:solidFill>
                  </a:tcPr>
                </a:tc>
                <a:tc>
                  <a:txBody>
                    <a:bodyPr/>
                    <a:lstStyle/>
                    <a:p>
                      <a:pPr algn="ctr" defTabSz="1219200">
                        <a:defRPr sz="1800" b="0">
                          <a:solidFill>
                            <a:srgbClr val="000000"/>
                          </a:solidFill>
                        </a:defRPr>
                      </a:pPr>
                      <a:r>
                        <a:rPr b="1">
                          <a:solidFill>
                            <a:srgbClr val="515151"/>
                          </a:solidFill>
                          <a:latin typeface="Arial"/>
                          <a:ea typeface="Arial"/>
                          <a:cs typeface="Arial"/>
                          <a:sym typeface="Arial"/>
                        </a:rPr>
                        <a:t>dog</a:t>
                      </a:r>
                    </a:p>
                  </a:txBody>
                  <a:tcPr marL="45720" marR="45720" horzOverflow="overflow">
                    <a:lnB w="50800">
                      <a:solidFill>
                        <a:srgbClr val="FFFFFF"/>
                      </a:solidFill>
                    </a:lnB>
                    <a:solidFill>
                      <a:srgbClr val="A1E8D9"/>
                    </a:solidFill>
                  </a:tcPr>
                </a:tc>
                <a:tc>
                  <a:txBody>
                    <a:bodyPr/>
                    <a:lstStyle/>
                    <a:p>
                      <a:pPr algn="ctr" defTabSz="1219200">
                        <a:defRPr sz="1800" b="0">
                          <a:solidFill>
                            <a:srgbClr val="000000"/>
                          </a:solidFill>
                        </a:defRPr>
                      </a:pPr>
                      <a:r>
                        <a:rPr b="1">
                          <a:solidFill>
                            <a:srgbClr val="515151"/>
                          </a:solidFill>
                          <a:latin typeface="Arial"/>
                          <a:ea typeface="Arial"/>
                          <a:cs typeface="Arial"/>
                          <a:sym typeface="Arial"/>
                        </a:rPr>
                        <a:t>king</a:t>
                      </a:r>
                    </a:p>
                  </a:txBody>
                  <a:tcPr marL="45720" marR="45720" horzOverflow="overflow">
                    <a:lnB w="50800">
                      <a:solidFill>
                        <a:srgbClr val="FFFFFF"/>
                      </a:solidFill>
                    </a:lnB>
                    <a:solidFill>
                      <a:srgbClr val="A1E8D9"/>
                    </a:solidFill>
                  </a:tcPr>
                </a:tc>
                <a:tc>
                  <a:txBody>
                    <a:bodyPr/>
                    <a:lstStyle/>
                    <a:p>
                      <a:pPr algn="ctr" defTabSz="1219200">
                        <a:defRPr sz="1800" b="0">
                          <a:solidFill>
                            <a:srgbClr val="000000"/>
                          </a:solidFill>
                        </a:defRPr>
                      </a:pPr>
                      <a:r>
                        <a:rPr b="1">
                          <a:solidFill>
                            <a:srgbClr val="515151"/>
                          </a:solidFill>
                          <a:latin typeface="Arial"/>
                          <a:ea typeface="Arial"/>
                          <a:cs typeface="Arial"/>
                          <a:sym typeface="Arial"/>
                        </a:rPr>
                        <a:t>Spain</a:t>
                      </a:r>
                    </a:p>
                  </a:txBody>
                  <a:tcPr marL="45720" marR="45720" horzOverflow="overflow">
                    <a:lnB w="50800">
                      <a:solidFill>
                        <a:srgbClr val="FFFFFF"/>
                      </a:solidFill>
                    </a:lnB>
                    <a:solidFill>
                      <a:srgbClr val="A1E8D9"/>
                    </a:solidFill>
                  </a:tcPr>
                </a:tc>
                <a:extLst>
                  <a:ext uri="{0D108BD9-81ED-4DB2-BD59-A6C34878D82A}">
                    <a16:rowId xmlns:a16="http://schemas.microsoft.com/office/drawing/2014/main" val="10000"/>
                  </a:ext>
                </a:extLst>
              </a:tr>
              <a:tr h="653562">
                <a:tc>
                  <a:txBody>
                    <a:bodyPr/>
                    <a:lstStyle/>
                    <a:p>
                      <a:pPr algn="l" defTabSz="1219200">
                        <a:defRPr sz="1800"/>
                      </a:pPr>
                      <a:r>
                        <a:rPr>
                          <a:solidFill>
                            <a:srgbClr val="88B6B1"/>
                          </a:solidFill>
                          <a:latin typeface="Arial"/>
                          <a:ea typeface="Arial"/>
                          <a:cs typeface="Arial"/>
                          <a:sym typeface="Arial"/>
                        </a:rPr>
                        <a:t>-.021</a:t>
                      </a:r>
                    </a:p>
                  </a:txBody>
                  <a:tcPr marL="45720" marR="45720" horzOverflow="overflow">
                    <a:lnT w="50800">
                      <a:solidFill>
                        <a:srgbClr val="FFFFFF"/>
                      </a:solidFill>
                    </a:lnT>
                    <a:solidFill>
                      <a:srgbClr val="DFF6F1"/>
                    </a:solidFill>
                  </a:tcPr>
                </a:tc>
                <a:tc>
                  <a:txBody>
                    <a:bodyPr/>
                    <a:lstStyle/>
                    <a:p>
                      <a:pPr algn="l" defTabSz="1219200">
                        <a:defRPr sz="1800"/>
                      </a:pPr>
                      <a:r>
                        <a:rPr>
                          <a:solidFill>
                            <a:srgbClr val="88B6B1"/>
                          </a:solidFill>
                          <a:latin typeface="Arial"/>
                          <a:ea typeface="Arial"/>
                          <a:cs typeface="Arial"/>
                          <a:sym typeface="Arial"/>
                        </a:rPr>
                        <a:t>0.137</a:t>
                      </a:r>
                    </a:p>
                  </a:txBody>
                  <a:tcPr marL="45720" marR="45720" horzOverflow="overflow">
                    <a:lnT w="50800">
                      <a:solidFill>
                        <a:srgbClr val="FFFFFF"/>
                      </a:solidFill>
                    </a:lnT>
                    <a:solidFill>
                      <a:srgbClr val="DFF6F1"/>
                    </a:solidFill>
                  </a:tcPr>
                </a:tc>
                <a:tc>
                  <a:txBody>
                    <a:bodyPr/>
                    <a:lstStyle/>
                    <a:p>
                      <a:pPr algn="l" defTabSz="1219200">
                        <a:defRPr sz="1800"/>
                      </a:pPr>
                      <a:r>
                        <a:rPr>
                          <a:solidFill>
                            <a:srgbClr val="88B6B1"/>
                          </a:solidFill>
                          <a:latin typeface="Arial"/>
                          <a:ea typeface="Arial"/>
                          <a:cs typeface="Arial"/>
                          <a:sym typeface="Arial"/>
                        </a:rPr>
                        <a:t>-.211</a:t>
                      </a:r>
                    </a:p>
                  </a:txBody>
                  <a:tcPr marL="45720" marR="45720" horzOverflow="overflow">
                    <a:lnT w="50800">
                      <a:solidFill>
                        <a:srgbClr val="FFFFFF"/>
                      </a:solidFill>
                    </a:lnT>
                    <a:solidFill>
                      <a:srgbClr val="DFF6F1"/>
                    </a:solidFill>
                  </a:tcPr>
                </a:tc>
                <a:tc>
                  <a:txBody>
                    <a:bodyPr/>
                    <a:lstStyle/>
                    <a:p>
                      <a:pPr algn="l" defTabSz="1219200">
                        <a:defRPr sz="1800"/>
                      </a:pPr>
                      <a:r>
                        <a:rPr>
                          <a:solidFill>
                            <a:srgbClr val="88B6B1"/>
                          </a:solidFill>
                          <a:latin typeface="Arial"/>
                          <a:ea typeface="Arial"/>
                          <a:cs typeface="Arial"/>
                          <a:sym typeface="Arial"/>
                        </a:rPr>
                        <a:t>-.004</a:t>
                      </a:r>
                    </a:p>
                  </a:txBody>
                  <a:tcPr marL="45720" marR="45720" horzOverflow="overflow">
                    <a:lnT w="50800">
                      <a:solidFill>
                        <a:srgbClr val="FFFFFF"/>
                      </a:solidFill>
                    </a:lnT>
                    <a:solidFill>
                      <a:srgbClr val="DFF6F1"/>
                    </a:solidFill>
                  </a:tcPr>
                </a:tc>
                <a:extLst>
                  <a:ext uri="{0D108BD9-81ED-4DB2-BD59-A6C34878D82A}">
                    <a16:rowId xmlns:a16="http://schemas.microsoft.com/office/drawing/2014/main" val="10001"/>
                  </a:ext>
                </a:extLst>
              </a:tr>
              <a:tr h="634381">
                <a:tc>
                  <a:txBody>
                    <a:bodyPr/>
                    <a:lstStyle/>
                    <a:p>
                      <a:pPr algn="l" defTabSz="1219200">
                        <a:defRPr sz="1800"/>
                      </a:pPr>
                      <a:r>
                        <a:rPr>
                          <a:solidFill>
                            <a:srgbClr val="88B6B1"/>
                          </a:solidFill>
                          <a:latin typeface="Arial"/>
                          <a:ea typeface="Arial"/>
                          <a:cs typeface="Arial"/>
                          <a:sym typeface="Arial"/>
                        </a:rPr>
                        <a:t>0.184</a:t>
                      </a:r>
                    </a:p>
                  </a:txBody>
                  <a:tcPr marL="45720" marR="45720" horzOverflow="overflow">
                    <a:solidFill>
                      <a:srgbClr val="F0FBF8"/>
                    </a:solidFill>
                  </a:tcPr>
                </a:tc>
                <a:tc>
                  <a:txBody>
                    <a:bodyPr/>
                    <a:lstStyle/>
                    <a:p>
                      <a:pPr algn="l" defTabSz="1219200">
                        <a:defRPr sz="1800"/>
                      </a:pPr>
                      <a:r>
                        <a:rPr>
                          <a:solidFill>
                            <a:srgbClr val="88B6B1"/>
                          </a:solidFill>
                          <a:latin typeface="Arial"/>
                          <a:ea typeface="Arial"/>
                          <a:cs typeface="Arial"/>
                          <a:sym typeface="Arial"/>
                        </a:rPr>
                        <a:t>0.915</a:t>
                      </a:r>
                    </a:p>
                  </a:txBody>
                  <a:tcPr marL="45720" marR="45720" horzOverflow="overflow">
                    <a:solidFill>
                      <a:srgbClr val="F0FBF8"/>
                    </a:solidFill>
                  </a:tcPr>
                </a:tc>
                <a:tc>
                  <a:txBody>
                    <a:bodyPr/>
                    <a:lstStyle/>
                    <a:p>
                      <a:pPr algn="l" defTabSz="1219200">
                        <a:defRPr sz="1800"/>
                      </a:pPr>
                      <a:r>
                        <a:rPr>
                          <a:solidFill>
                            <a:srgbClr val="88B6B1"/>
                          </a:solidFill>
                          <a:latin typeface="Arial"/>
                          <a:ea typeface="Arial"/>
                          <a:cs typeface="Arial"/>
                          <a:sym typeface="Arial"/>
                        </a:rPr>
                        <a:t>-.002</a:t>
                      </a:r>
                    </a:p>
                  </a:txBody>
                  <a:tcPr marL="45720" marR="45720" horzOverflow="overflow">
                    <a:solidFill>
                      <a:srgbClr val="F0FBF8"/>
                    </a:solidFill>
                  </a:tcPr>
                </a:tc>
                <a:tc>
                  <a:txBody>
                    <a:bodyPr/>
                    <a:lstStyle/>
                    <a:p>
                      <a:pPr algn="l" defTabSz="1219200">
                        <a:defRPr sz="1800"/>
                      </a:pPr>
                      <a:r>
                        <a:rPr>
                          <a:solidFill>
                            <a:srgbClr val="88B6B1"/>
                          </a:solidFill>
                          <a:latin typeface="Arial"/>
                          <a:ea typeface="Arial"/>
                          <a:cs typeface="Arial"/>
                          <a:sym typeface="Arial"/>
                        </a:rPr>
                        <a:t>0.102</a:t>
                      </a:r>
                    </a:p>
                  </a:txBody>
                  <a:tcPr marL="45720" marR="45720" horzOverflow="overflow">
                    <a:solidFill>
                      <a:srgbClr val="F0FBF8"/>
                    </a:solidFill>
                  </a:tcPr>
                </a:tc>
                <a:extLst>
                  <a:ext uri="{0D108BD9-81ED-4DB2-BD59-A6C34878D82A}">
                    <a16:rowId xmlns:a16="http://schemas.microsoft.com/office/drawing/2014/main" val="10002"/>
                  </a:ext>
                </a:extLst>
              </a:tr>
              <a:tr h="634381">
                <a:tc>
                  <a:txBody>
                    <a:bodyPr/>
                    <a:lstStyle/>
                    <a:p>
                      <a:pPr algn="l" defTabSz="1219200">
                        <a:defRPr sz="1800"/>
                      </a:pPr>
                      <a:r>
                        <a:rPr>
                          <a:solidFill>
                            <a:srgbClr val="88B6B1"/>
                          </a:solidFill>
                          <a:latin typeface="Arial"/>
                          <a:ea typeface="Arial"/>
                          <a:cs typeface="Arial"/>
                          <a:sym typeface="Arial"/>
                        </a:rPr>
                        <a:t>0.624</a:t>
                      </a:r>
                    </a:p>
                  </a:txBody>
                  <a:tcPr marL="45720" marR="45720" horzOverflow="overflow">
                    <a:solidFill>
                      <a:srgbClr val="DFF6F1"/>
                    </a:solidFill>
                  </a:tcPr>
                </a:tc>
                <a:tc>
                  <a:txBody>
                    <a:bodyPr/>
                    <a:lstStyle/>
                    <a:p>
                      <a:pPr algn="l" defTabSz="1219200">
                        <a:defRPr sz="1800"/>
                      </a:pPr>
                      <a:r>
                        <a:rPr>
                          <a:solidFill>
                            <a:srgbClr val="88B6B1"/>
                          </a:solidFill>
                          <a:latin typeface="Arial"/>
                          <a:ea typeface="Arial"/>
                          <a:cs typeface="Arial"/>
                          <a:sym typeface="Arial"/>
                        </a:rPr>
                        <a:t>0.033</a:t>
                      </a:r>
                    </a:p>
                  </a:txBody>
                  <a:tcPr marL="45720" marR="45720" horzOverflow="overflow">
                    <a:solidFill>
                      <a:srgbClr val="DFF6F1"/>
                    </a:solidFill>
                  </a:tcPr>
                </a:tc>
                <a:tc>
                  <a:txBody>
                    <a:bodyPr/>
                    <a:lstStyle/>
                    <a:p>
                      <a:pPr algn="l" defTabSz="1219200">
                        <a:defRPr sz="1800"/>
                      </a:pPr>
                      <a:r>
                        <a:rPr>
                          <a:solidFill>
                            <a:srgbClr val="88B6B1"/>
                          </a:solidFill>
                          <a:latin typeface="Arial"/>
                          <a:ea typeface="Arial"/>
                          <a:cs typeface="Arial"/>
                          <a:sym typeface="Arial"/>
                        </a:rPr>
                        <a:t>0.039</a:t>
                      </a:r>
                    </a:p>
                  </a:txBody>
                  <a:tcPr marL="45720" marR="45720" horzOverflow="overflow">
                    <a:solidFill>
                      <a:srgbClr val="DFF6F1"/>
                    </a:solidFill>
                  </a:tcPr>
                </a:tc>
                <a:tc>
                  <a:txBody>
                    <a:bodyPr/>
                    <a:lstStyle/>
                    <a:p>
                      <a:pPr algn="l" defTabSz="1219200">
                        <a:defRPr sz="1800"/>
                      </a:pPr>
                      <a:r>
                        <a:rPr>
                          <a:solidFill>
                            <a:srgbClr val="88B6B1"/>
                          </a:solidFill>
                          <a:latin typeface="Arial"/>
                          <a:ea typeface="Arial"/>
                          <a:cs typeface="Arial"/>
                          <a:sym typeface="Arial"/>
                        </a:rPr>
                        <a:t>-.016</a:t>
                      </a:r>
                    </a:p>
                  </a:txBody>
                  <a:tcPr marL="45720" marR="45720" horzOverflow="overflow">
                    <a:solidFill>
                      <a:srgbClr val="DFF6F1"/>
                    </a:solidFill>
                  </a:tcPr>
                </a:tc>
                <a:extLst>
                  <a:ext uri="{0D108BD9-81ED-4DB2-BD59-A6C34878D82A}">
                    <a16:rowId xmlns:a16="http://schemas.microsoft.com/office/drawing/2014/main" val="10003"/>
                  </a:ext>
                </a:extLst>
              </a:tr>
              <a:tr h="634381">
                <a:tc>
                  <a:txBody>
                    <a:bodyPr/>
                    <a:lstStyle/>
                    <a:p>
                      <a:pPr algn="l" defTabSz="1219200">
                        <a:defRPr sz="1800"/>
                      </a:pPr>
                      <a:r>
                        <a:rPr>
                          <a:solidFill>
                            <a:srgbClr val="88B6B1"/>
                          </a:solidFill>
                          <a:latin typeface="Arial"/>
                          <a:ea typeface="Arial"/>
                          <a:cs typeface="Arial"/>
                          <a:sym typeface="Arial"/>
                        </a:rPr>
                        <a:t>-0.06</a:t>
                      </a:r>
                    </a:p>
                  </a:txBody>
                  <a:tcPr marL="45720" marR="45720" horzOverflow="overflow">
                    <a:solidFill>
                      <a:srgbClr val="F0FBF8"/>
                    </a:solidFill>
                  </a:tcPr>
                </a:tc>
                <a:tc>
                  <a:txBody>
                    <a:bodyPr/>
                    <a:lstStyle/>
                    <a:p>
                      <a:pPr algn="l" defTabSz="1219200">
                        <a:defRPr sz="1800"/>
                      </a:pPr>
                      <a:r>
                        <a:rPr>
                          <a:solidFill>
                            <a:srgbClr val="88B6B1"/>
                          </a:solidFill>
                          <a:latin typeface="Arial"/>
                          <a:ea typeface="Arial"/>
                          <a:cs typeface="Arial"/>
                          <a:sym typeface="Arial"/>
                        </a:rPr>
                        <a:t>-.162</a:t>
                      </a:r>
                    </a:p>
                  </a:txBody>
                  <a:tcPr marL="45720" marR="45720" horzOverflow="overflow">
                    <a:solidFill>
                      <a:srgbClr val="F0FBF8"/>
                    </a:solidFill>
                  </a:tcPr>
                </a:tc>
                <a:tc>
                  <a:txBody>
                    <a:bodyPr/>
                    <a:lstStyle/>
                    <a:p>
                      <a:pPr algn="l" defTabSz="1219200">
                        <a:defRPr sz="1800"/>
                      </a:pPr>
                      <a:r>
                        <a:rPr>
                          <a:solidFill>
                            <a:srgbClr val="88B6B1"/>
                          </a:solidFill>
                          <a:latin typeface="Arial"/>
                          <a:ea typeface="Arial"/>
                          <a:cs typeface="Arial"/>
                          <a:sym typeface="Arial"/>
                        </a:rPr>
                        <a:t>0.043</a:t>
                      </a:r>
                    </a:p>
                  </a:txBody>
                  <a:tcPr marL="45720" marR="45720" horzOverflow="overflow">
                    <a:solidFill>
                      <a:srgbClr val="F0FBF8"/>
                    </a:solidFill>
                  </a:tcPr>
                </a:tc>
                <a:tc>
                  <a:txBody>
                    <a:bodyPr/>
                    <a:lstStyle/>
                    <a:p>
                      <a:pPr algn="l" defTabSz="1219200">
                        <a:defRPr sz="1800"/>
                      </a:pPr>
                      <a:r>
                        <a:rPr>
                          <a:solidFill>
                            <a:srgbClr val="88B6B1"/>
                          </a:solidFill>
                          <a:latin typeface="Arial"/>
                          <a:ea typeface="Arial"/>
                          <a:cs typeface="Arial"/>
                          <a:sym typeface="Arial"/>
                        </a:rPr>
                        <a:t>-.083</a:t>
                      </a:r>
                    </a:p>
                  </a:txBody>
                  <a:tcPr marL="45720" marR="45720" horzOverflow="overflow">
                    <a:solidFill>
                      <a:srgbClr val="F0FBF8"/>
                    </a:solidFill>
                  </a:tcPr>
                </a:tc>
                <a:extLst>
                  <a:ext uri="{0D108BD9-81ED-4DB2-BD59-A6C34878D82A}">
                    <a16:rowId xmlns:a16="http://schemas.microsoft.com/office/drawing/2014/main" val="10004"/>
                  </a:ext>
                </a:extLst>
              </a:tr>
              <a:tr h="634381">
                <a:tc>
                  <a:txBody>
                    <a:bodyPr/>
                    <a:lstStyle/>
                    <a:p>
                      <a:pPr algn="l" defTabSz="1219200">
                        <a:defRPr sz="1800"/>
                      </a:pPr>
                      <a:r>
                        <a:rPr>
                          <a:solidFill>
                            <a:srgbClr val="88B6B1"/>
                          </a:solidFill>
                          <a:latin typeface="Arial"/>
                          <a:ea typeface="Arial"/>
                          <a:cs typeface="Arial"/>
                          <a:sym typeface="Arial"/>
                        </a:rPr>
                        <a:t>0.017</a:t>
                      </a:r>
                    </a:p>
                  </a:txBody>
                  <a:tcPr marL="45720" marR="45720" horzOverflow="overflow">
                    <a:solidFill>
                      <a:srgbClr val="DFF6F1"/>
                    </a:solidFill>
                  </a:tcPr>
                </a:tc>
                <a:tc>
                  <a:txBody>
                    <a:bodyPr/>
                    <a:lstStyle/>
                    <a:p>
                      <a:pPr algn="l" defTabSz="1219200">
                        <a:defRPr sz="1800"/>
                      </a:pPr>
                      <a:r>
                        <a:rPr>
                          <a:solidFill>
                            <a:srgbClr val="88B6B1"/>
                          </a:solidFill>
                          <a:latin typeface="Arial"/>
                          <a:ea typeface="Arial"/>
                          <a:cs typeface="Arial"/>
                          <a:sym typeface="Arial"/>
                        </a:rPr>
                        <a:t>0.158</a:t>
                      </a:r>
                    </a:p>
                  </a:txBody>
                  <a:tcPr marL="45720" marR="45720" horzOverflow="overflow">
                    <a:solidFill>
                      <a:srgbClr val="DFF6F1"/>
                    </a:solidFill>
                  </a:tcPr>
                </a:tc>
                <a:tc>
                  <a:txBody>
                    <a:bodyPr/>
                    <a:lstStyle/>
                    <a:p>
                      <a:pPr algn="l" defTabSz="1219200">
                        <a:defRPr sz="1800"/>
                      </a:pPr>
                      <a:r>
                        <a:rPr>
                          <a:solidFill>
                            <a:srgbClr val="88B6B1"/>
                          </a:solidFill>
                          <a:latin typeface="Arial"/>
                          <a:ea typeface="Arial"/>
                          <a:cs typeface="Arial"/>
                          <a:sym typeface="Arial"/>
                        </a:rPr>
                        <a:t>-.036</a:t>
                      </a:r>
                    </a:p>
                  </a:txBody>
                  <a:tcPr marL="45720" marR="45720" horzOverflow="overflow">
                    <a:solidFill>
                      <a:srgbClr val="DFF6F1"/>
                    </a:solidFill>
                  </a:tcPr>
                </a:tc>
                <a:tc>
                  <a:txBody>
                    <a:bodyPr/>
                    <a:lstStyle/>
                    <a:p>
                      <a:pPr algn="l" defTabSz="1219200">
                        <a:defRPr sz="1800"/>
                      </a:pPr>
                      <a:r>
                        <a:rPr>
                          <a:solidFill>
                            <a:srgbClr val="88B6B1"/>
                          </a:solidFill>
                          <a:latin typeface="Arial"/>
                          <a:ea typeface="Arial"/>
                          <a:cs typeface="Arial"/>
                          <a:sym typeface="Arial"/>
                        </a:rPr>
                        <a:t>-.155</a:t>
                      </a:r>
                    </a:p>
                  </a:txBody>
                  <a:tcPr marL="45720" marR="45720" horzOverflow="overflow">
                    <a:solidFill>
                      <a:srgbClr val="DFF6F1"/>
                    </a:solidFill>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692"/>
                                        </p:tgtEl>
                                        <p:attrNameLst>
                                          <p:attrName>style.visibility</p:attrName>
                                        </p:attrNameLst>
                                      </p:cBhvr>
                                      <p:to>
                                        <p:strVal val="visible"/>
                                      </p:to>
                                    </p:set>
                                    <p:animEffect transition="in" filter="wipe(left)">
                                      <p:cBhvr>
                                        <p:cTn id="7" dur="500"/>
                                        <p:tgtEl>
                                          <p:spTgt spid="26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2" nodeType="clickEffect">
                                  <p:stCondLst>
                                    <p:cond delay="0"/>
                                  </p:stCondLst>
                                  <p:iterate>
                                    <p:tmAbs val="0"/>
                                  </p:iterate>
                                  <p:childTnLst>
                                    <p:set>
                                      <p:cBhvr>
                                        <p:cTn id="11" fill="hold"/>
                                        <p:tgtEl>
                                          <p:spTgt spid="2693"/>
                                        </p:tgtEl>
                                        <p:attrNameLst>
                                          <p:attrName>style.visibility</p:attrName>
                                        </p:attrNameLst>
                                      </p:cBhvr>
                                      <p:to>
                                        <p:strVal val="visible"/>
                                      </p:to>
                                    </p:set>
                                    <p:animEffect transition="in" filter="wipe(up)">
                                      <p:cBhvr>
                                        <p:cTn id="12" dur="500"/>
                                        <p:tgtEl>
                                          <p:spTgt spid="2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2" grpId="1" animBg="1" advAuto="0"/>
      <p:bldP spid="2693" grpId="2"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7" name="Google Shape;219;p34" descr="Google Shape;219;p34"/>
          <p:cNvPicPr>
            <a:picLocks noChangeAspect="1"/>
          </p:cNvPicPr>
          <p:nvPr/>
        </p:nvPicPr>
        <p:blipFill>
          <a:blip r:embed="rId2"/>
          <a:stretch>
            <a:fillRect/>
          </a:stretch>
        </p:blipFill>
        <p:spPr>
          <a:xfrm>
            <a:off x="1151274" y="1940906"/>
            <a:ext cx="9889452" cy="2976188"/>
          </a:xfrm>
          <a:prstGeom prst="rect">
            <a:avLst/>
          </a:prstGeom>
          <a:ln w="12700">
            <a:miter lim="400000"/>
          </a:ln>
        </p:spPr>
      </p:pic>
      <p:sp>
        <p:nvSpPr>
          <p:cNvPr id="2698" name="Google Shape;220;p34"/>
          <p:cNvSpPr txBox="1"/>
          <p:nvPr/>
        </p:nvSpPr>
        <p:spPr>
          <a:xfrm>
            <a:off x="5594000" y="6383866"/>
            <a:ext cx="6547201" cy="416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lvl1pPr algn="r" defTabSz="1219200">
              <a:defRPr sz="1200">
                <a:solidFill>
                  <a:srgbClr val="A7A7A7"/>
                </a:solidFill>
                <a:latin typeface="Arial"/>
                <a:ea typeface="Arial"/>
                <a:cs typeface="Arial"/>
                <a:sym typeface="Arial"/>
              </a:defRPr>
            </a:lvl1pPr>
          </a:lstStyle>
          <a:p>
            <a:r>
              <a:t>Image from https://medium.com/botsupply/generative-model-chatbots-e422ab08461e</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0" name="InferSent"/>
          <p:cNvSpPr txBox="1"/>
          <p:nvPr/>
        </p:nvSpPr>
        <p:spPr>
          <a:xfrm>
            <a:off x="1694384" y="1356851"/>
            <a:ext cx="1783836" cy="578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3200">
                <a:solidFill>
                  <a:srgbClr val="BF5600"/>
                </a:solidFill>
                <a:latin typeface="Arial"/>
                <a:ea typeface="Arial"/>
                <a:cs typeface="Arial"/>
                <a:sym typeface="Arial"/>
              </a:defRPr>
            </a:lvl1pPr>
          </a:lstStyle>
          <a:p>
            <a:r>
              <a:t>InferSent</a:t>
            </a:r>
          </a:p>
        </p:txBody>
      </p:sp>
      <p:sp>
        <p:nvSpPr>
          <p:cNvPr id="2701" name="BERT"/>
          <p:cNvSpPr txBox="1"/>
          <p:nvPr/>
        </p:nvSpPr>
        <p:spPr>
          <a:xfrm>
            <a:off x="4352918" y="2779251"/>
            <a:ext cx="1211144" cy="578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3200">
                <a:solidFill>
                  <a:srgbClr val="BF5600"/>
                </a:solidFill>
                <a:latin typeface="Arial"/>
                <a:ea typeface="Arial"/>
                <a:cs typeface="Arial"/>
                <a:sym typeface="Arial"/>
              </a:defRPr>
            </a:lvl1pPr>
          </a:lstStyle>
          <a:p>
            <a:r>
              <a:t>BERT</a:t>
            </a:r>
          </a:p>
        </p:txBody>
      </p:sp>
      <p:sp>
        <p:nvSpPr>
          <p:cNvPr id="2702" name="Universal sentence encoder"/>
          <p:cNvSpPr txBox="1"/>
          <p:nvPr/>
        </p:nvSpPr>
        <p:spPr>
          <a:xfrm>
            <a:off x="864651" y="4066184"/>
            <a:ext cx="3687578" cy="1048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algn="ctr" defTabSz="1219200">
              <a:defRPr sz="3200">
                <a:solidFill>
                  <a:srgbClr val="BF5600"/>
                </a:solidFill>
                <a:latin typeface="Arial"/>
                <a:ea typeface="Arial"/>
                <a:cs typeface="Arial"/>
                <a:sym typeface="Arial"/>
              </a:defRPr>
            </a:lvl1pPr>
          </a:lstStyle>
          <a:p>
            <a:r>
              <a:t>Universal sentence encoder</a:t>
            </a:r>
          </a:p>
        </p:txBody>
      </p:sp>
      <p:sp>
        <p:nvSpPr>
          <p:cNvPr id="2703" name="GPT-2"/>
          <p:cNvSpPr txBox="1"/>
          <p:nvPr/>
        </p:nvSpPr>
        <p:spPr>
          <a:xfrm>
            <a:off x="5741451" y="1085917"/>
            <a:ext cx="1308974" cy="578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3200">
                <a:solidFill>
                  <a:srgbClr val="BF5600"/>
                </a:solidFill>
                <a:latin typeface="Arial"/>
                <a:ea typeface="Arial"/>
                <a:cs typeface="Arial"/>
                <a:sym typeface="Arial"/>
              </a:defRPr>
            </a:lvl1pPr>
          </a:lstStyle>
          <a:p>
            <a:r>
              <a:t>GPT-2</a:t>
            </a:r>
          </a:p>
        </p:txBody>
      </p:sp>
      <p:sp>
        <p:nvSpPr>
          <p:cNvPr id="2704" name="Transformer-XL"/>
          <p:cNvSpPr txBox="1"/>
          <p:nvPr/>
        </p:nvSpPr>
        <p:spPr>
          <a:xfrm>
            <a:off x="7807318" y="2169650"/>
            <a:ext cx="2964935" cy="578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3200">
                <a:solidFill>
                  <a:srgbClr val="BF5600"/>
                </a:solidFill>
                <a:latin typeface="Arial"/>
                <a:ea typeface="Arial"/>
                <a:cs typeface="Arial"/>
                <a:sym typeface="Arial"/>
              </a:defRPr>
            </a:lvl1pPr>
          </a:lstStyle>
          <a:p>
            <a:r>
              <a:t>Transformer-XL</a:t>
            </a:r>
          </a:p>
        </p:txBody>
      </p:sp>
      <p:sp>
        <p:nvSpPr>
          <p:cNvPr id="2705" name="CTRL"/>
          <p:cNvSpPr txBox="1"/>
          <p:nvPr/>
        </p:nvSpPr>
        <p:spPr>
          <a:xfrm>
            <a:off x="6926784" y="4049250"/>
            <a:ext cx="1195865" cy="578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3200">
                <a:solidFill>
                  <a:srgbClr val="BF5600"/>
                </a:solidFill>
                <a:latin typeface="Arial"/>
                <a:ea typeface="Arial"/>
                <a:cs typeface="Arial"/>
                <a:sym typeface="Arial"/>
              </a:defRPr>
            </a:lvl1pPr>
          </a:lstStyle>
          <a:p>
            <a:r>
              <a:t>CTRL</a:t>
            </a:r>
          </a:p>
        </p:txBody>
      </p:sp>
      <p:sp>
        <p:nvSpPr>
          <p:cNvPr id="2706" name="Meena"/>
          <p:cNvSpPr txBox="1"/>
          <p:nvPr/>
        </p:nvSpPr>
        <p:spPr>
          <a:xfrm>
            <a:off x="8691853" y="5556317"/>
            <a:ext cx="1377236" cy="578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3200">
                <a:solidFill>
                  <a:srgbClr val="BF5600"/>
                </a:solidFill>
                <a:latin typeface="Arial"/>
                <a:ea typeface="Arial"/>
                <a:cs typeface="Arial"/>
                <a:sym typeface="Arial"/>
              </a:defRPr>
            </a:lvl1pPr>
          </a:lstStyle>
          <a:p>
            <a:r>
              <a:t>Meena</a:t>
            </a:r>
          </a:p>
        </p:txBody>
      </p:sp>
      <p:sp>
        <p:nvSpPr>
          <p:cNvPr id="2707" name="Skip-thought"/>
          <p:cNvSpPr txBox="1"/>
          <p:nvPr/>
        </p:nvSpPr>
        <p:spPr>
          <a:xfrm>
            <a:off x="4543186" y="5556317"/>
            <a:ext cx="2416454" cy="578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a:spAutoFit/>
          </a:bodyPr>
          <a:lstStyle>
            <a:lvl1pPr defTabSz="1219200">
              <a:defRPr sz="3200">
                <a:solidFill>
                  <a:srgbClr val="BF5600"/>
                </a:solidFill>
                <a:latin typeface="Arial"/>
                <a:ea typeface="Arial"/>
                <a:cs typeface="Arial"/>
                <a:sym typeface="Arial"/>
              </a:defRPr>
            </a:lvl1pPr>
          </a:lstStyle>
          <a:p>
            <a:r>
              <a:t>Skip-thought</a:t>
            </a:r>
          </a:p>
        </p:txBody>
      </p:sp>
      <p:grpSp>
        <p:nvGrpSpPr>
          <p:cNvPr id="2712" name="Group"/>
          <p:cNvGrpSpPr/>
          <p:nvPr/>
        </p:nvGrpSpPr>
        <p:grpSpPr>
          <a:xfrm>
            <a:off x="1360315" y="592635"/>
            <a:ext cx="10180057" cy="3897437"/>
            <a:chOff x="0" y="0"/>
            <a:chExt cx="10180055" cy="3897436"/>
          </a:xfrm>
        </p:grpSpPr>
        <p:sp>
          <p:nvSpPr>
            <p:cNvPr id="2708" name="Word2vec BoW"/>
            <p:cNvSpPr/>
            <p:nvPr/>
          </p:nvSpPr>
          <p:spPr>
            <a:xfrm>
              <a:off x="4618202" y="2627436"/>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numCol="1" anchor="t">
              <a:spAutoFit/>
            </a:bodyPr>
            <a:lstStyle>
              <a:lvl1pPr defTabSz="1219200">
                <a:defRPr sz="2000">
                  <a:solidFill>
                    <a:srgbClr val="535353"/>
                  </a:solidFill>
                  <a:latin typeface="Arial"/>
                  <a:ea typeface="Arial"/>
                  <a:cs typeface="Arial"/>
                  <a:sym typeface="Arial"/>
                </a:defRPr>
              </a:lvl1pPr>
            </a:lstStyle>
            <a:p>
              <a:r>
                <a:t>Word2vec BoW</a:t>
              </a:r>
            </a:p>
          </p:txBody>
        </p:sp>
        <p:sp>
          <p:nvSpPr>
            <p:cNvPr id="2709" name="FastText BoW"/>
            <p:cNvSpPr/>
            <p:nvPr/>
          </p:nvSpPr>
          <p:spPr>
            <a:xfrm>
              <a:off x="0" y="2201333"/>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tIns="60959" rIns="60959" bIns="60959" numCol="1" anchor="t">
              <a:spAutoFit/>
            </a:bodyPr>
            <a:lstStyle>
              <a:lvl1pPr defTabSz="1219200">
                <a:defRPr sz="2000">
                  <a:solidFill>
                    <a:srgbClr val="535353"/>
                  </a:solidFill>
                  <a:latin typeface="Arial"/>
                  <a:ea typeface="Arial"/>
                  <a:cs typeface="Arial"/>
                  <a:sym typeface="Arial"/>
                </a:defRPr>
              </a:lvl1pPr>
            </a:lstStyle>
            <a:p>
              <a:r>
                <a:t>FastText BoW</a:t>
              </a:r>
            </a:p>
          </p:txBody>
        </p:sp>
        <p:sp>
          <p:nvSpPr>
            <p:cNvPr id="2710" name="ConceptNet Numberbatch…"/>
            <p:cNvSpPr/>
            <p:nvPr/>
          </p:nvSpPr>
          <p:spPr>
            <a:xfrm>
              <a:off x="7759369" y="3488266"/>
              <a:ext cx="242068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t">
              <a:spAutoFit/>
            </a:bodyPr>
            <a:lstStyle/>
            <a:p>
              <a:pPr algn="ctr" defTabSz="1219200">
                <a:defRPr sz="2000">
                  <a:solidFill>
                    <a:srgbClr val="535353"/>
                  </a:solidFill>
                  <a:latin typeface="Arial"/>
                  <a:ea typeface="Arial"/>
                  <a:cs typeface="Arial"/>
                  <a:sym typeface="Arial"/>
                </a:defRPr>
              </a:pPr>
              <a:r>
                <a:t>ConceptNet Numberbatch</a:t>
              </a:r>
            </a:p>
            <a:p>
              <a:pPr algn="ctr" defTabSz="1219200">
                <a:defRPr sz="2000">
                  <a:solidFill>
                    <a:srgbClr val="535353"/>
                  </a:solidFill>
                  <a:latin typeface="Arial"/>
                  <a:ea typeface="Arial"/>
                  <a:cs typeface="Arial"/>
                  <a:sym typeface="Arial"/>
                </a:defRPr>
              </a:pPr>
              <a:r>
                <a:t>BoW</a:t>
              </a:r>
            </a:p>
          </p:txBody>
        </p:sp>
        <p:sp>
          <p:nvSpPr>
            <p:cNvPr id="2711" name="GLoVE BoW"/>
            <p:cNvSpPr/>
            <p:nvPr/>
          </p:nvSpPr>
          <p:spPr>
            <a:xfrm>
              <a:off x="6811929" y="0"/>
              <a:ext cx="242068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t">
              <a:spAutoFit/>
            </a:bodyPr>
            <a:lstStyle>
              <a:lvl1pPr algn="ctr" defTabSz="1219200">
                <a:defRPr sz="2000">
                  <a:solidFill>
                    <a:srgbClr val="535353"/>
                  </a:solidFill>
                  <a:latin typeface="Arial"/>
                  <a:ea typeface="Arial"/>
                  <a:cs typeface="Arial"/>
                  <a:sym typeface="Arial"/>
                </a:defRPr>
              </a:lvl1pPr>
            </a:lstStyle>
            <a:p>
              <a:r>
                <a:t>GLoVE BoW</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712"/>
                                        </p:tgtEl>
                                        <p:attrNameLst>
                                          <p:attrName>style.visibility</p:attrName>
                                        </p:attrNameLst>
                                      </p:cBhvr>
                                      <p:to>
                                        <p:strVal val="visible"/>
                                      </p:to>
                                    </p:set>
                                    <p:animEffect transition="in" filter="dissolve">
                                      <p:cBhvr>
                                        <p:cTn id="7" dur="1000"/>
                                        <p:tgtEl>
                                          <p:spTgt spid="2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2" grpId="1" animBg="1" advAuto="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14" name="Shape 146"/>
          <p:cNvSpPr txBox="1"/>
          <p:nvPr/>
        </p:nvSpPr>
        <p:spPr>
          <a:xfrm>
            <a:off x="2137649" y="-69946"/>
            <a:ext cx="1946661" cy="68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sz="1600">
                <a:solidFill>
                  <a:srgbClr val="78DEC8"/>
                </a:solidFill>
                <a:latin typeface="Courier New"/>
                <a:ea typeface="Courier New"/>
                <a:cs typeface="Courier New"/>
                <a:sym typeface="Courier New"/>
              </a:defRPr>
            </a:pPr>
            <a:r>
              <a:t>-0.21322276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-0.00232553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0.02538056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0.03806305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-0.02614621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-0.13762052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0.12779924</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-0.14959556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-0.03518025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0.18830119</a:t>
            </a:r>
          </a:p>
          <a:p>
            <a:pPr defTabSz="1219200">
              <a:defRPr sz="1600">
                <a:solidFill>
                  <a:srgbClr val="78DEC8"/>
                </a:solidFill>
                <a:latin typeface="Courier New"/>
                <a:ea typeface="Courier New"/>
                <a:cs typeface="Courier New"/>
                <a:sym typeface="Courier New"/>
              </a:defRPr>
            </a:pPr>
            <a:r>
              <a:t>-0.07647780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-0.06677846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0.16195294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0.03757538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-0.08233782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-0.06089141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-0.18787964</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-0.12672471</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-0.14574859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0.05483447</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0.14443699</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-0.05003889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0.13691758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-0.11218044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-0.02321893</a:t>
            </a:r>
          </a:p>
          <a:p>
            <a:pPr defTabSz="1219200">
              <a:defRPr sz="1600">
                <a:solidFill>
                  <a:srgbClr val="78DEC8"/>
                </a:solidFill>
                <a:latin typeface="Courier New"/>
                <a:ea typeface="Courier New"/>
                <a:cs typeface="Courier New"/>
                <a:sym typeface="Courier New"/>
              </a:defRPr>
            </a:pPr>
            <a:r>
              <a:t>        </a:t>
            </a:r>
          </a:p>
        </p:txBody>
      </p:sp>
      <p:sp>
        <p:nvSpPr>
          <p:cNvPr id="2715" name="TextBox 3"/>
          <p:cNvSpPr txBox="1"/>
          <p:nvPr/>
        </p:nvSpPr>
        <p:spPr>
          <a:xfrm>
            <a:off x="2397846" y="1768711"/>
            <a:ext cx="1246808"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52D5B9"/>
                </a:solidFill>
                <a:latin typeface="Aharoni"/>
                <a:ea typeface="Aharoni"/>
                <a:cs typeface="Aharoni"/>
                <a:sym typeface="Aharoni"/>
              </a:defRPr>
            </a:lvl1pPr>
          </a:lstStyle>
          <a:p>
            <a:r>
              <a:t>king</a:t>
            </a:r>
          </a:p>
        </p:txBody>
      </p:sp>
      <p:sp>
        <p:nvSpPr>
          <p:cNvPr id="2716" name="TextBox 4"/>
          <p:cNvSpPr txBox="1"/>
          <p:nvPr/>
        </p:nvSpPr>
        <p:spPr>
          <a:xfrm>
            <a:off x="3540368" y="1768711"/>
            <a:ext cx="1852574"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52D5B9"/>
                </a:solidFill>
                <a:latin typeface="Aharoni"/>
                <a:ea typeface="Aharoni"/>
                <a:cs typeface="Aharoni"/>
                <a:sym typeface="Aharoni"/>
              </a:defRPr>
            </a:lvl1pPr>
          </a:lstStyle>
          <a:p>
            <a:r>
              <a:t>– man</a:t>
            </a:r>
          </a:p>
        </p:txBody>
      </p:sp>
      <p:sp>
        <p:nvSpPr>
          <p:cNvPr id="2717" name="TextBox 5"/>
          <p:cNvSpPr txBox="1"/>
          <p:nvPr/>
        </p:nvSpPr>
        <p:spPr>
          <a:xfrm>
            <a:off x="5058617" y="1768711"/>
            <a:ext cx="2795729"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52D5B9"/>
                </a:solidFill>
                <a:latin typeface="Aharoni"/>
                <a:ea typeface="Aharoni"/>
                <a:cs typeface="Aharoni"/>
                <a:sym typeface="Aharoni"/>
              </a:defRPr>
            </a:lvl1pPr>
          </a:lstStyle>
          <a:p>
            <a:r>
              <a:t>+ woman =</a:t>
            </a:r>
          </a:p>
        </p:txBody>
      </p:sp>
      <p:sp>
        <p:nvSpPr>
          <p:cNvPr id="2718" name="TextBox 6"/>
          <p:cNvSpPr txBox="1"/>
          <p:nvPr/>
        </p:nvSpPr>
        <p:spPr>
          <a:xfrm>
            <a:off x="7755806" y="1768711"/>
            <a:ext cx="1973345"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52D5B9"/>
                </a:solidFill>
                <a:latin typeface="Aharoni"/>
                <a:ea typeface="Aharoni"/>
                <a:cs typeface="Aharoni"/>
                <a:sym typeface="Aharoni"/>
              </a:defRPr>
            </a:lvl1pPr>
          </a:lstStyle>
          <a:p>
            <a:r>
              <a:t>queen</a:t>
            </a:r>
          </a:p>
        </p:txBody>
      </p:sp>
      <p:sp>
        <p:nvSpPr>
          <p:cNvPr id="2719" name="Shape 146"/>
          <p:cNvSpPr txBox="1">
            <a:spLocks noGrp="1"/>
          </p:cNvSpPr>
          <p:nvPr>
            <p:ph type="title"/>
          </p:nvPr>
        </p:nvSpPr>
        <p:spPr>
          <a:xfrm>
            <a:off x="5479735" y="-83965"/>
            <a:ext cx="1823101" cy="7030050"/>
          </a:xfrm>
          <a:prstGeom prst="rect">
            <a:avLst/>
          </a:prstGeom>
        </p:spPr>
        <p:txBody>
          <a:bodyPr/>
          <a:lstStyle/>
          <a:p>
            <a:pPr>
              <a:defRPr sz="1600" b="0">
                <a:solidFill>
                  <a:srgbClr val="78DEC8"/>
                </a:solidFill>
                <a:latin typeface="Courier New"/>
                <a:ea typeface="Courier New"/>
                <a:cs typeface="Courier New"/>
                <a:sym typeface="Courier New"/>
              </a:defRPr>
            </a:pPr>
            <a:r>
              <a:t>-0.06682738  </a:t>
            </a:r>
            <a:br/>
            <a:r>
              <a:t> 0.09215793  </a:t>
            </a:r>
            <a:br/>
            <a:r>
              <a:t> 0.17144153  </a:t>
            </a:r>
            <a:br/>
            <a:r>
              <a:t> 0.02722136  </a:t>
            </a:r>
            <a:br/>
            <a:r>
              <a:t> 0.11558430</a:t>
            </a:r>
            <a:br/>
            <a:r>
              <a:t>-0.08248196  </a:t>
            </a:r>
            <a:br/>
            <a:r>
              <a:t> 0.11843809</a:t>
            </a:r>
            <a:br/>
            <a:br/>
            <a:br/>
            <a:r>
              <a:t> </a:t>
            </a:r>
            <a:br/>
            <a:r>
              <a:t>-0.12511319  </a:t>
            </a:r>
            <a:br/>
            <a:r>
              <a:t> 0.05137921  </a:t>
            </a:r>
            <a:br/>
            <a:r>
              <a:t> 0.11610924       </a:t>
            </a:r>
            <a:br/>
            <a:r>
              <a:t> 0.02890519  </a:t>
            </a:r>
            <a:br/>
            <a:r>
              <a:t> 0.05781341  </a:t>
            </a:r>
            <a:br/>
            <a:r>
              <a:t> 0.00060934  </a:t>
            </a:r>
            <a:br/>
            <a:r>
              <a:t> 0.08721734 </a:t>
            </a:r>
            <a:br/>
            <a:r>
              <a:t>-0.06214677</a:t>
            </a:r>
            <a:br/>
            <a:r>
              <a:t>-0.01641109 </a:t>
            </a:r>
            <a:br/>
            <a:r>
              <a:t>-0.09956811  </a:t>
            </a:r>
            <a:br/>
            <a:r>
              <a:t> 0.02940805 </a:t>
            </a:r>
            <a:br/>
            <a:r>
              <a:t>-0.00749719 </a:t>
            </a:r>
            <a:br/>
            <a:r>
              <a:t>-0.04193981</a:t>
            </a:r>
            <a:br/>
            <a:r>
              <a:t>-0.00124285 </a:t>
            </a:r>
            <a:br/>
            <a:r>
              <a:t>-0.13911526 </a:t>
            </a:r>
            <a:br/>
            <a:r>
              <a:t>-0.08455686 </a:t>
            </a:r>
            <a:br/>
            <a:r>
              <a:t>-0.03962927 </a:t>
            </a:r>
            <a:br/>
            <a:r>
              <a:t>-0.07736503   </a:t>
            </a:r>
            <a:br/>
            <a:r>
              <a:t> 0.06175299</a:t>
            </a:r>
          </a:p>
        </p:txBody>
      </p:sp>
      <p:sp>
        <p:nvSpPr>
          <p:cNvPr id="2720" name="Shape 146"/>
          <p:cNvSpPr txBox="1"/>
          <p:nvPr/>
        </p:nvSpPr>
        <p:spPr>
          <a:xfrm>
            <a:off x="3736519" y="-69947"/>
            <a:ext cx="1944035" cy="68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sz="1600">
                <a:solidFill>
                  <a:srgbClr val="78DEC8"/>
                </a:solidFill>
                <a:latin typeface="Courier New"/>
                <a:ea typeface="Courier New"/>
                <a:cs typeface="Courier New"/>
                <a:sym typeface="Courier New"/>
              </a:defRPr>
            </a:pPr>
            <a:r>
              <a:t>-0.04197759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0.07855503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0.15160337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-0.03754051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0.09770505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0.03732581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0.09888028</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-0.02764712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0.20546009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0.22924256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0.09451764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0.09711117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-0.03715874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0.07227404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-0.08714961</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-0.04388496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-0.12194700</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-0.04891750</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-0.00504802</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-0.00460029</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0.02029388</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-0.10900176</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-0.05783204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0.09538368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-0.06989353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0.05746548  </a:t>
            </a:r>
          </a:p>
        </p:txBody>
      </p:sp>
      <p:sp>
        <p:nvSpPr>
          <p:cNvPr id="2721" name="Shape 146"/>
          <p:cNvSpPr txBox="1"/>
          <p:nvPr/>
        </p:nvSpPr>
        <p:spPr>
          <a:xfrm>
            <a:off x="7694846" y="-83965"/>
            <a:ext cx="1823101" cy="66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sz="1600">
                <a:solidFill>
                  <a:srgbClr val="78DEC8"/>
                </a:solidFill>
                <a:latin typeface="Courier New"/>
                <a:ea typeface="Courier New"/>
                <a:cs typeface="Courier New"/>
                <a:sym typeface="Courier New"/>
              </a:defRPr>
            </a:pPr>
            <a:r>
              <a:t>-0.18247047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0.02190599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0.10686026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0.01007701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0.03129383</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-0.12247751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0.07310284</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-0.12459797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-0.12183627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0.08131812</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-0.15289426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-0.14013295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0.14242208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0.03775534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-0.15742442</a:t>
            </a:r>
          </a:p>
          <a:p>
            <a:pPr defTabSz="1219200">
              <a:defRPr sz="1600">
                <a:solidFill>
                  <a:srgbClr val="78DEC8"/>
                </a:solidFill>
                <a:latin typeface="Courier New"/>
                <a:ea typeface="Courier New"/>
                <a:cs typeface="Courier New"/>
                <a:sym typeface="Courier New"/>
              </a:defRPr>
            </a:pPr>
            <a:r>
              <a:t> 0.03032710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-0.18968104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-0.06007691 -0.12675105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0.04533792</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0.09973429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-0.11974225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 0.05186511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-0.10171629  </a:t>
            </a:r>
            <a:endParaRPr sz="4800" b="1">
              <a:solidFill>
                <a:srgbClr val="EF6C00"/>
              </a:solidFill>
              <a:latin typeface="PT Sans Narrow"/>
              <a:ea typeface="PT Sans Narrow"/>
              <a:cs typeface="PT Sans Narrow"/>
              <a:sym typeface="PT Sans Narrow"/>
            </a:endParaRPr>
          </a:p>
          <a:p>
            <a:pPr defTabSz="1219200">
              <a:defRPr sz="1600">
                <a:solidFill>
                  <a:srgbClr val="78DEC8"/>
                </a:solidFill>
                <a:latin typeface="Courier New"/>
                <a:ea typeface="Courier New"/>
                <a:cs typeface="Courier New"/>
                <a:sym typeface="Courier New"/>
              </a:defRPr>
            </a:pPr>
            <a:r>
              <a:t>-0.04816883</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2" nodeType="clickEffect">
                                  <p:stCondLst>
                                    <p:cond delay="0"/>
                                  </p:stCondLst>
                                  <p:iterate>
                                    <p:tmAbs val="0"/>
                                  </p:iterate>
                                  <p:childTnLst>
                                    <p:set>
                                      <p:cBhvr>
                                        <p:cTn id="10" fill="hold"/>
                                        <p:tgtEl>
                                          <p:spTgt spid="2714"/>
                                        </p:tgtEl>
                                        <p:attrNameLst>
                                          <p:attrName>style.visibility</p:attrName>
                                        </p:attrNameLst>
                                      </p:cBhvr>
                                      <p:to>
                                        <p:strVal val="visible"/>
                                      </p:to>
                                    </p:set>
                                    <p:animEffect transition="in" filter="wipe(up)">
                                      <p:cBhvr>
                                        <p:cTn id="11" dur="750"/>
                                        <p:tgtEl>
                                          <p:spTgt spid="27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27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fill="hold" grpId="4" nodeType="clickEffect">
                                  <p:stCondLst>
                                    <p:cond delay="0"/>
                                  </p:stCondLst>
                                  <p:iterate>
                                    <p:tmAbs val="0"/>
                                  </p:iterate>
                                  <p:childTnLst>
                                    <p:set>
                                      <p:cBhvr>
                                        <p:cTn id="19" fill="hold"/>
                                        <p:tgtEl>
                                          <p:spTgt spid="2720"/>
                                        </p:tgtEl>
                                        <p:attrNameLst>
                                          <p:attrName>style.visibility</p:attrName>
                                        </p:attrNameLst>
                                      </p:cBhvr>
                                      <p:to>
                                        <p:strVal val="visible"/>
                                      </p:to>
                                    </p:set>
                                    <p:animEffect transition="in" filter="dissolve">
                                      <p:cBhvr>
                                        <p:cTn id="20" dur="250"/>
                                        <p:tgtEl>
                                          <p:spTgt spid="272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271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6" nodeType="afterEffect">
                                  <p:stCondLst>
                                    <p:cond delay="0"/>
                                  </p:stCondLst>
                                  <p:iterate>
                                    <p:tmAbs val="0"/>
                                  </p:iterate>
                                  <p:childTnLst>
                                    <p:set>
                                      <p:cBhvr>
                                        <p:cTn id="27" fill="hold"/>
                                        <p:tgtEl>
                                          <p:spTgt spid="27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7" nodeType="clickEffect">
                                  <p:stCondLst>
                                    <p:cond delay="0"/>
                                  </p:stCondLst>
                                  <p:iterate>
                                    <p:tmAbs val="0"/>
                                  </p:iterate>
                                  <p:childTnLst>
                                    <p:set>
                                      <p:cBhvr>
                                        <p:cTn id="31" fill="hold"/>
                                        <p:tgtEl>
                                          <p:spTgt spid="271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8" nodeType="afterEffect">
                                  <p:stCondLst>
                                    <p:cond delay="0"/>
                                  </p:stCondLst>
                                  <p:iterate>
                                    <p:tmAbs val="0"/>
                                  </p:iterate>
                                  <p:childTnLst>
                                    <p:set>
                                      <p:cBhvr>
                                        <p:cTn id="34" fill="hold"/>
                                        <p:tgtEl>
                                          <p:spTgt spid="2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4" grpId="2" animBg="1" advAuto="0"/>
      <p:bldP spid="2715" grpId="1" animBg="1" advAuto="0"/>
      <p:bldP spid="2716" grpId="3" animBg="1" advAuto="0"/>
      <p:bldP spid="2717" grpId="5" animBg="1" advAuto="0"/>
      <p:bldP spid="2718" grpId="7" animBg="1" advAuto="0"/>
      <p:bldP spid="2719" grpId="6" animBg="1" advAuto="0"/>
      <p:bldP spid="2720" grpId="4" animBg="1" advAuto="0"/>
      <p:bldP spid="2721" grpId="8" animBg="1" advAuto="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23" name="Shape 146"/>
          <p:cNvSpPr txBox="1"/>
          <p:nvPr/>
        </p:nvSpPr>
        <p:spPr>
          <a:xfrm>
            <a:off x="2134531" y="-69946"/>
            <a:ext cx="1946661" cy="68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sz="1600">
                <a:solidFill>
                  <a:srgbClr val="C7F1E8"/>
                </a:solidFill>
                <a:latin typeface="Courier New"/>
                <a:ea typeface="Courier New"/>
                <a:cs typeface="Courier New"/>
                <a:sym typeface="Courier New"/>
              </a:defRPr>
            </a:pPr>
            <a:r>
              <a:t>-0.21322276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-0.00232553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0.02538056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0.03806305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-0.02614621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-0.13762052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0.12779924</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-0.14959556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-0.03518025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0.18830119</a:t>
            </a:r>
          </a:p>
          <a:p>
            <a:pPr defTabSz="1219200">
              <a:defRPr sz="1600">
                <a:solidFill>
                  <a:srgbClr val="C7F1E8"/>
                </a:solidFill>
                <a:latin typeface="Courier New"/>
                <a:ea typeface="Courier New"/>
                <a:cs typeface="Courier New"/>
                <a:sym typeface="Courier New"/>
              </a:defRPr>
            </a:pPr>
            <a:r>
              <a:t>-0.07647780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-0.06677846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0.16195294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0.03757538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-0.08233782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-0.06089141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-0.18787964</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-0.12672471</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-0.14574859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0.05483447</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0.14443699</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-0.05003889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0.13691758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-0.11218044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-0.02321893</a:t>
            </a:r>
          </a:p>
          <a:p>
            <a:pPr defTabSz="1219200">
              <a:defRPr sz="1600">
                <a:solidFill>
                  <a:srgbClr val="C7F1E8"/>
                </a:solidFill>
                <a:latin typeface="Courier New"/>
                <a:ea typeface="Courier New"/>
                <a:cs typeface="Courier New"/>
                <a:sym typeface="Courier New"/>
              </a:defRPr>
            </a:pPr>
            <a:r>
              <a:t>        </a:t>
            </a:r>
          </a:p>
        </p:txBody>
      </p:sp>
      <p:sp>
        <p:nvSpPr>
          <p:cNvPr id="2724" name="Shape 146"/>
          <p:cNvSpPr txBox="1">
            <a:spLocks noGrp="1"/>
          </p:cNvSpPr>
          <p:nvPr>
            <p:ph type="title"/>
          </p:nvPr>
        </p:nvSpPr>
        <p:spPr>
          <a:xfrm>
            <a:off x="5468550" y="-83965"/>
            <a:ext cx="1823101" cy="7030050"/>
          </a:xfrm>
          <a:prstGeom prst="rect">
            <a:avLst/>
          </a:prstGeom>
        </p:spPr>
        <p:txBody>
          <a:bodyPr/>
          <a:lstStyle/>
          <a:p>
            <a:pPr>
              <a:defRPr sz="1600" b="0">
                <a:solidFill>
                  <a:srgbClr val="C7F1E8"/>
                </a:solidFill>
                <a:latin typeface="Courier New"/>
                <a:ea typeface="Courier New"/>
                <a:cs typeface="Courier New"/>
                <a:sym typeface="Courier New"/>
              </a:defRPr>
            </a:pPr>
            <a:r>
              <a:t>-0.06682738  </a:t>
            </a:r>
            <a:br/>
            <a:r>
              <a:t> 0.09215793  </a:t>
            </a:r>
            <a:br/>
            <a:r>
              <a:t> 0.17144153  </a:t>
            </a:r>
            <a:br/>
            <a:r>
              <a:t> 0.02722136  </a:t>
            </a:r>
            <a:br/>
            <a:r>
              <a:t> 0.11558430</a:t>
            </a:r>
            <a:br/>
            <a:r>
              <a:t>-0.08248196  </a:t>
            </a:r>
            <a:br/>
            <a:r>
              <a:t> 0.11843809</a:t>
            </a:r>
            <a:br/>
            <a:br/>
            <a:br/>
            <a:r>
              <a:t> </a:t>
            </a:r>
            <a:br/>
            <a:r>
              <a:t>-0.12511319  </a:t>
            </a:r>
            <a:br/>
            <a:r>
              <a:t> 0.05137921  </a:t>
            </a:r>
            <a:br/>
            <a:r>
              <a:t> 0.11610924       </a:t>
            </a:r>
            <a:br/>
            <a:r>
              <a:t> 0.02890519  </a:t>
            </a:r>
            <a:br/>
            <a:r>
              <a:t> 0.05781341  </a:t>
            </a:r>
            <a:br/>
            <a:r>
              <a:t> 0.00060934  </a:t>
            </a:r>
            <a:br/>
            <a:r>
              <a:t> 0.08721734 </a:t>
            </a:r>
            <a:br/>
            <a:r>
              <a:t>-0.06214677</a:t>
            </a:r>
            <a:br/>
            <a:r>
              <a:t>-0.01641109 </a:t>
            </a:r>
            <a:br/>
            <a:r>
              <a:t>-0.09956811  </a:t>
            </a:r>
            <a:br/>
            <a:r>
              <a:t> 0.02940805 </a:t>
            </a:r>
            <a:br/>
            <a:r>
              <a:t>-0.00749719 </a:t>
            </a:r>
            <a:br/>
            <a:r>
              <a:t>-0.04193981</a:t>
            </a:r>
            <a:br/>
            <a:r>
              <a:t>-0.00124285 </a:t>
            </a:r>
            <a:br/>
            <a:r>
              <a:t>-0.13911526 </a:t>
            </a:r>
            <a:br/>
            <a:r>
              <a:t>-0.08455686 </a:t>
            </a:r>
            <a:br/>
            <a:r>
              <a:t>-0.03962927 </a:t>
            </a:r>
            <a:br/>
            <a:r>
              <a:t>-0.07736503   </a:t>
            </a:r>
            <a:br/>
            <a:r>
              <a:t> 0.06175299</a:t>
            </a:r>
          </a:p>
        </p:txBody>
      </p:sp>
      <p:sp>
        <p:nvSpPr>
          <p:cNvPr id="2725" name="Shape 146"/>
          <p:cNvSpPr txBox="1"/>
          <p:nvPr/>
        </p:nvSpPr>
        <p:spPr>
          <a:xfrm>
            <a:off x="3733402" y="-69947"/>
            <a:ext cx="1944034" cy="68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sz="1600">
                <a:solidFill>
                  <a:srgbClr val="C7F1E8"/>
                </a:solidFill>
                <a:latin typeface="Courier New"/>
                <a:ea typeface="Courier New"/>
                <a:cs typeface="Courier New"/>
                <a:sym typeface="Courier New"/>
              </a:defRPr>
            </a:pPr>
            <a:r>
              <a:t>-0.04197759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0.07855503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0.15160337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-0.03754051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0.09770505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0.03732581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0.09888028</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-0.02764712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0.20546009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0.22924256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0.09451764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0.09711117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-0.03715874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0.07227404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-0.08714961</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-0.04388496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-0.12194700</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-0.04891750</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-0.00504802</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-0.00460029</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0.02029388</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-0.10900176</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-0.05783204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0.09538368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-0.06989353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0.05746548  </a:t>
            </a:r>
          </a:p>
        </p:txBody>
      </p:sp>
      <p:sp>
        <p:nvSpPr>
          <p:cNvPr id="2726" name="Shape 146"/>
          <p:cNvSpPr txBox="1"/>
          <p:nvPr/>
        </p:nvSpPr>
        <p:spPr>
          <a:xfrm>
            <a:off x="7683661" y="-83965"/>
            <a:ext cx="1823101" cy="66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defTabSz="1219200">
              <a:defRPr sz="1600">
                <a:solidFill>
                  <a:srgbClr val="C7F1E8"/>
                </a:solidFill>
                <a:latin typeface="Courier New"/>
                <a:ea typeface="Courier New"/>
                <a:cs typeface="Courier New"/>
                <a:sym typeface="Courier New"/>
              </a:defRPr>
            </a:pPr>
            <a:r>
              <a:t>-0.18247047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0.02190599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0.10686026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0.01007701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0.03129383</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-0.12247751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0.07310284</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-0.12459797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-0.12183627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0.08131812</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-0.15289426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-0.14013295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0.14242208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0.03775534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-0.15742442</a:t>
            </a:r>
          </a:p>
          <a:p>
            <a:pPr defTabSz="1219200">
              <a:defRPr sz="1600">
                <a:solidFill>
                  <a:srgbClr val="C7F1E8"/>
                </a:solidFill>
                <a:latin typeface="Courier New"/>
                <a:ea typeface="Courier New"/>
                <a:cs typeface="Courier New"/>
                <a:sym typeface="Courier New"/>
              </a:defRPr>
            </a:pPr>
            <a:r>
              <a:t> 0.03032710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-0.18968104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-0.06007691 -0.12675105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0.04533792</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0.09973429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-0.11974225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 0.05186511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-0.10171629  </a:t>
            </a:r>
            <a:endParaRPr sz="4800" b="1">
              <a:solidFill>
                <a:srgbClr val="EF6C00"/>
              </a:solidFill>
              <a:latin typeface="PT Sans Narrow"/>
              <a:ea typeface="PT Sans Narrow"/>
              <a:cs typeface="PT Sans Narrow"/>
              <a:sym typeface="PT Sans Narrow"/>
            </a:endParaRPr>
          </a:p>
          <a:p>
            <a:pPr defTabSz="1219200">
              <a:defRPr sz="1600">
                <a:solidFill>
                  <a:srgbClr val="C7F1E8"/>
                </a:solidFill>
                <a:latin typeface="Courier New"/>
                <a:ea typeface="Courier New"/>
                <a:cs typeface="Courier New"/>
                <a:sym typeface="Courier New"/>
              </a:defRPr>
            </a:pPr>
            <a:r>
              <a:t>-0.04816883</a:t>
            </a:r>
          </a:p>
        </p:txBody>
      </p:sp>
      <p:sp>
        <p:nvSpPr>
          <p:cNvPr id="2727" name="TextBox 3"/>
          <p:cNvSpPr txBox="1"/>
          <p:nvPr/>
        </p:nvSpPr>
        <p:spPr>
          <a:xfrm>
            <a:off x="2386661" y="1768711"/>
            <a:ext cx="1246808"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52D5B9"/>
                </a:solidFill>
                <a:latin typeface="Aharoni"/>
                <a:ea typeface="Aharoni"/>
                <a:cs typeface="Aharoni"/>
                <a:sym typeface="Aharoni"/>
              </a:defRPr>
            </a:lvl1pPr>
          </a:lstStyle>
          <a:p>
            <a:r>
              <a:t>king</a:t>
            </a:r>
          </a:p>
        </p:txBody>
      </p:sp>
      <p:sp>
        <p:nvSpPr>
          <p:cNvPr id="2728" name="TextBox 4"/>
          <p:cNvSpPr txBox="1"/>
          <p:nvPr/>
        </p:nvSpPr>
        <p:spPr>
          <a:xfrm>
            <a:off x="3529182" y="1768711"/>
            <a:ext cx="1852574"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52D5B9"/>
                </a:solidFill>
                <a:latin typeface="Aharoni"/>
                <a:ea typeface="Aharoni"/>
                <a:cs typeface="Aharoni"/>
                <a:sym typeface="Aharoni"/>
              </a:defRPr>
            </a:lvl1pPr>
          </a:lstStyle>
          <a:p>
            <a:r>
              <a:t>– man</a:t>
            </a:r>
          </a:p>
        </p:txBody>
      </p:sp>
      <p:sp>
        <p:nvSpPr>
          <p:cNvPr id="2729" name="TextBox 5"/>
          <p:cNvSpPr txBox="1"/>
          <p:nvPr/>
        </p:nvSpPr>
        <p:spPr>
          <a:xfrm>
            <a:off x="5047431" y="1768711"/>
            <a:ext cx="2795730"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52D5B9"/>
                </a:solidFill>
                <a:latin typeface="Aharoni"/>
                <a:ea typeface="Aharoni"/>
                <a:cs typeface="Aharoni"/>
                <a:sym typeface="Aharoni"/>
              </a:defRPr>
            </a:lvl1pPr>
          </a:lstStyle>
          <a:p>
            <a:r>
              <a:t>+ woman =</a:t>
            </a:r>
          </a:p>
        </p:txBody>
      </p:sp>
      <p:sp>
        <p:nvSpPr>
          <p:cNvPr id="2730" name="TextBox 6"/>
          <p:cNvSpPr txBox="1"/>
          <p:nvPr/>
        </p:nvSpPr>
        <p:spPr>
          <a:xfrm>
            <a:off x="7744621" y="1768711"/>
            <a:ext cx="1973345"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52D5B9"/>
                </a:solidFill>
                <a:latin typeface="Aharoni"/>
                <a:ea typeface="Aharoni"/>
                <a:cs typeface="Aharoni"/>
                <a:sym typeface="Aharoni"/>
              </a:defRPr>
            </a:lvl1pPr>
          </a:lstStyle>
          <a:p>
            <a:r>
              <a:t>queen</a:t>
            </a:r>
          </a:p>
        </p:txBody>
      </p:sp>
      <p:sp>
        <p:nvSpPr>
          <p:cNvPr id="2731" name="TextBox 7"/>
          <p:cNvSpPr txBox="1"/>
          <p:nvPr/>
        </p:nvSpPr>
        <p:spPr>
          <a:xfrm>
            <a:off x="2398165" y="2857557"/>
            <a:ext cx="1534351"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FFA65C"/>
                </a:solidFill>
                <a:latin typeface="Aharoni"/>
                <a:ea typeface="Aharoni"/>
                <a:cs typeface="Aharoni"/>
                <a:sym typeface="Aharoni"/>
              </a:defRPr>
            </a:lvl1pPr>
          </a:lstStyle>
          <a:p>
            <a:r>
              <a:t>Spain</a:t>
            </a:r>
          </a:p>
        </p:txBody>
      </p:sp>
      <p:sp>
        <p:nvSpPr>
          <p:cNvPr id="2732" name="TextBox 8"/>
          <p:cNvSpPr txBox="1"/>
          <p:nvPr/>
        </p:nvSpPr>
        <p:spPr>
          <a:xfrm>
            <a:off x="3816733" y="2851145"/>
            <a:ext cx="2427663"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FFA65C"/>
                </a:solidFill>
                <a:latin typeface="Aharoni"/>
                <a:ea typeface="Aharoni"/>
                <a:cs typeface="Aharoni"/>
                <a:sym typeface="Aharoni"/>
              </a:defRPr>
            </a:lvl1pPr>
          </a:lstStyle>
          <a:p>
            <a:r>
              <a:t>– Madrid</a:t>
            </a:r>
          </a:p>
        </p:txBody>
      </p:sp>
      <p:sp>
        <p:nvSpPr>
          <p:cNvPr id="2733" name="TextBox 9"/>
          <p:cNvSpPr txBox="1"/>
          <p:nvPr/>
        </p:nvSpPr>
        <p:spPr>
          <a:xfrm>
            <a:off x="5979088" y="2851145"/>
            <a:ext cx="2795729"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FFA65C"/>
                </a:solidFill>
                <a:latin typeface="Aharoni"/>
                <a:ea typeface="Aharoni"/>
                <a:cs typeface="Aharoni"/>
                <a:sym typeface="Aharoni"/>
              </a:defRPr>
            </a:lvl1pPr>
          </a:lstStyle>
          <a:p>
            <a:r>
              <a:t>+ Paris =</a:t>
            </a:r>
          </a:p>
        </p:txBody>
      </p:sp>
      <p:sp>
        <p:nvSpPr>
          <p:cNvPr id="2734" name="TextBox 10"/>
          <p:cNvSpPr txBox="1"/>
          <p:nvPr/>
        </p:nvSpPr>
        <p:spPr>
          <a:xfrm>
            <a:off x="8055174" y="2851145"/>
            <a:ext cx="1973346" cy="668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3600" b="1">
                <a:solidFill>
                  <a:srgbClr val="FFA65C"/>
                </a:solidFill>
                <a:latin typeface="Aharoni"/>
                <a:ea typeface="Aharoni"/>
                <a:cs typeface="Aharoni"/>
                <a:sym typeface="Aharoni"/>
              </a:defRPr>
            </a:lvl1pPr>
          </a:lstStyle>
          <a:p>
            <a:r>
              <a:t>France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7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2" grpId="1" animBg="1" advAuto="0"/>
      <p:bldP spid="2733" grpId="2" animBg="1" advAuto="0"/>
      <p:bldP spid="2734" grpId="3" animBg="1" advAuto="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8" name="Title 1"/>
          <p:cNvSpPr txBox="1">
            <a:spLocks noGrp="1"/>
          </p:cNvSpPr>
          <p:nvPr>
            <p:ph type="title"/>
          </p:nvPr>
        </p:nvSpPr>
        <p:spPr>
          <a:xfrm>
            <a:off x="415599" y="593366"/>
            <a:ext cx="2781925" cy="1120417"/>
          </a:xfrm>
          <a:prstGeom prst="rect">
            <a:avLst/>
          </a:prstGeom>
        </p:spPr>
        <p:txBody>
          <a:bodyPr/>
          <a:lstStyle>
            <a:lvl1pPr defTabSz="999744">
              <a:defRPr sz="5904"/>
            </a:lvl1pPr>
          </a:lstStyle>
          <a:p>
            <a:r>
              <a:t>AEGIM</a:t>
            </a:r>
          </a:p>
        </p:txBody>
      </p:sp>
      <p:sp>
        <p:nvSpPr>
          <p:cNvPr id="2739" name="TextBox 2"/>
          <p:cNvSpPr txBox="1"/>
          <p:nvPr/>
        </p:nvSpPr>
        <p:spPr>
          <a:xfrm>
            <a:off x="476559" y="1690779"/>
            <a:ext cx="10275786" cy="467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lvl1pPr defTabSz="1219200">
              <a:defRPr sz="2400">
                <a:latin typeface="Arial"/>
                <a:ea typeface="Arial"/>
                <a:cs typeface="Arial"/>
                <a:sym typeface="Arial"/>
              </a:defRPr>
            </a:lvl1pPr>
          </a:lstStyle>
          <a:p>
            <a:r>
              <a:t>Algorithm for the Extraction of Game Interaction Modes</a:t>
            </a:r>
          </a:p>
        </p:txBody>
      </p:sp>
      <p:grpSp>
        <p:nvGrpSpPr>
          <p:cNvPr id="2755" name="Group 8"/>
          <p:cNvGrpSpPr/>
          <p:nvPr/>
        </p:nvGrpSpPr>
        <p:grpSpPr>
          <a:xfrm>
            <a:off x="691644" y="3128513"/>
            <a:ext cx="10430292" cy="1391729"/>
            <a:chOff x="0" y="0"/>
            <a:chExt cx="10430291" cy="1391728"/>
          </a:xfrm>
        </p:grpSpPr>
        <p:grpSp>
          <p:nvGrpSpPr>
            <p:cNvPr id="2742" name="Rounded Rectangle 3"/>
            <p:cNvGrpSpPr/>
            <p:nvPr/>
          </p:nvGrpSpPr>
          <p:grpSpPr>
            <a:xfrm>
              <a:off x="0" y="0"/>
              <a:ext cx="2219864" cy="1391729"/>
              <a:chOff x="0" y="0"/>
              <a:chExt cx="2219863" cy="1391728"/>
            </a:xfrm>
          </p:grpSpPr>
          <p:sp>
            <p:nvSpPr>
              <p:cNvPr id="2740" name="Rounded Rectangle"/>
              <p:cNvSpPr/>
              <p:nvPr/>
            </p:nvSpPr>
            <p:spPr>
              <a:xfrm>
                <a:off x="0" y="0"/>
                <a:ext cx="2219864" cy="1391729"/>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741" name="Game State…"/>
              <p:cNvSpPr txBox="1"/>
              <p:nvPr/>
            </p:nvSpPr>
            <p:spPr>
              <a:xfrm>
                <a:off x="128898" y="284289"/>
                <a:ext cx="1962067" cy="82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p>
                <a:pPr algn="ctr" defTabSz="1219200">
                  <a:defRPr sz="2400" b="1">
                    <a:solidFill>
                      <a:srgbClr val="46ACA2"/>
                    </a:solidFill>
                    <a:latin typeface="Arial"/>
                    <a:ea typeface="Arial"/>
                    <a:cs typeface="Arial"/>
                    <a:sym typeface="Arial"/>
                  </a:defRPr>
                </a:pPr>
                <a:r>
                  <a:t>Game State</a:t>
                </a:r>
              </a:p>
              <a:p>
                <a:pPr algn="ctr" defTabSz="1219200">
                  <a:defRPr sz="2400" b="1">
                    <a:solidFill>
                      <a:srgbClr val="46ACA2"/>
                    </a:solidFill>
                    <a:latin typeface="Arial"/>
                    <a:ea typeface="Arial"/>
                    <a:cs typeface="Arial"/>
                    <a:sym typeface="Arial"/>
                  </a:defRPr>
                </a:pPr>
                <a:r>
                  <a:t>(pixels)</a:t>
                </a:r>
              </a:p>
            </p:txBody>
          </p:sp>
        </p:grpSp>
        <p:grpSp>
          <p:nvGrpSpPr>
            <p:cNvPr id="2745" name="Right Arrow 4"/>
            <p:cNvGrpSpPr/>
            <p:nvPr/>
          </p:nvGrpSpPr>
          <p:grpSpPr>
            <a:xfrm>
              <a:off x="2541917" y="-1"/>
              <a:ext cx="1874807" cy="1334220"/>
              <a:chOff x="0" y="0"/>
              <a:chExt cx="1874806" cy="1334218"/>
            </a:xfrm>
          </p:grpSpPr>
          <p:sp>
            <p:nvSpPr>
              <p:cNvPr id="2743" name="Arrow"/>
              <p:cNvSpPr/>
              <p:nvPr/>
            </p:nvSpPr>
            <p:spPr>
              <a:xfrm>
                <a:off x="0" y="0"/>
                <a:ext cx="1874807" cy="1334219"/>
              </a:xfrm>
              <a:prstGeom prst="rightArrow">
                <a:avLst>
                  <a:gd name="adj1" fmla="val 50000"/>
                  <a:gd name="adj2" fmla="val 50000"/>
                </a:avLst>
              </a:prstGeom>
              <a:gradFill flip="none" rotWithShape="1">
                <a:gsLst>
                  <a:gs pos="0">
                    <a:srgbClr val="FFD3BA"/>
                  </a:gs>
                  <a:gs pos="35000">
                    <a:srgbClr val="FFE0CF"/>
                  </a:gs>
                  <a:gs pos="100000">
                    <a:srgbClr val="FFF3ED"/>
                  </a:gs>
                </a:gsLst>
                <a:lin ang="16200000" scaled="0"/>
              </a:gradFill>
              <a:ln w="12700" cap="flat">
                <a:solidFill>
                  <a:srgbClr val="F99400"/>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a:solidFill>
                      <a:srgbClr val="695D46"/>
                    </a:solidFill>
                    <a:latin typeface="Arial"/>
                    <a:ea typeface="Arial"/>
                    <a:cs typeface="Arial"/>
                    <a:sym typeface="Arial"/>
                  </a:defRPr>
                </a:pPr>
                <a:endParaRPr/>
              </a:p>
            </p:txBody>
          </p:sp>
          <p:sp>
            <p:nvSpPr>
              <p:cNvPr id="2744" name="Caption generator"/>
              <p:cNvSpPr txBox="1"/>
              <p:nvPr/>
            </p:nvSpPr>
            <p:spPr>
              <a:xfrm>
                <a:off x="60960" y="343188"/>
                <a:ext cx="1419331" cy="6478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a:solidFill>
                      <a:srgbClr val="695D46"/>
                    </a:solidFill>
                    <a:latin typeface="Arial"/>
                    <a:ea typeface="Arial"/>
                    <a:cs typeface="Arial"/>
                    <a:sym typeface="Arial"/>
                  </a:defRPr>
                </a:lvl1pPr>
              </a:lstStyle>
              <a:p>
                <a:r>
                  <a:t>Caption generator</a:t>
                </a:r>
              </a:p>
            </p:txBody>
          </p:sp>
        </p:grpSp>
        <p:grpSp>
          <p:nvGrpSpPr>
            <p:cNvPr id="2748" name="Rounded Rectangle 5"/>
            <p:cNvGrpSpPr/>
            <p:nvPr/>
          </p:nvGrpSpPr>
          <p:grpSpPr>
            <a:xfrm>
              <a:off x="4664586" y="290145"/>
              <a:ext cx="1240673" cy="828137"/>
              <a:chOff x="0" y="0"/>
              <a:chExt cx="1240671" cy="828136"/>
            </a:xfrm>
          </p:grpSpPr>
          <p:sp>
            <p:nvSpPr>
              <p:cNvPr id="2746" name="Rounded Rectangle"/>
              <p:cNvSpPr/>
              <p:nvPr/>
            </p:nvSpPr>
            <p:spPr>
              <a:xfrm>
                <a:off x="0" y="0"/>
                <a:ext cx="1240672" cy="828137"/>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747" name="Text"/>
              <p:cNvSpPr txBox="1"/>
              <p:nvPr/>
            </p:nvSpPr>
            <p:spPr>
              <a:xfrm>
                <a:off x="101386" y="180293"/>
                <a:ext cx="1037898" cy="4675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sz="2400" b="1">
                    <a:solidFill>
                      <a:srgbClr val="46ACA2"/>
                    </a:solidFill>
                    <a:latin typeface="Arial"/>
                    <a:ea typeface="Arial"/>
                    <a:cs typeface="Arial"/>
                    <a:sym typeface="Arial"/>
                  </a:defRPr>
                </a:lvl1pPr>
              </a:lstStyle>
              <a:p>
                <a:r>
                  <a:t>Text</a:t>
                </a:r>
              </a:p>
            </p:txBody>
          </p:sp>
        </p:grpSp>
        <p:grpSp>
          <p:nvGrpSpPr>
            <p:cNvPr id="2751" name="Right Arrow 6"/>
            <p:cNvGrpSpPr/>
            <p:nvPr/>
          </p:nvGrpSpPr>
          <p:grpSpPr>
            <a:xfrm>
              <a:off x="6202582" y="-1"/>
              <a:ext cx="1874807" cy="1334220"/>
              <a:chOff x="0" y="0"/>
              <a:chExt cx="1874806" cy="1334218"/>
            </a:xfrm>
          </p:grpSpPr>
          <p:sp>
            <p:nvSpPr>
              <p:cNvPr id="2749" name="Arrow"/>
              <p:cNvSpPr/>
              <p:nvPr/>
            </p:nvSpPr>
            <p:spPr>
              <a:xfrm>
                <a:off x="0" y="0"/>
                <a:ext cx="1874807" cy="1334219"/>
              </a:xfrm>
              <a:prstGeom prst="rightArrow">
                <a:avLst>
                  <a:gd name="adj1" fmla="val 50000"/>
                  <a:gd name="adj2" fmla="val 50000"/>
                </a:avLst>
              </a:prstGeom>
              <a:gradFill flip="none" rotWithShape="1">
                <a:gsLst>
                  <a:gs pos="0">
                    <a:srgbClr val="FFD3BA"/>
                  </a:gs>
                  <a:gs pos="35000">
                    <a:srgbClr val="FFE0CF"/>
                  </a:gs>
                  <a:gs pos="100000">
                    <a:srgbClr val="FFF3ED"/>
                  </a:gs>
                </a:gsLst>
                <a:lin ang="16200000" scaled="0"/>
              </a:gradFill>
              <a:ln w="12700" cap="flat">
                <a:solidFill>
                  <a:srgbClr val="F99400"/>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a:solidFill>
                      <a:srgbClr val="695D46"/>
                    </a:solidFill>
                    <a:latin typeface="Arial"/>
                    <a:ea typeface="Arial"/>
                    <a:cs typeface="Arial"/>
                    <a:sym typeface="Arial"/>
                  </a:defRPr>
                </a:pPr>
                <a:endParaRPr/>
              </a:p>
            </p:txBody>
          </p:sp>
          <p:sp>
            <p:nvSpPr>
              <p:cNvPr id="2750" name="Classifier"/>
              <p:cNvSpPr txBox="1"/>
              <p:nvPr/>
            </p:nvSpPr>
            <p:spPr>
              <a:xfrm>
                <a:off x="60960" y="476538"/>
                <a:ext cx="1419331" cy="381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lvl1pPr algn="ctr" defTabSz="1219200">
                  <a:defRPr>
                    <a:solidFill>
                      <a:srgbClr val="695D46"/>
                    </a:solidFill>
                    <a:latin typeface="Arial"/>
                    <a:ea typeface="Arial"/>
                    <a:cs typeface="Arial"/>
                    <a:sym typeface="Arial"/>
                  </a:defRPr>
                </a:lvl1pPr>
              </a:lstStyle>
              <a:p>
                <a:r>
                  <a:t>Classifier</a:t>
                </a:r>
              </a:p>
            </p:txBody>
          </p:sp>
        </p:grpSp>
        <p:grpSp>
          <p:nvGrpSpPr>
            <p:cNvPr id="2754" name="Rounded Rectangle 7"/>
            <p:cNvGrpSpPr/>
            <p:nvPr/>
          </p:nvGrpSpPr>
          <p:grpSpPr>
            <a:xfrm>
              <a:off x="8349982" y="0"/>
              <a:ext cx="2080310" cy="1391729"/>
              <a:chOff x="0" y="0"/>
              <a:chExt cx="2080309" cy="1391728"/>
            </a:xfrm>
          </p:grpSpPr>
          <p:sp>
            <p:nvSpPr>
              <p:cNvPr id="2752" name="Rounded Rectangle"/>
              <p:cNvSpPr/>
              <p:nvPr/>
            </p:nvSpPr>
            <p:spPr>
              <a:xfrm>
                <a:off x="0" y="0"/>
                <a:ext cx="2080310" cy="1391729"/>
              </a:xfrm>
              <a:prstGeom prst="roundRect">
                <a:avLst>
                  <a:gd name="adj" fmla="val 16667"/>
                </a:avLst>
              </a:prstGeom>
              <a:gradFill flip="none" rotWithShape="1">
                <a:gsLst>
                  <a:gs pos="0">
                    <a:srgbClr val="CBFFF3"/>
                  </a:gs>
                  <a:gs pos="35000">
                    <a:srgbClr val="D9FFF6"/>
                  </a:gs>
                  <a:gs pos="100000">
                    <a:srgbClr val="F0FFFB"/>
                  </a:gs>
                </a:gsLst>
                <a:lin ang="16200000" scaled="0"/>
              </a:gradFill>
              <a:ln w="12700" cap="flat">
                <a:solidFill>
                  <a:srgbClr val="9CE4D5"/>
                </a:solidFill>
                <a:prstDash val="solid"/>
                <a:round/>
              </a:ln>
              <a:effectLst>
                <a:outerShdw blurRad="50800" dist="25400" dir="5400000" rotWithShape="0">
                  <a:srgbClr val="000000">
                    <a:alpha val="38000"/>
                  </a:srgbClr>
                </a:outerShdw>
              </a:effectLst>
            </p:spPr>
            <p:txBody>
              <a:bodyPr wrap="square" lIns="60959" tIns="60959" rIns="60959" bIns="60959" numCol="1" anchor="ctr">
                <a:noAutofit/>
              </a:bodyPr>
              <a:lstStyle/>
              <a:p>
                <a:pPr algn="ctr" defTabSz="1219200">
                  <a:defRPr sz="2400" b="1">
                    <a:solidFill>
                      <a:srgbClr val="46ACA2"/>
                    </a:solidFill>
                    <a:latin typeface="Arial"/>
                    <a:ea typeface="Arial"/>
                    <a:cs typeface="Arial"/>
                    <a:sym typeface="Arial"/>
                  </a:defRPr>
                </a:pPr>
                <a:endParaRPr/>
              </a:p>
            </p:txBody>
          </p:sp>
          <p:sp>
            <p:nvSpPr>
              <p:cNvPr id="2753" name="Interaction…"/>
              <p:cNvSpPr txBox="1"/>
              <p:nvPr/>
            </p:nvSpPr>
            <p:spPr>
              <a:xfrm>
                <a:off x="128898" y="284289"/>
                <a:ext cx="1822512" cy="8231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ctr">
                <a:spAutoFit/>
              </a:bodyPr>
              <a:lstStyle/>
              <a:p>
                <a:pPr algn="ctr" defTabSz="1219200">
                  <a:defRPr sz="2400" b="1">
                    <a:solidFill>
                      <a:srgbClr val="46ACA2"/>
                    </a:solidFill>
                    <a:latin typeface="Arial"/>
                    <a:ea typeface="Arial"/>
                    <a:cs typeface="Arial"/>
                    <a:sym typeface="Arial"/>
                  </a:defRPr>
                </a:pPr>
                <a:r>
                  <a:t>Interaction</a:t>
                </a:r>
              </a:p>
              <a:p>
                <a:pPr algn="ctr" defTabSz="1219200">
                  <a:defRPr sz="2400" b="1">
                    <a:solidFill>
                      <a:srgbClr val="46ACA2"/>
                    </a:solidFill>
                    <a:latin typeface="Arial"/>
                    <a:ea typeface="Arial"/>
                    <a:cs typeface="Arial"/>
                    <a:sym typeface="Arial"/>
                  </a:defRPr>
                </a:pPr>
                <a:r>
                  <a:t>mode</a:t>
                </a:r>
              </a:p>
            </p:txBody>
          </p:sp>
        </p:grpSp>
      </p:grpSp>
      <p:sp>
        <p:nvSpPr>
          <p:cNvPr id="2756" name="Rectangle 9"/>
          <p:cNvSpPr/>
          <p:nvPr/>
        </p:nvSpPr>
        <p:spPr>
          <a:xfrm>
            <a:off x="2911507" y="2806459"/>
            <a:ext cx="2444724" cy="2001331"/>
          </a:xfrm>
          <a:prstGeom prst="rect">
            <a:avLst/>
          </a:prstGeom>
          <a:ln w="101600">
            <a:solidFill>
              <a:srgbClr val="EF6C00"/>
            </a:solidFill>
          </a:ln>
        </p:spPr>
        <p:txBody>
          <a:bodyPr lIns="60959" tIns="60959" rIns="60959" bIns="60959" anchor="ctr"/>
          <a:lstStyle/>
          <a:p>
            <a:pPr algn="ctr" defTabSz="1219200">
              <a:defRPr>
                <a:solidFill>
                  <a:srgbClr val="A1E8D9"/>
                </a:solidFill>
                <a:latin typeface="Arial"/>
                <a:ea typeface="Arial"/>
                <a:cs typeface="Arial"/>
                <a:sym typeface="Aria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756"/>
                                        </p:tgtEl>
                                        <p:attrNameLst>
                                          <p:attrName>style.visibility</p:attrName>
                                        </p:attrNameLst>
                                      </p:cBhvr>
                                      <p:to>
                                        <p:strVal val="visible"/>
                                      </p:to>
                                    </p:set>
                                    <p:animEffect transition="in" filter="wipe(left)">
                                      <p:cBhvr>
                                        <p:cTn id="7" dur="250"/>
                                        <p:tgtEl>
                                          <p:spTgt spid="2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6" grpId="1" animBg="1" advAuto="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0" name="Picture 3" descr="Picture 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rot="5400000">
            <a:off x="7315809" y="1611919"/>
            <a:ext cx="4813290" cy="2866666"/>
          </a:xfrm>
          <a:prstGeom prst="rect">
            <a:avLst/>
          </a:prstGeom>
          <a:ln w="12700">
            <a:miter lim="400000"/>
          </a:ln>
        </p:spPr>
      </p:pic>
      <p:pic>
        <p:nvPicPr>
          <p:cNvPr id="2761" name="Picture 5" descr="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259905" y="1538355"/>
            <a:ext cx="2379924" cy="2763351"/>
          </a:xfrm>
          <a:prstGeom prst="rect">
            <a:avLst/>
          </a:prstGeom>
          <a:ln w="12700">
            <a:miter lim="400000"/>
          </a:ln>
        </p:spPr>
      </p:pic>
      <p:pic>
        <p:nvPicPr>
          <p:cNvPr id="2762" name="Picture 6" descr="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1845" y="2244530"/>
            <a:ext cx="1945258" cy="551157"/>
          </a:xfrm>
          <a:prstGeom prst="rect">
            <a:avLst/>
          </a:prstGeom>
          <a:ln w="12700">
            <a:miter lim="400000"/>
          </a:ln>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 name="Picture 4" descr="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2907" y="112122"/>
            <a:ext cx="9666890" cy="639775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isp">
  <a:themeElements>
    <a:clrScheme name="Wisp">
      <a:dk1>
        <a:srgbClr val="000000"/>
      </a:dk1>
      <a:lt1>
        <a:srgbClr val="FFFFFF"/>
      </a:lt1>
      <a:dk2>
        <a:srgbClr val="A7A7A7"/>
      </a:dk2>
      <a:lt2>
        <a:srgbClr val="535353"/>
      </a:lt2>
      <a:accent1>
        <a:srgbClr val="A53010"/>
      </a:accent1>
      <a:accent2>
        <a:srgbClr val="DE7E18"/>
      </a:accent2>
      <a:accent3>
        <a:srgbClr val="9F8351"/>
      </a:accent3>
      <a:accent4>
        <a:srgbClr val="728653"/>
      </a:accent4>
      <a:accent5>
        <a:srgbClr val="92AA4C"/>
      </a:accent5>
      <a:accent6>
        <a:srgbClr val="6AAC91"/>
      </a:accent6>
      <a:hlink>
        <a:srgbClr val="0000FF"/>
      </a:hlink>
      <a:folHlink>
        <a:srgbClr val="FF00FF"/>
      </a:folHlink>
    </a:clrScheme>
    <a:fontScheme name="Wisp">
      <a:majorFont>
        <a:latin typeface="Helvetica"/>
        <a:ea typeface="Helvetica"/>
        <a:cs typeface="Helvetica"/>
      </a:majorFont>
      <a:minorFont>
        <a:latin typeface="Calibri"/>
        <a:ea typeface="Calibri"/>
        <a:cs typeface="Calibri"/>
      </a:minorFont>
    </a:fontScheme>
    <a:fmtScheme name="Wisp">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25000"/>
              </a:srgbClr>
            </a:outerShdw>
          </a:effectLst>
        </a:effectStyle>
        <a:effectStyle>
          <a:effectLst>
            <a:outerShdw blurRad="38100" dist="25400" dir="5400000" rotWithShape="0">
              <a:srgbClr val="000000">
                <a:alpha val="2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outerShdw blurRad="38100" dist="25400" dir="5400000" rotWithShape="0">
            <a:srgbClr val="000000">
              <a:alpha val="2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isp">
  <a:themeElements>
    <a:clrScheme name="Wisp">
      <a:dk1>
        <a:srgbClr val="000000"/>
      </a:dk1>
      <a:lt1>
        <a:srgbClr val="FFFFFF"/>
      </a:lt1>
      <a:dk2>
        <a:srgbClr val="A7A7A7"/>
      </a:dk2>
      <a:lt2>
        <a:srgbClr val="535353"/>
      </a:lt2>
      <a:accent1>
        <a:srgbClr val="A53010"/>
      </a:accent1>
      <a:accent2>
        <a:srgbClr val="DE7E18"/>
      </a:accent2>
      <a:accent3>
        <a:srgbClr val="9F8351"/>
      </a:accent3>
      <a:accent4>
        <a:srgbClr val="728653"/>
      </a:accent4>
      <a:accent5>
        <a:srgbClr val="92AA4C"/>
      </a:accent5>
      <a:accent6>
        <a:srgbClr val="6AAC91"/>
      </a:accent6>
      <a:hlink>
        <a:srgbClr val="0000FF"/>
      </a:hlink>
      <a:folHlink>
        <a:srgbClr val="FF00FF"/>
      </a:folHlink>
    </a:clrScheme>
    <a:fontScheme name="Wisp">
      <a:majorFont>
        <a:latin typeface="Helvetica"/>
        <a:ea typeface="Helvetica"/>
        <a:cs typeface="Helvetica"/>
      </a:majorFont>
      <a:minorFont>
        <a:latin typeface="Calibri"/>
        <a:ea typeface="Calibri"/>
        <a:cs typeface="Calibri"/>
      </a:minorFont>
    </a:fontScheme>
    <a:fmtScheme name="Wisp">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25000"/>
              </a:srgbClr>
            </a:outerShdw>
          </a:effectLst>
        </a:effectStyle>
        <a:effectStyle>
          <a:effectLst>
            <a:outerShdw blurRad="38100" dist="25400" dir="5400000" rotWithShape="0">
              <a:srgbClr val="000000">
                <a:alpha val="2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outerShdw blurRad="38100" dist="25400" dir="5400000" rotWithShape="0">
            <a:srgbClr val="000000">
              <a:alpha val="2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9424</Words>
  <Application>Microsoft Macintosh PowerPoint</Application>
  <PresentationFormat>Widescreen</PresentationFormat>
  <Paragraphs>1015</Paragraphs>
  <Slides>149</Slides>
  <Notes>85</Notes>
  <HiddenSlides>12</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149</vt:i4>
      </vt:variant>
    </vt:vector>
  </HeadingPairs>
  <TitlesOfParts>
    <vt:vector size="167" baseType="lpstr">
      <vt:lpstr>Aharoni</vt:lpstr>
      <vt:lpstr>Arial</vt:lpstr>
      <vt:lpstr>Bree Serif</vt:lpstr>
      <vt:lpstr>Calibri</vt:lpstr>
      <vt:lpstr>Calibri Light</vt:lpstr>
      <vt:lpstr>Century Gothic</vt:lpstr>
      <vt:lpstr>Courier New</vt:lpstr>
      <vt:lpstr>Futura</vt:lpstr>
      <vt:lpstr>Gill Sans Light</vt:lpstr>
      <vt:lpstr>Helvetica</vt:lpstr>
      <vt:lpstr>Helvetica Neue</vt:lpstr>
      <vt:lpstr>Hoefler Text</vt:lpstr>
      <vt:lpstr>NimbusRomNo9L-Regu</vt:lpstr>
      <vt:lpstr>Open Sans</vt:lpstr>
      <vt:lpstr>PT Sans Narrow</vt:lpstr>
      <vt:lpstr>Times</vt:lpstr>
      <vt:lpstr>Tw Cen MT</vt:lpstr>
      <vt:lpstr>Wisp</vt:lpstr>
      <vt:lpstr>PowerPoint Presentation</vt:lpstr>
      <vt:lpstr>PowerPoint Presentation</vt:lpstr>
      <vt:lpstr>PowerPoint Presentation</vt:lpstr>
      <vt:lpstr>PowerPoint Presentation</vt:lpstr>
      <vt:lpstr>So much for me.</vt:lpstr>
      <vt:lpstr>How about you?</vt:lpstr>
      <vt:lpstr>PowerPoint Presentation</vt:lpstr>
      <vt:lpstr>PowerPoint Presentation</vt:lpstr>
      <vt:lpstr>Affordance</vt:lpstr>
      <vt:lpstr>video from c2ro.com </vt:lpstr>
      <vt:lpstr>PowerPoint Presentation</vt:lpstr>
      <vt:lpstr>PowerPoint Presentation</vt:lpstr>
      <vt:lpstr>How can we imbue a synthetic agent with this same common sense knowledge?</vt:lpstr>
      <vt:lpstr>PowerPoint Presentation</vt:lpstr>
      <vt:lpstr>PowerPoint Presentation</vt:lpstr>
      <vt:lpstr>PowerPoint Presentation</vt:lpstr>
      <vt:lpstr>PowerPoint Presentation</vt:lpstr>
      <vt:lpstr>Word embeddings</vt:lpstr>
      <vt:lpstr>Training algorithm</vt:lpstr>
      <vt:lpstr>Vector Space Models</vt:lpstr>
      <vt:lpstr>Vector Space Models</vt:lpstr>
      <vt:lpstr>PowerPoint Presentation</vt:lpstr>
      <vt:lpstr>PowerPoint Presentation</vt:lpstr>
      <vt:lpstr>PowerPoint Presentation</vt:lpstr>
      <vt:lpstr>PowerPoint Presentation</vt:lpstr>
      <vt:lpstr>Word vectors</vt:lpstr>
      <vt:lpstr>Word vectors</vt:lpstr>
      <vt:lpstr>Word embeddings as a knowledge base</vt:lpstr>
      <vt:lpstr>A world made of words</vt:lpstr>
      <vt:lpstr>Object Selection</vt:lpstr>
      <vt:lpstr>Finding proximate objects</vt:lpstr>
      <vt:lpstr>Measuring manipulability</vt:lpstr>
      <vt:lpstr>Finding affordant verbs</vt:lpstr>
      <vt:lpstr>Finding affordant verbs</vt:lpstr>
      <vt:lpstr>Finding affordant verbs</vt:lpstr>
      <vt:lpstr>How can we evaluate the quality  of our harvested knowledge?</vt:lpstr>
      <vt:lpstr>Test environment</vt:lpstr>
      <vt:lpstr>Question 1: Does our harvested knowledge improve agent performance?</vt:lpstr>
      <vt:lpstr>Yes.</vt:lpstr>
      <vt:lpstr>Question 2: Does our approach perform better than other methods?</vt:lpstr>
      <vt:lpstr>Yes.</vt:lpstr>
      <vt:lpstr>Conclusion</vt:lpstr>
      <vt:lpstr>Conclusion</vt:lpstr>
      <vt:lpstr>PowerPoint Presentation</vt:lpstr>
      <vt:lpstr>PowerPoint Presentation</vt:lpstr>
      <vt:lpstr>PowerPoint Presentation</vt:lpstr>
      <vt:lpstr>PowerPoint Presentation</vt:lpstr>
      <vt:lpstr>PowerPoint Presentation</vt:lpstr>
      <vt:lpstr>PowerPoint Presentation</vt:lpstr>
      <vt:lpstr>Our contribution: Directional Scoring </vt:lpstr>
      <vt:lpstr>PowerPoint Presentation</vt:lpstr>
      <vt:lpstr>PowerPoint Presentation</vt:lpstr>
      <vt:lpstr>Ok, but what’s next?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from Goals to 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lpstr>Conclusion</vt:lpstr>
      <vt:lpstr>Questions?</vt:lpstr>
      <vt:lpstr>PowerPoint Presentation</vt:lpstr>
      <vt:lpstr>PowerPoint Presentation</vt:lpstr>
      <vt:lpstr>Interaction Mode</vt:lpstr>
      <vt:lpstr>Interaction Modes</vt:lpstr>
      <vt:lpstr>Interaction Modes</vt:lpstr>
      <vt:lpstr>Interaction Modes</vt:lpstr>
      <vt:lpstr>PowerPoint Presentation</vt:lpstr>
      <vt:lpstr>AEGIM</vt:lpstr>
      <vt:lpstr>Why go through text?</vt:lpstr>
      <vt:lpstr>PowerPoint Presentation</vt:lpstr>
      <vt:lpstr>PowerPoint Presentation</vt:lpstr>
      <vt:lpstr>PowerPoint Presentation</vt:lpstr>
      <vt:lpstr>PowerPoint Presentation</vt:lpstr>
      <vt:lpstr>PowerPoint Presentation</vt:lpstr>
      <vt:lpstr>-0.06682738    0.09215793    0.17144153    0.02722136    0.11558430 -0.08248196    0.11843809     -0.12511319    0.05137921    0.11610924         0.02890519    0.05781341    0.00060934    0.08721734  -0.06214677 -0.01641109  -0.09956811    0.02940805  -0.00749719  -0.04193981 -0.00124285  -0.13911526  -0.08455686  -0.03962927  -0.07736503     0.06175299</vt:lpstr>
      <vt:lpstr>-0.06682738    0.09215793    0.17144153    0.02722136    0.11558430 -0.08248196    0.11843809     -0.12511319    0.05137921    0.11610924         0.02890519    0.05781341    0.00060934    0.08721734  -0.06214677 -0.01641109  -0.09956811    0.02940805  -0.00749719  -0.04193981 -0.00124285  -0.13911526  -0.08455686  -0.03962927  -0.07736503     0.06175299</vt:lpstr>
      <vt:lpstr>AEGIM</vt:lpstr>
      <vt:lpstr>PowerPoint Presentation</vt:lpstr>
      <vt:lpstr>PowerPoint Presentation</vt:lpstr>
      <vt:lpstr>PowerPoint Presentation</vt:lpstr>
      <vt:lpstr>PowerPoint Presentation</vt:lpstr>
      <vt:lpstr>PowerPoint Presentation</vt:lpstr>
      <vt:lpstr>AEGIM</vt:lpstr>
      <vt:lpstr>AEGIM</vt:lpstr>
      <vt:lpstr>Classifier</vt:lpstr>
      <vt:lpstr>Classifier</vt:lpstr>
      <vt:lpstr>Classifier</vt:lpstr>
      <vt:lpstr>Skip-thought vectors</vt:lpstr>
      <vt:lpstr>AEGIM</vt:lpstr>
      <vt:lpstr>Preliminary Results</vt:lpstr>
      <vt:lpstr>Preliminary Results</vt:lpstr>
      <vt:lpstr>Preliminary Results</vt:lpstr>
      <vt:lpstr>PowerPoint Presentation</vt:lpstr>
      <vt:lpstr>PowerPoint Presentation</vt:lpstr>
      <vt:lpstr>PowerPoint Presentation</vt:lpstr>
      <vt:lpstr>PowerPoint Presentation</vt:lpstr>
      <vt:lpstr>Sentence embeddings</vt:lpstr>
      <vt:lpstr>Sentence embeddings</vt:lpstr>
      <vt:lpstr>System architecture</vt:lpstr>
      <vt:lpstr>Better sentence embeddings</vt:lpstr>
      <vt:lpstr>Better sentence embeddings</vt:lpstr>
      <vt:lpstr>Why do we care?</vt:lpstr>
      <vt:lpstr>How can we increase semantic absorption?</vt:lpstr>
      <vt:lpstr>PowerPoint Presentation</vt:lpstr>
      <vt:lpstr>PowerPoint Presentation</vt:lpstr>
      <vt:lpstr>PowerPoint Presentation</vt:lpstr>
      <vt:lpstr>PowerPoint Presentation</vt:lpstr>
      <vt:lpstr>Another chance to ask questions!</vt:lpstr>
      <vt:lpstr>PowerPoint Presentation</vt:lpstr>
      <vt:lpstr>Conversational AI</vt:lpstr>
      <vt:lpstr>System architecture</vt:lpstr>
      <vt:lpstr>Alexa Prize 2018</vt:lpstr>
      <vt:lpstr>Alexa Prize 2018</vt:lpstr>
      <vt:lpstr>System architecture</vt:lpstr>
      <vt:lpstr>Knowledge Graph</vt:lpstr>
      <vt:lpstr>Response Generation</vt:lpstr>
      <vt:lpstr>Response Generation</vt:lpstr>
      <vt:lpstr>Response Generation</vt:lpstr>
      <vt:lpstr>Conversational Scaffolding</vt:lpstr>
      <vt:lpstr>Conversational Scaffolding</vt:lpstr>
      <vt:lpstr>Conversational Scaffolding</vt:lpstr>
      <vt:lpstr>Naive Analogy</vt:lpstr>
      <vt:lpstr>Flow Vectors</vt:lpstr>
      <vt:lpstr>Scattershot</vt:lpstr>
      <vt:lpstr>Algorithms in the wild</vt:lpstr>
      <vt:lpstr>Algorithms in the wild</vt:lpstr>
      <vt:lpstr>Conversational scaffolding</vt:lpstr>
      <vt:lpstr>Closing Thoughts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Callison-Burch, Christopher</cp:lastModifiedBy>
  <cp:revision>2</cp:revision>
  <dcterms:modified xsi:type="dcterms:W3CDTF">2020-02-11T19:52:28Z</dcterms:modified>
</cp:coreProperties>
</file>